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 id="2147483662" r:id="rId3"/>
    <p:sldMasterId id="2147483686" r:id="rId4"/>
  </p:sldMasterIdLst>
  <p:notesMasterIdLst>
    <p:notesMasterId r:id="rId35"/>
  </p:notesMasterIdLst>
  <p:handoutMasterIdLst>
    <p:handoutMasterId r:id="rId36"/>
  </p:handoutMasterIdLst>
  <p:sldIdLst>
    <p:sldId id="365" r:id="rId5"/>
    <p:sldId id="575" r:id="rId6"/>
    <p:sldId id="380" r:id="rId7"/>
    <p:sldId id="588" r:id="rId8"/>
    <p:sldId id="564" r:id="rId9"/>
    <p:sldId id="532" r:id="rId10"/>
    <p:sldId id="529" r:id="rId11"/>
    <p:sldId id="582" r:id="rId12"/>
    <p:sldId id="518" r:id="rId13"/>
    <p:sldId id="519" r:id="rId14"/>
    <p:sldId id="536" r:id="rId15"/>
    <p:sldId id="520" r:id="rId16"/>
    <p:sldId id="521" r:id="rId17"/>
    <p:sldId id="535" r:id="rId18"/>
    <p:sldId id="522" r:id="rId19"/>
    <p:sldId id="559" r:id="rId20"/>
    <p:sldId id="581" r:id="rId21"/>
    <p:sldId id="541" r:id="rId22"/>
    <p:sldId id="543" r:id="rId23"/>
    <p:sldId id="546" r:id="rId24"/>
    <p:sldId id="525" r:id="rId25"/>
    <p:sldId id="552" r:id="rId26"/>
    <p:sldId id="585" r:id="rId27"/>
    <p:sldId id="586" r:id="rId28"/>
    <p:sldId id="587" r:id="rId29"/>
    <p:sldId id="592" r:id="rId30"/>
    <p:sldId id="557" r:id="rId31"/>
    <p:sldId id="352" r:id="rId32"/>
    <p:sldId id="589" r:id="rId33"/>
    <p:sldId id="590" r:id="rId34"/>
  </p:sldIdLst>
  <p:sldSz cx="9144000" cy="6858000" type="screen4x3"/>
  <p:notesSz cx="6934200" cy="9220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98">
          <p15:clr>
            <a:srgbClr val="A4A3A4"/>
          </p15:clr>
        </p15:guide>
        <p15:guide id="2" pos="3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y Markowitz" initials="EHM" lastIdx="2" clrIdx="0">
    <p:extLst>
      <p:ext uri="{19B8F6BF-5375-455C-9EA6-DF929625EA0E}">
        <p15:presenceInfo xmlns:p15="http://schemas.microsoft.com/office/powerpoint/2012/main" userId="Emily Markowit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7125"/>
    <a:srgbClr val="CBDADD"/>
    <a:srgbClr val="008998"/>
    <a:srgbClr val="A6A6A6"/>
    <a:srgbClr val="C1F9FF"/>
    <a:srgbClr val="FFFFFF"/>
    <a:srgbClr val="2A4E83"/>
    <a:srgbClr val="031F39"/>
    <a:srgbClr val="1E5C9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99" autoAdjust="0"/>
    <p:restoredTop sz="93595" autoAdjust="0"/>
  </p:normalViewPr>
  <p:slideViewPr>
    <p:cSldViewPr snapToGrid="0" snapToObjects="1">
      <p:cViewPr>
        <p:scale>
          <a:sx n="50" d="100"/>
          <a:sy n="50" d="100"/>
        </p:scale>
        <p:origin x="84" y="150"/>
      </p:cViewPr>
      <p:guideLst>
        <p:guide orient="horz" pos="998"/>
        <p:guide pos="360"/>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5" d="100"/>
          <a:sy n="65" d="100"/>
        </p:scale>
        <p:origin x="4152"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bg1">
                    <a:lumMod val="85000"/>
                  </a:schemeClr>
                </a:solidFill>
              </a:rPr>
              <a:t>Cod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53802300005978"/>
          <c:y val="0.17743612405592155"/>
          <c:w val="0.80806261629853282"/>
          <c:h val="0.49448135947292304"/>
        </c:manualLayout>
      </c:layout>
      <c:lineChart>
        <c:grouping val="standard"/>
        <c:varyColors val="0"/>
        <c:ser>
          <c:idx val="0"/>
          <c:order val="0"/>
          <c:tx>
            <c:strRef>
              <c:f>Sheet1!$B$1</c:f>
              <c:strCache>
                <c:ptCount val="1"/>
                <c:pt idx="0">
                  <c:v>Cod</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Sheet1!$A$2:$A$11</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Sheet1!$B$2:$B$11</c:f>
              <c:numCache>
                <c:formatCode>General</c:formatCode>
                <c:ptCount val="10"/>
                <c:pt idx="0">
                  <c:v>0</c:v>
                </c:pt>
                <c:pt idx="1">
                  <c:v>2700</c:v>
                </c:pt>
                <c:pt idx="2">
                  <c:v>2900</c:v>
                </c:pt>
                <c:pt idx="3">
                  <c:v>3000</c:v>
                </c:pt>
                <c:pt idx="4">
                  <c:v>3100</c:v>
                </c:pt>
                <c:pt idx="5">
                  <c:v>0</c:v>
                </c:pt>
                <c:pt idx="6">
                  <c:v>2800</c:v>
                </c:pt>
                <c:pt idx="7">
                  <c:v>3200</c:v>
                </c:pt>
                <c:pt idx="8">
                  <c:v>3500</c:v>
                </c:pt>
                <c:pt idx="9">
                  <c:v>3200</c:v>
                </c:pt>
              </c:numCache>
            </c:numRef>
          </c:val>
          <c:smooth val="0"/>
          <c:extLst>
            <c:ext xmlns:c16="http://schemas.microsoft.com/office/drawing/2014/chart" uri="{C3380CC4-5D6E-409C-BE32-E72D297353CC}">
              <c16:uniqueId val="{00000000-25A3-4921-B609-B5A05B2442A0}"/>
            </c:ext>
          </c:extLst>
        </c:ser>
        <c:dLbls>
          <c:showLegendKey val="0"/>
          <c:showVal val="0"/>
          <c:showCatName val="0"/>
          <c:showSerName val="0"/>
          <c:showPercent val="0"/>
          <c:showBubbleSize val="0"/>
        </c:dLbls>
        <c:marker val="1"/>
        <c:smooth val="0"/>
        <c:axId val="2124178520"/>
        <c:axId val="2124184424"/>
      </c:lineChart>
      <c:catAx>
        <c:axId val="2124178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lumMod val="85000"/>
                  </a:schemeClr>
                </a:solidFill>
                <a:latin typeface="+mn-lt"/>
                <a:ea typeface="+mn-ea"/>
                <a:cs typeface="+mn-cs"/>
              </a:defRPr>
            </a:pPr>
            <a:endParaRPr lang="en-US"/>
          </a:p>
        </c:txPr>
        <c:crossAx val="2124184424"/>
        <c:crosses val="autoZero"/>
        <c:auto val="1"/>
        <c:lblAlgn val="ctr"/>
        <c:lblOffset val="100"/>
        <c:noMultiLvlLbl val="0"/>
      </c:catAx>
      <c:valAx>
        <c:axId val="212418442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85000"/>
                  </a:schemeClr>
                </a:solidFill>
                <a:latin typeface="+mn-lt"/>
                <a:ea typeface="+mn-ea"/>
                <a:cs typeface="+mn-cs"/>
              </a:defRPr>
            </a:pPr>
            <a:endParaRPr lang="en-US"/>
          </a:p>
        </c:txPr>
        <c:crossAx val="2124178520"/>
        <c:crosses val="autoZero"/>
        <c:crossBetween val="between"/>
        <c:majorUnit val="1000"/>
        <c:minorUnit val="500"/>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2400" dirty="0"/>
              <a:t>Gulf of Mexico QI</a:t>
            </a:r>
            <a:endParaRPr lang="en-US"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0688947214931465E-2"/>
          <c:y val="0.24955370262520818"/>
          <c:w val="0.81788136482939644"/>
          <c:h val="0.60655274906369516"/>
        </c:manualLayout>
      </c:layout>
      <c:lineChart>
        <c:grouping val="standard"/>
        <c:varyColors val="0"/>
        <c:ser>
          <c:idx val="0"/>
          <c:order val="0"/>
          <c:tx>
            <c:strRef>
              <c:f>Sheet1!$B$1</c:f>
              <c:strCache>
                <c:ptCount val="1"/>
                <c:pt idx="0">
                  <c:v>QEI</c:v>
                </c:pt>
              </c:strCache>
            </c:strRef>
          </c:tx>
          <c:spPr>
            <a:ln w="57150" cap="rnd">
              <a:solidFill>
                <a:srgbClr val="00B050"/>
              </a:solidFill>
              <a:prstDash val="sysDot"/>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Sheet1!$B$2:$B$21</c:f>
              <c:numCache>
                <c:formatCode>General</c:formatCode>
                <c:ptCount val="20"/>
                <c:pt idx="0">
                  <c:v>1.1700109169999999</c:v>
                </c:pt>
                <c:pt idx="1">
                  <c:v>1.224929521</c:v>
                </c:pt>
                <c:pt idx="2">
                  <c:v>1.4836514649999999</c:v>
                </c:pt>
                <c:pt idx="3">
                  <c:v>1.2011836419999999</c:v>
                </c:pt>
                <c:pt idx="4">
                  <c:v>1.0140939259999999</c:v>
                </c:pt>
                <c:pt idx="5">
                  <c:v>0.98620830199999998</c:v>
                </c:pt>
                <c:pt idx="6">
                  <c:v>0.940444803</c:v>
                </c:pt>
                <c:pt idx="7">
                  <c:v>0.908193578</c:v>
                </c:pt>
                <c:pt idx="8">
                  <c:v>0.99663824999999995</c:v>
                </c:pt>
                <c:pt idx="9">
                  <c:v>1</c:v>
                </c:pt>
                <c:pt idx="10">
                  <c:v>0.97549403800000001</c:v>
                </c:pt>
                <c:pt idx="11">
                  <c:v>0.91925052399999996</c:v>
                </c:pt>
                <c:pt idx="12">
                  <c:v>0.88671527299999997</c:v>
                </c:pt>
                <c:pt idx="13">
                  <c:v>1.183067511</c:v>
                </c:pt>
                <c:pt idx="14">
                  <c:v>1.128839264</c:v>
                </c:pt>
                <c:pt idx="15">
                  <c:v>1.371847067</c:v>
                </c:pt>
                <c:pt idx="16">
                  <c:v>1.556689335</c:v>
                </c:pt>
                <c:pt idx="17">
                  <c:v>1.1978024519999999</c:v>
                </c:pt>
                <c:pt idx="18">
                  <c:v>1.3234971010000001</c:v>
                </c:pt>
                <c:pt idx="19">
                  <c:v>1.2986383640000001</c:v>
                </c:pt>
              </c:numCache>
            </c:numRef>
          </c:val>
          <c:smooth val="0"/>
          <c:extLst>
            <c:ext xmlns:c16="http://schemas.microsoft.com/office/drawing/2014/chart" uri="{C3380CC4-5D6E-409C-BE32-E72D297353CC}">
              <c16:uniqueId val="{00000000-7FA5-4C5F-AD00-48ADEA9E90E4}"/>
            </c:ext>
          </c:extLst>
        </c:ser>
        <c:ser>
          <c:idx val="1"/>
          <c:order val="1"/>
          <c:tx>
            <c:strRef>
              <c:f>Sheet1!$C$1</c:f>
              <c:strCache>
                <c:ptCount val="1"/>
                <c:pt idx="0">
                  <c:v>QI (Price)</c:v>
                </c:pt>
              </c:strCache>
            </c:strRef>
          </c:tx>
          <c:spPr>
            <a:ln w="57150" cap="rnd">
              <a:solidFill>
                <a:srgbClr val="7030A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Sheet1!$C$2:$C$21</c:f>
              <c:numCache>
                <c:formatCode>General</c:formatCode>
                <c:ptCount val="20"/>
                <c:pt idx="0">
                  <c:v>1.3007102509999999</c:v>
                </c:pt>
                <c:pt idx="1">
                  <c:v>1.6661010380000001</c:v>
                </c:pt>
                <c:pt idx="2">
                  <c:v>1.7747669850000001</c:v>
                </c:pt>
                <c:pt idx="3">
                  <c:v>1.5568474219999999</c:v>
                </c:pt>
                <c:pt idx="4">
                  <c:v>1.174523306</c:v>
                </c:pt>
                <c:pt idx="5">
                  <c:v>1.064798315</c:v>
                </c:pt>
                <c:pt idx="6">
                  <c:v>0.87973776100000001</c:v>
                </c:pt>
                <c:pt idx="7">
                  <c:v>0.71547003300000001</c:v>
                </c:pt>
                <c:pt idx="8">
                  <c:v>0.80767834199999999</c:v>
                </c:pt>
                <c:pt idx="9">
                  <c:v>1</c:v>
                </c:pt>
                <c:pt idx="10">
                  <c:v>1.0612652950000001</c:v>
                </c:pt>
                <c:pt idx="11">
                  <c:v>1.1247713349999999</c:v>
                </c:pt>
                <c:pt idx="12">
                  <c:v>1.1930278519999999</c:v>
                </c:pt>
                <c:pt idx="13">
                  <c:v>1.837528373</c:v>
                </c:pt>
                <c:pt idx="14">
                  <c:v>1.4056042419999999</c:v>
                </c:pt>
                <c:pt idx="15">
                  <c:v>1.731072414</c:v>
                </c:pt>
                <c:pt idx="16">
                  <c:v>1.6916657530000001</c:v>
                </c:pt>
                <c:pt idx="17">
                  <c:v>1.6788973789999999</c:v>
                </c:pt>
                <c:pt idx="18">
                  <c:v>2.511472946</c:v>
                </c:pt>
                <c:pt idx="19">
                  <c:v>1.5161603990000001</c:v>
                </c:pt>
              </c:numCache>
            </c:numRef>
          </c:val>
          <c:smooth val="0"/>
          <c:extLst>
            <c:ext xmlns:c16="http://schemas.microsoft.com/office/drawing/2014/chart" uri="{C3380CC4-5D6E-409C-BE32-E72D297353CC}">
              <c16:uniqueId val="{00000001-7FA5-4C5F-AD00-48ADEA9E90E4}"/>
            </c:ext>
          </c:extLst>
        </c:ser>
        <c:ser>
          <c:idx val="2"/>
          <c:order val="2"/>
          <c:tx>
            <c:strRef>
              <c:f>Sheet1!$D$1</c:f>
              <c:strCache>
                <c:ptCount val="1"/>
                <c:pt idx="0">
                  <c:v>QI (Quantity)</c:v>
                </c:pt>
              </c:strCache>
            </c:strRef>
          </c:tx>
          <c:spPr>
            <a:ln w="57150" cap="rnd">
              <a:solidFill>
                <a:srgbClr val="00B0F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Sheet1!$D$2:$D$21</c:f>
              <c:numCache>
                <c:formatCode>General</c:formatCode>
                <c:ptCount val="20"/>
                <c:pt idx="0">
                  <c:v>1.3405952379999999</c:v>
                </c:pt>
                <c:pt idx="1">
                  <c:v>1.710653438</c:v>
                </c:pt>
                <c:pt idx="2">
                  <c:v>1.8203584719999999</c:v>
                </c:pt>
                <c:pt idx="3">
                  <c:v>1.601826314</c:v>
                </c:pt>
                <c:pt idx="4">
                  <c:v>1.208624081</c:v>
                </c:pt>
                <c:pt idx="5">
                  <c:v>1.095613258</c:v>
                </c:pt>
                <c:pt idx="6">
                  <c:v>0.89984579799999997</c:v>
                </c:pt>
                <c:pt idx="7">
                  <c:v>0.73454037100000003</c:v>
                </c:pt>
                <c:pt idx="8">
                  <c:v>0.82044206900000005</c:v>
                </c:pt>
                <c:pt idx="9">
                  <c:v>1</c:v>
                </c:pt>
                <c:pt idx="10">
                  <c:v>1.0601237720000001</c:v>
                </c:pt>
                <c:pt idx="11">
                  <c:v>1.1212748509999999</c:v>
                </c:pt>
                <c:pt idx="12">
                  <c:v>1.1868959610000001</c:v>
                </c:pt>
                <c:pt idx="13">
                  <c:v>1.8318406220000001</c:v>
                </c:pt>
                <c:pt idx="14">
                  <c:v>1.3980841959999999</c:v>
                </c:pt>
                <c:pt idx="15">
                  <c:v>1.723829469</c:v>
                </c:pt>
                <c:pt idx="16">
                  <c:v>1.6875849780000001</c:v>
                </c:pt>
                <c:pt idx="17">
                  <c:v>1.6760121619999999</c:v>
                </c:pt>
                <c:pt idx="18">
                  <c:v>2.5042268179999998</c:v>
                </c:pt>
                <c:pt idx="19">
                  <c:v>1.5137348669999999</c:v>
                </c:pt>
              </c:numCache>
            </c:numRef>
          </c:val>
          <c:smooth val="0"/>
          <c:extLst>
            <c:ext xmlns:c16="http://schemas.microsoft.com/office/drawing/2014/chart" uri="{C3380CC4-5D6E-409C-BE32-E72D297353CC}">
              <c16:uniqueId val="{00000002-7FA5-4C5F-AD00-48ADEA9E90E4}"/>
            </c:ext>
          </c:extLst>
        </c:ser>
        <c:ser>
          <c:idx val="3"/>
          <c:order val="3"/>
          <c:tx>
            <c:strRef>
              <c:f>Sheet1!$E$1</c:f>
              <c:strCache>
                <c:ptCount val="1"/>
                <c:pt idx="0">
                  <c:v>QI (Price)2</c:v>
                </c:pt>
              </c:strCache>
            </c:strRef>
          </c:tx>
          <c:spPr>
            <a:ln w="57150" cap="rnd">
              <a:solidFill>
                <a:srgbClr val="FFC00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Sheet1!$E$2:$E$21</c:f>
              <c:numCache>
                <c:formatCode>General</c:formatCode>
                <c:ptCount val="20"/>
                <c:pt idx="0">
                  <c:v>1.299728003</c:v>
                </c:pt>
                <c:pt idx="1">
                  <c:v>1.6652979699999999</c:v>
                </c:pt>
                <c:pt idx="2">
                  <c:v>1.774657513</c:v>
                </c:pt>
                <c:pt idx="3">
                  <c:v>1.5581827319999999</c:v>
                </c:pt>
                <c:pt idx="4">
                  <c:v>1.175048954</c:v>
                </c:pt>
                <c:pt idx="5">
                  <c:v>1.064965108</c:v>
                </c:pt>
                <c:pt idx="6">
                  <c:v>0.88020526200000004</c:v>
                </c:pt>
                <c:pt idx="7">
                  <c:v>0.71585583399999997</c:v>
                </c:pt>
                <c:pt idx="8">
                  <c:v>0.80719875699999999</c:v>
                </c:pt>
                <c:pt idx="9">
                  <c:v>1</c:v>
                </c:pt>
                <c:pt idx="10">
                  <c:v>1.0613409469999999</c:v>
                </c:pt>
                <c:pt idx="11">
                  <c:v>1.124900824</c:v>
                </c:pt>
                <c:pt idx="12">
                  <c:v>1.1931653390000001</c:v>
                </c:pt>
                <c:pt idx="13">
                  <c:v>1.8359669700000001</c:v>
                </c:pt>
                <c:pt idx="14">
                  <c:v>1.4048882659999999</c:v>
                </c:pt>
                <c:pt idx="15">
                  <c:v>1.730490796</c:v>
                </c:pt>
                <c:pt idx="16">
                  <c:v>1.690960222</c:v>
                </c:pt>
                <c:pt idx="17">
                  <c:v>1.6784185199999999</c:v>
                </c:pt>
                <c:pt idx="18">
                  <c:v>2.511331094</c:v>
                </c:pt>
                <c:pt idx="19">
                  <c:v>1.5159995429999999</c:v>
                </c:pt>
              </c:numCache>
            </c:numRef>
          </c:val>
          <c:smooth val="0"/>
          <c:extLst>
            <c:ext xmlns:c16="http://schemas.microsoft.com/office/drawing/2014/chart" uri="{C3380CC4-5D6E-409C-BE32-E72D297353CC}">
              <c16:uniqueId val="{00000000-6A6D-4D82-ACB1-913036DCE3CE}"/>
            </c:ext>
          </c:extLst>
        </c:ser>
        <c:ser>
          <c:idx val="4"/>
          <c:order val="4"/>
          <c:tx>
            <c:strRef>
              <c:f>Sheet1!$F$1</c:f>
              <c:strCache>
                <c:ptCount val="1"/>
                <c:pt idx="0">
                  <c:v>QI (Quantity)3</c:v>
                </c:pt>
              </c:strCache>
            </c:strRef>
          </c:tx>
          <c:spPr>
            <a:ln w="34925" cap="rnd">
              <a:solidFill>
                <a:srgbClr val="C0000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Sheet1!$F$2:$F$21</c:f>
              <c:numCache>
                <c:formatCode>General</c:formatCode>
                <c:ptCount val="20"/>
                <c:pt idx="0">
                  <c:v>1.3413058090000001</c:v>
                </c:pt>
                <c:pt idx="1">
                  <c:v>1.7127122560000001</c:v>
                </c:pt>
                <c:pt idx="2">
                  <c:v>1.823341093</c:v>
                </c:pt>
                <c:pt idx="3">
                  <c:v>1.6039409010000001</c:v>
                </c:pt>
                <c:pt idx="4">
                  <c:v>1.2095847550000001</c:v>
                </c:pt>
                <c:pt idx="5">
                  <c:v>1.0960903580000001</c:v>
                </c:pt>
                <c:pt idx="6">
                  <c:v>0.89952818199999995</c:v>
                </c:pt>
                <c:pt idx="7">
                  <c:v>0.73422810299999997</c:v>
                </c:pt>
                <c:pt idx="8">
                  <c:v>0.81987535499999997</c:v>
                </c:pt>
                <c:pt idx="9">
                  <c:v>1</c:v>
                </c:pt>
                <c:pt idx="10">
                  <c:v>1.0609076289999999</c:v>
                </c:pt>
                <c:pt idx="11">
                  <c:v>1.1220795020000001</c:v>
                </c:pt>
                <c:pt idx="12">
                  <c:v>1.187771803</c:v>
                </c:pt>
                <c:pt idx="13">
                  <c:v>1.833623859</c:v>
                </c:pt>
                <c:pt idx="14">
                  <c:v>1.399209001</c:v>
                </c:pt>
                <c:pt idx="15">
                  <c:v>1.7252918310000001</c:v>
                </c:pt>
                <c:pt idx="16">
                  <c:v>1.6888456590000001</c:v>
                </c:pt>
                <c:pt idx="17">
                  <c:v>1.675571777</c:v>
                </c:pt>
                <c:pt idx="18">
                  <c:v>2.503226352</c:v>
                </c:pt>
                <c:pt idx="19">
                  <c:v>1.513082161</c:v>
                </c:pt>
              </c:numCache>
            </c:numRef>
          </c:val>
          <c:smooth val="0"/>
          <c:extLst>
            <c:ext xmlns:c16="http://schemas.microsoft.com/office/drawing/2014/chart" uri="{C3380CC4-5D6E-409C-BE32-E72D297353CC}">
              <c16:uniqueId val="{00000001-6A6D-4D82-ACB1-913036DCE3CE}"/>
            </c:ext>
          </c:extLst>
        </c:ser>
        <c:dLbls>
          <c:showLegendKey val="0"/>
          <c:showVal val="0"/>
          <c:showCatName val="0"/>
          <c:showSerName val="0"/>
          <c:showPercent val="0"/>
          <c:showBubbleSize val="0"/>
        </c:dLbls>
        <c:smooth val="0"/>
        <c:axId val="2128984280"/>
        <c:axId val="2128982640"/>
      </c:lineChart>
      <c:catAx>
        <c:axId val="212898428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8982640"/>
        <c:crosses val="autoZero"/>
        <c:auto val="1"/>
        <c:lblAlgn val="ctr"/>
        <c:lblOffset val="100"/>
        <c:noMultiLvlLbl val="0"/>
      </c:catAx>
      <c:valAx>
        <c:axId val="2128982640"/>
        <c:scaling>
          <c:orientation val="minMax"/>
          <c:max val="2.2999999999999998"/>
          <c:min val="0.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898428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bg1">
                    <a:lumMod val="85000"/>
                  </a:schemeClr>
                </a:solidFill>
              </a:rPr>
              <a:t>Cod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53802300005978"/>
          <c:y val="0.17743612405592155"/>
          <c:w val="0.80806261629853282"/>
          <c:h val="0.49448135947292304"/>
        </c:manualLayout>
      </c:layout>
      <c:lineChart>
        <c:grouping val="standard"/>
        <c:varyColors val="0"/>
        <c:ser>
          <c:idx val="0"/>
          <c:order val="0"/>
          <c:tx>
            <c:strRef>
              <c:f>Sheet1!$B$1</c:f>
              <c:strCache>
                <c:ptCount val="1"/>
                <c:pt idx="0">
                  <c:v>Cod</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Sheet1!$A$2:$A$11</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Sheet1!$B$2:$B$11</c:f>
              <c:numCache>
                <c:formatCode>General</c:formatCode>
                <c:ptCount val="10"/>
                <c:pt idx="0">
                  <c:v>2700</c:v>
                </c:pt>
                <c:pt idx="1">
                  <c:v>2700</c:v>
                </c:pt>
                <c:pt idx="2">
                  <c:v>2900</c:v>
                </c:pt>
                <c:pt idx="3">
                  <c:v>3000</c:v>
                </c:pt>
                <c:pt idx="4">
                  <c:v>3100</c:v>
                </c:pt>
                <c:pt idx="5">
                  <c:v>3100</c:v>
                </c:pt>
                <c:pt idx="6">
                  <c:v>2800</c:v>
                </c:pt>
                <c:pt idx="7">
                  <c:v>3200</c:v>
                </c:pt>
                <c:pt idx="8">
                  <c:v>3500</c:v>
                </c:pt>
                <c:pt idx="9">
                  <c:v>3200</c:v>
                </c:pt>
              </c:numCache>
            </c:numRef>
          </c:val>
          <c:smooth val="0"/>
          <c:extLst>
            <c:ext xmlns:c16="http://schemas.microsoft.com/office/drawing/2014/chart" uri="{C3380CC4-5D6E-409C-BE32-E72D297353CC}">
              <c16:uniqueId val="{00000000-3A55-4994-9DA7-858D6298087B}"/>
            </c:ext>
          </c:extLst>
        </c:ser>
        <c:dLbls>
          <c:showLegendKey val="0"/>
          <c:showVal val="0"/>
          <c:showCatName val="0"/>
          <c:showSerName val="0"/>
          <c:showPercent val="0"/>
          <c:showBubbleSize val="0"/>
        </c:dLbls>
        <c:marker val="1"/>
        <c:smooth val="0"/>
        <c:axId val="2124178520"/>
        <c:axId val="2124184424"/>
      </c:lineChart>
      <c:catAx>
        <c:axId val="21241785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lumMod val="85000"/>
                  </a:schemeClr>
                </a:solidFill>
                <a:latin typeface="+mn-lt"/>
                <a:ea typeface="+mn-ea"/>
                <a:cs typeface="+mn-cs"/>
              </a:defRPr>
            </a:pPr>
            <a:endParaRPr lang="en-US"/>
          </a:p>
        </c:txPr>
        <c:crossAx val="2124184424"/>
        <c:crosses val="autoZero"/>
        <c:auto val="1"/>
        <c:lblAlgn val="ctr"/>
        <c:lblOffset val="100"/>
        <c:noMultiLvlLbl val="0"/>
      </c:catAx>
      <c:valAx>
        <c:axId val="2124184424"/>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85000"/>
                  </a:schemeClr>
                </a:solidFill>
                <a:latin typeface="+mn-lt"/>
                <a:ea typeface="+mn-ea"/>
                <a:cs typeface="+mn-cs"/>
              </a:defRPr>
            </a:pPr>
            <a:endParaRPr lang="en-US"/>
          </a:p>
        </c:txPr>
        <c:crossAx val="2124178520"/>
        <c:crosses val="autoZero"/>
        <c:crossBetween val="between"/>
        <c:majorUnit val="1000"/>
        <c:minorUnit val="500"/>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2400" dirty="0"/>
              <a:t>National QI</a:t>
            </a:r>
            <a:endParaRPr lang="en-US" sz="1600"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Simple Sum QI</c:v>
                </c:pt>
              </c:strCache>
            </c:strRef>
          </c:tx>
          <c:spPr>
            <a:ln w="57150" cap="rnd">
              <a:solidFill>
                <a:srgbClr val="00B050"/>
              </a:solidFill>
              <a:prstDash val="sysDot"/>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Sheet1!$B$2:$B$21</c:f>
              <c:numCache>
                <c:formatCode>General</c:formatCode>
                <c:ptCount val="20"/>
                <c:pt idx="0">
                  <c:v>0.7799883720415971</c:v>
                </c:pt>
                <c:pt idx="1">
                  <c:v>0.86850879358160671</c:v>
                </c:pt>
                <c:pt idx="2">
                  <c:v>0.89014912384107248</c:v>
                </c:pt>
                <c:pt idx="3">
                  <c:v>0.7870959804253912</c:v>
                </c:pt>
                <c:pt idx="4">
                  <c:v>0.75333623376746273</c:v>
                </c:pt>
                <c:pt idx="5">
                  <c:v>0.80873954784387991</c:v>
                </c:pt>
                <c:pt idx="6">
                  <c:v>0.88855918719218885</c:v>
                </c:pt>
                <c:pt idx="7">
                  <c:v>0.94209049380175502</c:v>
                </c:pt>
                <c:pt idx="8">
                  <c:v>1.0017926432404789</c:v>
                </c:pt>
                <c:pt idx="9">
                  <c:v>1</c:v>
                </c:pt>
                <c:pt idx="10">
                  <c:v>1.0639210421435223</c:v>
                </c:pt>
                <c:pt idx="11">
                  <c:v>0.92973915123072881</c:v>
                </c:pt>
                <c:pt idx="12">
                  <c:v>1.1043712722396479</c:v>
                </c:pt>
                <c:pt idx="13">
                  <c:v>1.311259234612409</c:v>
                </c:pt>
                <c:pt idx="14">
                  <c:v>1.314634433632389</c:v>
                </c:pt>
                <c:pt idx="15">
                  <c:v>1.3436945851303301</c:v>
                </c:pt>
                <c:pt idx="16">
                  <c:v>1.3454313999788483</c:v>
                </c:pt>
                <c:pt idx="17">
                  <c:v>1.2555304710530666</c:v>
                </c:pt>
                <c:pt idx="18">
                  <c:v>1.3493904944006172</c:v>
                </c:pt>
                <c:pt idx="19">
                  <c:v>1.3214899258075816</c:v>
                </c:pt>
              </c:numCache>
            </c:numRef>
          </c:val>
          <c:smooth val="0"/>
          <c:extLst>
            <c:ext xmlns:c16="http://schemas.microsoft.com/office/drawing/2014/chart" uri="{C3380CC4-5D6E-409C-BE32-E72D297353CC}">
              <c16:uniqueId val="{00000000-5624-4051-BDDD-95579D33258D}"/>
            </c:ext>
          </c:extLst>
        </c:ser>
        <c:ser>
          <c:idx val="1"/>
          <c:order val="1"/>
          <c:tx>
            <c:strRef>
              <c:f>Sheet1!$C$1</c:f>
              <c:strCache>
                <c:ptCount val="1"/>
                <c:pt idx="0">
                  <c:v>QI (Price, FEUS)</c:v>
                </c:pt>
              </c:strCache>
            </c:strRef>
          </c:tx>
          <c:spPr>
            <a:ln w="57150" cap="rnd">
              <a:solidFill>
                <a:srgbClr val="7030A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Sheet1!$C$2:$C$21</c:f>
              <c:numCache>
                <c:formatCode>General</c:formatCode>
                <c:ptCount val="20"/>
                <c:pt idx="0">
                  <c:v>0.71571867350853502</c:v>
                </c:pt>
                <c:pt idx="1">
                  <c:v>0.70911506496209242</c:v>
                </c:pt>
                <c:pt idx="2">
                  <c:v>0.74257240807565972</c:v>
                </c:pt>
                <c:pt idx="3">
                  <c:v>0.76328222232249565</c:v>
                </c:pt>
                <c:pt idx="4">
                  <c:v>0.65410248697453743</c:v>
                </c:pt>
                <c:pt idx="5">
                  <c:v>0.66503356553259885</c:v>
                </c:pt>
                <c:pt idx="6">
                  <c:v>0.81502422302698352</c:v>
                </c:pt>
                <c:pt idx="7">
                  <c:v>0.90264503773417482</c:v>
                </c:pt>
                <c:pt idx="8">
                  <c:v>0.96868025575120265</c:v>
                </c:pt>
                <c:pt idx="9">
                  <c:v>1</c:v>
                </c:pt>
                <c:pt idx="10">
                  <c:v>1.1135762641530724</c:v>
                </c:pt>
                <c:pt idx="11">
                  <c:v>0.94726187796066541</c:v>
                </c:pt>
                <c:pt idx="12">
                  <c:v>1.1191378342898664</c:v>
                </c:pt>
                <c:pt idx="13">
                  <c:v>1.4056568484926617</c:v>
                </c:pt>
                <c:pt idx="14">
                  <c:v>1.437258358749405</c:v>
                </c:pt>
                <c:pt idx="15">
                  <c:v>1.486501855540769</c:v>
                </c:pt>
                <c:pt idx="16">
                  <c:v>1.3383303308956134</c:v>
                </c:pt>
                <c:pt idx="17">
                  <c:v>1.3490991254169524</c:v>
                </c:pt>
                <c:pt idx="18">
                  <c:v>1.4167771009325965</c:v>
                </c:pt>
                <c:pt idx="19">
                  <c:v>1.3104548904719779</c:v>
                </c:pt>
              </c:numCache>
            </c:numRef>
          </c:val>
          <c:smooth val="0"/>
          <c:extLst>
            <c:ext xmlns:c16="http://schemas.microsoft.com/office/drawing/2014/chart" uri="{C3380CC4-5D6E-409C-BE32-E72D297353CC}">
              <c16:uniqueId val="{00000001-5624-4051-BDDD-95579D33258D}"/>
            </c:ext>
          </c:extLst>
        </c:ser>
        <c:ser>
          <c:idx val="2"/>
          <c:order val="2"/>
          <c:tx>
            <c:strRef>
              <c:f>Sheet1!$D$1</c:f>
              <c:strCache>
                <c:ptCount val="1"/>
                <c:pt idx="0">
                  <c:v>QI (Quantity, FEUS)</c:v>
                </c:pt>
              </c:strCache>
            </c:strRef>
          </c:tx>
          <c:spPr>
            <a:ln w="57150" cap="rnd">
              <a:solidFill>
                <a:srgbClr val="00B0F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Sheet1!$D$2:$D$21</c:f>
              <c:numCache>
                <c:formatCode>General</c:formatCode>
                <c:ptCount val="20"/>
                <c:pt idx="0">
                  <c:v>0.70877001845913956</c:v>
                </c:pt>
                <c:pt idx="1">
                  <c:v>0.7057722798834285</c:v>
                </c:pt>
                <c:pt idx="2">
                  <c:v>0.73990717182142429</c:v>
                </c:pt>
                <c:pt idx="3">
                  <c:v>0.75953227580454719</c:v>
                </c:pt>
                <c:pt idx="4">
                  <c:v>0.65194816989792082</c:v>
                </c:pt>
                <c:pt idx="5">
                  <c:v>0.6631533286938367</c:v>
                </c:pt>
                <c:pt idx="6">
                  <c:v>0.81040396095617506</c:v>
                </c:pt>
                <c:pt idx="7">
                  <c:v>0.89746238469939055</c:v>
                </c:pt>
                <c:pt idx="8">
                  <c:v>0.97914626770925206</c:v>
                </c:pt>
                <c:pt idx="9">
                  <c:v>1</c:v>
                </c:pt>
                <c:pt idx="10">
                  <c:v>1.1150770462171833</c:v>
                </c:pt>
                <c:pt idx="11">
                  <c:v>0.95407036006190615</c:v>
                </c:pt>
                <c:pt idx="12">
                  <c:v>1.1248580233860119</c:v>
                </c:pt>
                <c:pt idx="13">
                  <c:v>1.4100245543745176</c:v>
                </c:pt>
                <c:pt idx="14">
                  <c:v>1.4437111903623445</c:v>
                </c:pt>
                <c:pt idx="15">
                  <c:v>1.4960943973548126</c:v>
                </c:pt>
                <c:pt idx="16">
                  <c:v>1.3401049436986932</c:v>
                </c:pt>
                <c:pt idx="17">
                  <c:v>1.3490854841353026</c:v>
                </c:pt>
                <c:pt idx="18">
                  <c:v>1.40536711258342</c:v>
                </c:pt>
                <c:pt idx="19">
                  <c:v>1.3098032731746512</c:v>
                </c:pt>
              </c:numCache>
            </c:numRef>
          </c:val>
          <c:smooth val="0"/>
          <c:extLst>
            <c:ext xmlns:c16="http://schemas.microsoft.com/office/drawing/2014/chart" uri="{C3380CC4-5D6E-409C-BE32-E72D297353CC}">
              <c16:uniqueId val="{00000002-5624-4051-BDDD-95579D33258D}"/>
            </c:ext>
          </c:extLst>
        </c:ser>
        <c:ser>
          <c:idx val="3"/>
          <c:order val="3"/>
          <c:tx>
            <c:strRef>
              <c:f>Sheet1!$E$1</c:f>
              <c:strCache>
                <c:ptCount val="1"/>
                <c:pt idx="0">
                  <c:v>QI (Price, Taxonomic)</c:v>
                </c:pt>
              </c:strCache>
            </c:strRef>
          </c:tx>
          <c:spPr>
            <a:ln w="57150" cap="rnd">
              <a:solidFill>
                <a:srgbClr val="FFC00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Sheet1!$E$2:$E$21</c:f>
              <c:numCache>
                <c:formatCode>General</c:formatCode>
                <c:ptCount val="20"/>
                <c:pt idx="0">
                  <c:v>0.71012157799999998</c:v>
                </c:pt>
                <c:pt idx="1">
                  <c:v>0.70367593699999997</c:v>
                </c:pt>
                <c:pt idx="2">
                  <c:v>0.73640687999999999</c:v>
                </c:pt>
                <c:pt idx="3">
                  <c:v>0.75786996100000004</c:v>
                </c:pt>
                <c:pt idx="4">
                  <c:v>0.649763286</c:v>
                </c:pt>
                <c:pt idx="5">
                  <c:v>0.661257871</c:v>
                </c:pt>
                <c:pt idx="6">
                  <c:v>0.81063276699999998</c:v>
                </c:pt>
                <c:pt idx="7">
                  <c:v>0.89799016200000004</c:v>
                </c:pt>
                <c:pt idx="8">
                  <c:v>0.96893865400000001</c:v>
                </c:pt>
                <c:pt idx="9">
                  <c:v>1</c:v>
                </c:pt>
                <c:pt idx="10">
                  <c:v>1.1138137809999999</c:v>
                </c:pt>
                <c:pt idx="11">
                  <c:v>0.94649295499999997</c:v>
                </c:pt>
                <c:pt idx="12">
                  <c:v>1.1164088889999999</c:v>
                </c:pt>
                <c:pt idx="13">
                  <c:v>1.403268046</c:v>
                </c:pt>
                <c:pt idx="14">
                  <c:v>1.4351361030000001</c:v>
                </c:pt>
                <c:pt idx="15">
                  <c:v>1.483989784</c:v>
                </c:pt>
                <c:pt idx="16">
                  <c:v>1.337020702</c:v>
                </c:pt>
                <c:pt idx="17">
                  <c:v>1.3484044079999999</c:v>
                </c:pt>
                <c:pt idx="18">
                  <c:v>1.416381197</c:v>
                </c:pt>
                <c:pt idx="19">
                  <c:v>1.3101925919999999</c:v>
                </c:pt>
              </c:numCache>
            </c:numRef>
          </c:val>
          <c:smooth val="0"/>
          <c:extLst>
            <c:ext xmlns:c16="http://schemas.microsoft.com/office/drawing/2014/chart" uri="{C3380CC4-5D6E-409C-BE32-E72D297353CC}">
              <c16:uniqueId val="{00000000-43ED-4B77-891F-2302FF94D8E3}"/>
            </c:ext>
          </c:extLst>
        </c:ser>
        <c:ser>
          <c:idx val="4"/>
          <c:order val="4"/>
          <c:tx>
            <c:strRef>
              <c:f>Sheet1!$F$1</c:f>
              <c:strCache>
                <c:ptCount val="1"/>
                <c:pt idx="0">
                  <c:v>QI (Quantity, Taxonomic)</c:v>
                </c:pt>
              </c:strCache>
            </c:strRef>
          </c:tx>
          <c:spPr>
            <a:ln w="38100" cap="rnd">
              <a:solidFill>
                <a:srgbClr val="FF000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Sheet1!$F$2:$F$21</c:f>
              <c:numCache>
                <c:formatCode>General</c:formatCode>
                <c:ptCount val="20"/>
                <c:pt idx="0">
                  <c:v>0.71496972700000005</c:v>
                </c:pt>
                <c:pt idx="1">
                  <c:v>0.70800289800000005</c:v>
                </c:pt>
                <c:pt idx="2">
                  <c:v>0.74255440399999995</c:v>
                </c:pt>
                <c:pt idx="3">
                  <c:v>0.76291405199999995</c:v>
                </c:pt>
                <c:pt idx="4">
                  <c:v>0.65481410799999995</c:v>
                </c:pt>
                <c:pt idx="5">
                  <c:v>0.66637267300000003</c:v>
                </c:pt>
                <c:pt idx="6">
                  <c:v>0.813959828</c:v>
                </c:pt>
                <c:pt idx="7">
                  <c:v>0.90166069500000001</c:v>
                </c:pt>
                <c:pt idx="8">
                  <c:v>0.97962691000000002</c:v>
                </c:pt>
                <c:pt idx="9">
                  <c:v>1</c:v>
                </c:pt>
                <c:pt idx="10">
                  <c:v>1.113466109</c:v>
                </c:pt>
                <c:pt idx="11">
                  <c:v>0.95174004999999995</c:v>
                </c:pt>
                <c:pt idx="12">
                  <c:v>1.1203599479999999</c:v>
                </c:pt>
                <c:pt idx="13">
                  <c:v>1.405841997</c:v>
                </c:pt>
                <c:pt idx="14">
                  <c:v>1.4397927450000001</c:v>
                </c:pt>
                <c:pt idx="15">
                  <c:v>1.492259778</c:v>
                </c:pt>
                <c:pt idx="16">
                  <c:v>1.3359424449999999</c:v>
                </c:pt>
                <c:pt idx="17">
                  <c:v>1.3444126240000001</c:v>
                </c:pt>
                <c:pt idx="18">
                  <c:v>1.4007830720000001</c:v>
                </c:pt>
                <c:pt idx="19">
                  <c:v>1.3045435590000001</c:v>
                </c:pt>
              </c:numCache>
            </c:numRef>
          </c:val>
          <c:smooth val="0"/>
          <c:extLst>
            <c:ext xmlns:c16="http://schemas.microsoft.com/office/drawing/2014/chart" uri="{C3380CC4-5D6E-409C-BE32-E72D297353CC}">
              <c16:uniqueId val="{00000001-43ED-4B77-891F-2302FF94D8E3}"/>
            </c:ext>
          </c:extLst>
        </c:ser>
        <c:dLbls>
          <c:showLegendKey val="0"/>
          <c:showVal val="0"/>
          <c:showCatName val="0"/>
          <c:showSerName val="0"/>
          <c:showPercent val="0"/>
          <c:showBubbleSize val="0"/>
        </c:dLbls>
        <c:smooth val="0"/>
        <c:axId val="2128984280"/>
        <c:axId val="2128982640"/>
      </c:lineChart>
      <c:catAx>
        <c:axId val="212898428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8982640"/>
        <c:crosses val="autoZero"/>
        <c:auto val="1"/>
        <c:lblAlgn val="ctr"/>
        <c:lblOffset val="100"/>
        <c:noMultiLvlLbl val="0"/>
      </c:catAx>
      <c:valAx>
        <c:axId val="2128982640"/>
        <c:scaling>
          <c:orientation val="minMax"/>
          <c:max val="1.6"/>
          <c:min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898428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2400" dirty="0"/>
              <a:t>Alaska</a:t>
            </a:r>
            <a:r>
              <a:rPr lang="en-US" sz="2400" baseline="0" dirty="0"/>
              <a:t> </a:t>
            </a:r>
            <a:r>
              <a:rPr lang="en-US" sz="2400" dirty="0"/>
              <a:t>QI</a:t>
            </a:r>
            <a:endParaRPr lang="en-US"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QEI</c:v>
                </c:pt>
              </c:strCache>
            </c:strRef>
          </c:tx>
          <c:spPr>
            <a:ln w="57150" cap="rnd">
              <a:solidFill>
                <a:srgbClr val="00B050"/>
              </a:solidFill>
              <a:prstDash val="sysDot"/>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Sheet1!$B$2:$B$21</c:f>
              <c:numCache>
                <c:formatCode>General</c:formatCode>
                <c:ptCount val="20"/>
                <c:pt idx="0">
                  <c:v>0.65258660999999996</c:v>
                </c:pt>
                <c:pt idx="1">
                  <c:v>0.738634864</c:v>
                </c:pt>
                <c:pt idx="2">
                  <c:v>0.64077751299999997</c:v>
                </c:pt>
                <c:pt idx="3">
                  <c:v>0.58245413599999996</c:v>
                </c:pt>
                <c:pt idx="4">
                  <c:v>0.54339139400000003</c:v>
                </c:pt>
                <c:pt idx="5">
                  <c:v>0.66273402299999995</c:v>
                </c:pt>
                <c:pt idx="6">
                  <c:v>0.80514104099999995</c:v>
                </c:pt>
                <c:pt idx="7">
                  <c:v>0.86233838200000001</c:v>
                </c:pt>
                <c:pt idx="8">
                  <c:v>0.89876795600000003</c:v>
                </c:pt>
                <c:pt idx="9">
                  <c:v>1</c:v>
                </c:pt>
                <c:pt idx="10">
                  <c:v>1.1766181200000001</c:v>
                </c:pt>
                <c:pt idx="11">
                  <c:v>0.87305661899999998</c:v>
                </c:pt>
                <c:pt idx="12">
                  <c:v>1.0983812070000001</c:v>
                </c:pt>
                <c:pt idx="13">
                  <c:v>1.3532045770000001</c:v>
                </c:pt>
                <c:pt idx="14">
                  <c:v>1.318752844</c:v>
                </c:pt>
                <c:pt idx="15">
                  <c:v>1.346905507</c:v>
                </c:pt>
                <c:pt idx="16">
                  <c:v>1.2094900479999999</c:v>
                </c:pt>
                <c:pt idx="17">
                  <c:v>1.1718914979999999</c:v>
                </c:pt>
                <c:pt idx="18">
                  <c:v>1.1689784839999999</c:v>
                </c:pt>
                <c:pt idx="19">
                  <c:v>1.181483244</c:v>
                </c:pt>
              </c:numCache>
            </c:numRef>
          </c:val>
          <c:smooth val="0"/>
          <c:extLst>
            <c:ext xmlns:c16="http://schemas.microsoft.com/office/drawing/2014/chart" uri="{C3380CC4-5D6E-409C-BE32-E72D297353CC}">
              <c16:uniqueId val="{00000000-A9B4-4107-8C10-CFEBE9BC4DCF}"/>
            </c:ext>
          </c:extLst>
        </c:ser>
        <c:ser>
          <c:idx val="1"/>
          <c:order val="1"/>
          <c:tx>
            <c:strRef>
              <c:f>Sheet1!$C$1</c:f>
              <c:strCache>
                <c:ptCount val="1"/>
                <c:pt idx="0">
                  <c:v>QI (Price)</c:v>
                </c:pt>
              </c:strCache>
            </c:strRef>
          </c:tx>
          <c:spPr>
            <a:ln w="57150" cap="rnd">
              <a:solidFill>
                <a:srgbClr val="7030A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Sheet1!$C$2:$C$21</c:f>
              <c:numCache>
                <c:formatCode>General</c:formatCode>
                <c:ptCount val="20"/>
                <c:pt idx="0">
                  <c:v>0.57192237899999998</c:v>
                </c:pt>
                <c:pt idx="1">
                  <c:v>0.51550964799999999</c:v>
                </c:pt>
                <c:pt idx="2">
                  <c:v>0.54670153200000005</c:v>
                </c:pt>
                <c:pt idx="3">
                  <c:v>0.62857425700000003</c:v>
                </c:pt>
                <c:pt idx="4">
                  <c:v>0.53349970300000005</c:v>
                </c:pt>
                <c:pt idx="5">
                  <c:v>0.56392368000000004</c:v>
                </c:pt>
                <c:pt idx="6">
                  <c:v>0.78743809200000003</c:v>
                </c:pt>
                <c:pt idx="7">
                  <c:v>0.90645754300000003</c:v>
                </c:pt>
                <c:pt idx="8">
                  <c:v>0.96516223599999995</c:v>
                </c:pt>
                <c:pt idx="9">
                  <c:v>1</c:v>
                </c:pt>
                <c:pt idx="10">
                  <c:v>1.179437727</c:v>
                </c:pt>
                <c:pt idx="11">
                  <c:v>0.86208647100000002</c:v>
                </c:pt>
                <c:pt idx="12">
                  <c:v>1.0505250150000001</c:v>
                </c:pt>
                <c:pt idx="13">
                  <c:v>1.3637668439999999</c:v>
                </c:pt>
                <c:pt idx="14">
                  <c:v>1.466529886</c:v>
                </c:pt>
                <c:pt idx="15">
                  <c:v>1.5068479340000001</c:v>
                </c:pt>
                <c:pt idx="16">
                  <c:v>1.2838791789999999</c:v>
                </c:pt>
                <c:pt idx="17">
                  <c:v>1.374711531</c:v>
                </c:pt>
                <c:pt idx="18">
                  <c:v>1.3133285269999999</c:v>
                </c:pt>
                <c:pt idx="19">
                  <c:v>1.2776164240000001</c:v>
                </c:pt>
              </c:numCache>
            </c:numRef>
          </c:val>
          <c:smooth val="0"/>
          <c:extLst>
            <c:ext xmlns:c16="http://schemas.microsoft.com/office/drawing/2014/chart" uri="{C3380CC4-5D6E-409C-BE32-E72D297353CC}">
              <c16:uniqueId val="{00000001-A9B4-4107-8C10-CFEBE9BC4DCF}"/>
            </c:ext>
          </c:extLst>
        </c:ser>
        <c:ser>
          <c:idx val="2"/>
          <c:order val="2"/>
          <c:tx>
            <c:strRef>
              <c:f>Sheet1!$D$1</c:f>
              <c:strCache>
                <c:ptCount val="1"/>
                <c:pt idx="0">
                  <c:v>QI (Quantity)</c:v>
                </c:pt>
              </c:strCache>
            </c:strRef>
          </c:tx>
          <c:spPr>
            <a:ln w="57150" cap="rnd">
              <a:solidFill>
                <a:srgbClr val="00B0F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Sheet1!$D$2:$D$21</c:f>
              <c:numCache>
                <c:formatCode>General</c:formatCode>
                <c:ptCount val="20"/>
                <c:pt idx="0">
                  <c:v>0.57845887600000001</c:v>
                </c:pt>
                <c:pt idx="1">
                  <c:v>0.51805304699999999</c:v>
                </c:pt>
                <c:pt idx="2">
                  <c:v>0.55192481599999998</c:v>
                </c:pt>
                <c:pt idx="3">
                  <c:v>0.63509045600000003</c:v>
                </c:pt>
                <c:pt idx="4">
                  <c:v>0.53931773199999999</c:v>
                </c:pt>
                <c:pt idx="5">
                  <c:v>0.57048671200000001</c:v>
                </c:pt>
                <c:pt idx="6">
                  <c:v>0.78763751800000004</c:v>
                </c:pt>
                <c:pt idx="7">
                  <c:v>0.907276847</c:v>
                </c:pt>
                <c:pt idx="8">
                  <c:v>0.96484314199999999</c:v>
                </c:pt>
                <c:pt idx="9">
                  <c:v>1</c:v>
                </c:pt>
                <c:pt idx="10">
                  <c:v>1.179697029</c:v>
                </c:pt>
                <c:pt idx="11">
                  <c:v>0.86187094900000005</c:v>
                </c:pt>
                <c:pt idx="12">
                  <c:v>1.0502196159999999</c:v>
                </c:pt>
                <c:pt idx="13">
                  <c:v>1.363307424</c:v>
                </c:pt>
                <c:pt idx="14">
                  <c:v>1.4657539820000001</c:v>
                </c:pt>
                <c:pt idx="15">
                  <c:v>1.5105953910000001</c:v>
                </c:pt>
                <c:pt idx="16">
                  <c:v>1.28563264</c:v>
                </c:pt>
                <c:pt idx="17">
                  <c:v>1.377138507</c:v>
                </c:pt>
                <c:pt idx="18">
                  <c:v>1.3029728140000001</c:v>
                </c:pt>
                <c:pt idx="19">
                  <c:v>1.274381633</c:v>
                </c:pt>
              </c:numCache>
            </c:numRef>
          </c:val>
          <c:smooth val="0"/>
          <c:extLst>
            <c:ext xmlns:c16="http://schemas.microsoft.com/office/drawing/2014/chart" uri="{C3380CC4-5D6E-409C-BE32-E72D297353CC}">
              <c16:uniqueId val="{00000002-A9B4-4107-8C10-CFEBE9BC4DCF}"/>
            </c:ext>
          </c:extLst>
        </c:ser>
        <c:ser>
          <c:idx val="3"/>
          <c:order val="3"/>
          <c:tx>
            <c:strRef>
              <c:f>Sheet1!$E$1</c:f>
              <c:strCache>
                <c:ptCount val="1"/>
                <c:pt idx="0">
                  <c:v>QI (Price)2</c:v>
                </c:pt>
              </c:strCache>
            </c:strRef>
          </c:tx>
          <c:spPr>
            <a:ln w="57150" cap="rnd">
              <a:solidFill>
                <a:srgbClr val="FFC00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Sheet1!$E$2:$E$21</c:f>
              <c:numCache>
                <c:formatCode>General</c:formatCode>
                <c:ptCount val="20"/>
                <c:pt idx="0">
                  <c:v>0.57153713699999997</c:v>
                </c:pt>
                <c:pt idx="1">
                  <c:v>0.51527787599999997</c:v>
                </c:pt>
                <c:pt idx="2">
                  <c:v>0.54669393600000005</c:v>
                </c:pt>
                <c:pt idx="3">
                  <c:v>0.62854691500000004</c:v>
                </c:pt>
                <c:pt idx="4">
                  <c:v>0.53349341900000002</c:v>
                </c:pt>
                <c:pt idx="5">
                  <c:v>0.56398167300000002</c:v>
                </c:pt>
                <c:pt idx="6">
                  <c:v>0.78751734200000001</c:v>
                </c:pt>
                <c:pt idx="7">
                  <c:v>0.90648427300000001</c:v>
                </c:pt>
                <c:pt idx="8">
                  <c:v>0.96496116700000001</c:v>
                </c:pt>
                <c:pt idx="9">
                  <c:v>1</c:v>
                </c:pt>
                <c:pt idx="10">
                  <c:v>1.1794867769999999</c:v>
                </c:pt>
                <c:pt idx="11">
                  <c:v>0.86205650099999998</c:v>
                </c:pt>
                <c:pt idx="12">
                  <c:v>1.050475909</c:v>
                </c:pt>
                <c:pt idx="13">
                  <c:v>1.3636986440000001</c:v>
                </c:pt>
                <c:pt idx="14">
                  <c:v>1.46643492</c:v>
                </c:pt>
                <c:pt idx="15">
                  <c:v>1.5067979920000001</c:v>
                </c:pt>
                <c:pt idx="16">
                  <c:v>1.283825193</c:v>
                </c:pt>
                <c:pt idx="17">
                  <c:v>1.374706762</c:v>
                </c:pt>
                <c:pt idx="18">
                  <c:v>1.313322844</c:v>
                </c:pt>
                <c:pt idx="19">
                  <c:v>1.27747264</c:v>
                </c:pt>
              </c:numCache>
            </c:numRef>
          </c:val>
          <c:smooth val="0"/>
          <c:extLst>
            <c:ext xmlns:c16="http://schemas.microsoft.com/office/drawing/2014/chart" uri="{C3380CC4-5D6E-409C-BE32-E72D297353CC}">
              <c16:uniqueId val="{00000000-E11C-4988-A3B9-369791E7DBC6}"/>
            </c:ext>
          </c:extLst>
        </c:ser>
        <c:ser>
          <c:idx val="4"/>
          <c:order val="4"/>
          <c:tx>
            <c:strRef>
              <c:f>Sheet1!$F$1</c:f>
              <c:strCache>
                <c:ptCount val="1"/>
                <c:pt idx="0">
                  <c:v>QI (Quantity)3</c:v>
                </c:pt>
              </c:strCache>
            </c:strRef>
          </c:tx>
          <c:spPr>
            <a:ln w="34925" cap="rnd">
              <a:solidFill>
                <a:srgbClr val="C0000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Sheet1!$F$2:$F$21</c:f>
              <c:numCache>
                <c:formatCode>General</c:formatCode>
                <c:ptCount val="20"/>
                <c:pt idx="0">
                  <c:v>0.57848780099999997</c:v>
                </c:pt>
                <c:pt idx="1">
                  <c:v>0.51818033399999996</c:v>
                </c:pt>
                <c:pt idx="2">
                  <c:v>0.55172000499999996</c:v>
                </c:pt>
                <c:pt idx="3">
                  <c:v>0.63480711700000003</c:v>
                </c:pt>
                <c:pt idx="4">
                  <c:v>0.53907224099999995</c:v>
                </c:pt>
                <c:pt idx="5">
                  <c:v>0.57036703899999996</c:v>
                </c:pt>
                <c:pt idx="6">
                  <c:v>0.78748906600000002</c:v>
                </c:pt>
                <c:pt idx="7">
                  <c:v>0.90709850599999997</c:v>
                </c:pt>
                <c:pt idx="8">
                  <c:v>0.96477050799999997</c:v>
                </c:pt>
                <c:pt idx="9">
                  <c:v>1</c:v>
                </c:pt>
                <c:pt idx="10">
                  <c:v>1.180015558</c:v>
                </c:pt>
                <c:pt idx="11">
                  <c:v>0.86201223900000001</c:v>
                </c:pt>
                <c:pt idx="12">
                  <c:v>1.0503819649999999</c:v>
                </c:pt>
                <c:pt idx="13">
                  <c:v>1.3635412410000001</c:v>
                </c:pt>
                <c:pt idx="14">
                  <c:v>1.46601991</c:v>
                </c:pt>
                <c:pt idx="15">
                  <c:v>1.510843492</c:v>
                </c:pt>
                <c:pt idx="16">
                  <c:v>1.285882816</c:v>
                </c:pt>
                <c:pt idx="17">
                  <c:v>1.377412909</c:v>
                </c:pt>
                <c:pt idx="18">
                  <c:v>1.3032529660000001</c:v>
                </c:pt>
                <c:pt idx="19">
                  <c:v>1.274450935</c:v>
                </c:pt>
              </c:numCache>
            </c:numRef>
          </c:val>
          <c:smooth val="0"/>
          <c:extLst>
            <c:ext xmlns:c16="http://schemas.microsoft.com/office/drawing/2014/chart" uri="{C3380CC4-5D6E-409C-BE32-E72D297353CC}">
              <c16:uniqueId val="{00000001-E11C-4988-A3B9-369791E7DBC6}"/>
            </c:ext>
          </c:extLst>
        </c:ser>
        <c:dLbls>
          <c:showLegendKey val="0"/>
          <c:showVal val="0"/>
          <c:showCatName val="0"/>
          <c:showSerName val="0"/>
          <c:showPercent val="0"/>
          <c:showBubbleSize val="0"/>
        </c:dLbls>
        <c:smooth val="0"/>
        <c:axId val="2128984280"/>
        <c:axId val="2128982640"/>
      </c:lineChart>
      <c:catAx>
        <c:axId val="212898428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8982640"/>
        <c:crosses val="autoZero"/>
        <c:auto val="1"/>
        <c:lblAlgn val="ctr"/>
        <c:lblOffset val="100"/>
        <c:noMultiLvlLbl val="0"/>
      </c:catAx>
      <c:valAx>
        <c:axId val="2128982640"/>
        <c:scaling>
          <c:orientation val="minMax"/>
          <c:max val="2.2999999999999998"/>
          <c:min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898428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2400" dirty="0"/>
              <a:t>Hawai`i QI</a:t>
            </a:r>
            <a:endParaRPr lang="en-US" sz="1600"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QEI</c:v>
                </c:pt>
              </c:strCache>
            </c:strRef>
          </c:tx>
          <c:spPr>
            <a:ln w="57150" cap="rnd">
              <a:solidFill>
                <a:srgbClr val="00B050"/>
              </a:solidFill>
              <a:prstDash val="sysDot"/>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Sheet1!$B$2:$B$21</c:f>
              <c:numCache>
                <c:formatCode>General</c:formatCode>
                <c:ptCount val="20"/>
                <c:pt idx="0">
                  <c:v>0.81998827200000002</c:v>
                </c:pt>
                <c:pt idx="1">
                  <c:v>0.85290837399999997</c:v>
                </c:pt>
                <c:pt idx="2">
                  <c:v>0.90431401600000005</c:v>
                </c:pt>
                <c:pt idx="3">
                  <c:v>0.72085539399999998</c:v>
                </c:pt>
                <c:pt idx="4">
                  <c:v>0.68851108900000002</c:v>
                </c:pt>
                <c:pt idx="5">
                  <c:v>0.69274028099999996</c:v>
                </c:pt>
                <c:pt idx="6">
                  <c:v>0.75829552</c:v>
                </c:pt>
                <c:pt idx="7">
                  <c:v>0.93553947900000001</c:v>
                </c:pt>
                <c:pt idx="8">
                  <c:v>0.88228409100000005</c:v>
                </c:pt>
                <c:pt idx="9">
                  <c:v>1</c:v>
                </c:pt>
                <c:pt idx="10">
                  <c:v>1.121378024</c:v>
                </c:pt>
                <c:pt idx="11">
                  <c:v>0.94071322300000004</c:v>
                </c:pt>
                <c:pt idx="12">
                  <c:v>1.11037013</c:v>
                </c:pt>
                <c:pt idx="13">
                  <c:v>1.2097357609999999</c:v>
                </c:pt>
                <c:pt idx="14">
                  <c:v>1.483683238</c:v>
                </c:pt>
                <c:pt idx="15">
                  <c:v>1.426598553</c:v>
                </c:pt>
                <c:pt idx="16">
                  <c:v>1.337677979</c:v>
                </c:pt>
                <c:pt idx="17">
                  <c:v>1.3660812680000001</c:v>
                </c:pt>
                <c:pt idx="18">
                  <c:v>1.560762899</c:v>
                </c:pt>
                <c:pt idx="19">
                  <c:v>1.537431703</c:v>
                </c:pt>
              </c:numCache>
            </c:numRef>
          </c:val>
          <c:smooth val="0"/>
          <c:extLst>
            <c:ext xmlns:c16="http://schemas.microsoft.com/office/drawing/2014/chart" uri="{C3380CC4-5D6E-409C-BE32-E72D297353CC}">
              <c16:uniqueId val="{00000000-DE1A-4202-821F-92B819F44AA7}"/>
            </c:ext>
          </c:extLst>
        </c:ser>
        <c:ser>
          <c:idx val="1"/>
          <c:order val="1"/>
          <c:tx>
            <c:strRef>
              <c:f>Sheet1!$C$1</c:f>
              <c:strCache>
                <c:ptCount val="1"/>
                <c:pt idx="0">
                  <c:v>QI (Price)</c:v>
                </c:pt>
              </c:strCache>
            </c:strRef>
          </c:tx>
          <c:spPr>
            <a:ln w="57150" cap="rnd">
              <a:solidFill>
                <a:srgbClr val="7030A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Sheet1!$C$2:$C$21</c:f>
              <c:numCache>
                <c:formatCode>General</c:formatCode>
                <c:ptCount val="20"/>
                <c:pt idx="0">
                  <c:v>0.98945762800000003</c:v>
                </c:pt>
                <c:pt idx="1">
                  <c:v>1.051391746</c:v>
                </c:pt>
                <c:pt idx="2">
                  <c:v>1.015064183</c:v>
                </c:pt>
                <c:pt idx="3">
                  <c:v>0.748592649</c:v>
                </c:pt>
                <c:pt idx="4">
                  <c:v>0.70061510900000001</c:v>
                </c:pt>
                <c:pt idx="5">
                  <c:v>0.71009308800000004</c:v>
                </c:pt>
                <c:pt idx="6">
                  <c:v>0.78125886300000003</c:v>
                </c:pt>
                <c:pt idx="7">
                  <c:v>0.95246894400000004</c:v>
                </c:pt>
                <c:pt idx="8">
                  <c:v>0.90390259299999998</c:v>
                </c:pt>
                <c:pt idx="9">
                  <c:v>1</c:v>
                </c:pt>
                <c:pt idx="10">
                  <c:v>1.1011850540000001</c:v>
                </c:pt>
                <c:pt idx="11">
                  <c:v>0.947411538</c:v>
                </c:pt>
                <c:pt idx="12">
                  <c:v>1.0794990820000001</c:v>
                </c:pt>
                <c:pt idx="13">
                  <c:v>1.212832404</c:v>
                </c:pt>
                <c:pt idx="14">
                  <c:v>1.4823272110000001</c:v>
                </c:pt>
                <c:pt idx="15">
                  <c:v>1.3797890269999999</c:v>
                </c:pt>
                <c:pt idx="16">
                  <c:v>1.297257214</c:v>
                </c:pt>
                <c:pt idx="17">
                  <c:v>1.3024945400000001</c:v>
                </c:pt>
                <c:pt idx="18">
                  <c:v>1.5847877290000001</c:v>
                </c:pt>
                <c:pt idx="19">
                  <c:v>1.608977466</c:v>
                </c:pt>
              </c:numCache>
            </c:numRef>
          </c:val>
          <c:smooth val="0"/>
          <c:extLst>
            <c:ext xmlns:c16="http://schemas.microsoft.com/office/drawing/2014/chart" uri="{C3380CC4-5D6E-409C-BE32-E72D297353CC}">
              <c16:uniqueId val="{00000001-DE1A-4202-821F-92B819F44AA7}"/>
            </c:ext>
          </c:extLst>
        </c:ser>
        <c:ser>
          <c:idx val="2"/>
          <c:order val="2"/>
          <c:tx>
            <c:strRef>
              <c:f>Sheet1!$D$1</c:f>
              <c:strCache>
                <c:ptCount val="1"/>
                <c:pt idx="0">
                  <c:v>QI (Quantity)</c:v>
                </c:pt>
              </c:strCache>
            </c:strRef>
          </c:tx>
          <c:spPr>
            <a:ln w="57150" cap="rnd">
              <a:solidFill>
                <a:srgbClr val="00B0F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Sheet1!$D$2:$D$21</c:f>
              <c:numCache>
                <c:formatCode>General</c:formatCode>
                <c:ptCount val="20"/>
                <c:pt idx="0">
                  <c:v>1.4633031110000001</c:v>
                </c:pt>
                <c:pt idx="1">
                  <c:v>1.553881149</c:v>
                </c:pt>
                <c:pt idx="2">
                  <c:v>1.5295536869999999</c:v>
                </c:pt>
                <c:pt idx="3">
                  <c:v>1.1389221730000001</c:v>
                </c:pt>
                <c:pt idx="4">
                  <c:v>0.68595526500000004</c:v>
                </c:pt>
                <c:pt idx="5">
                  <c:v>0.696485099</c:v>
                </c:pt>
                <c:pt idx="6">
                  <c:v>0.76543197100000004</c:v>
                </c:pt>
                <c:pt idx="7">
                  <c:v>0.95539755999999998</c:v>
                </c:pt>
                <c:pt idx="8">
                  <c:v>0.906688885</c:v>
                </c:pt>
                <c:pt idx="9">
                  <c:v>1</c:v>
                </c:pt>
                <c:pt idx="10">
                  <c:v>1.101319867</c:v>
                </c:pt>
                <c:pt idx="11">
                  <c:v>0.94784113699999994</c:v>
                </c:pt>
                <c:pt idx="12">
                  <c:v>1.078832993</c:v>
                </c:pt>
                <c:pt idx="13">
                  <c:v>1.2148615309999999</c:v>
                </c:pt>
                <c:pt idx="14">
                  <c:v>1.4850359209999999</c:v>
                </c:pt>
                <c:pt idx="15">
                  <c:v>1.377592296</c:v>
                </c:pt>
                <c:pt idx="16">
                  <c:v>1.2948970719999999</c:v>
                </c:pt>
                <c:pt idx="17">
                  <c:v>1.2856927869999999</c:v>
                </c:pt>
                <c:pt idx="18">
                  <c:v>2.002897237</c:v>
                </c:pt>
                <c:pt idx="19">
                  <c:v>2.0011811709999998</c:v>
                </c:pt>
              </c:numCache>
            </c:numRef>
          </c:val>
          <c:smooth val="0"/>
          <c:extLst>
            <c:ext xmlns:c16="http://schemas.microsoft.com/office/drawing/2014/chart" uri="{C3380CC4-5D6E-409C-BE32-E72D297353CC}">
              <c16:uniqueId val="{00000002-DE1A-4202-821F-92B819F44AA7}"/>
            </c:ext>
          </c:extLst>
        </c:ser>
        <c:ser>
          <c:idx val="3"/>
          <c:order val="3"/>
          <c:tx>
            <c:strRef>
              <c:f>Sheet1!$E$1</c:f>
              <c:strCache>
                <c:ptCount val="1"/>
                <c:pt idx="0">
                  <c:v>QI (Price)2</c:v>
                </c:pt>
              </c:strCache>
            </c:strRef>
          </c:tx>
          <c:spPr>
            <a:ln w="57150" cap="rnd">
              <a:solidFill>
                <a:srgbClr val="FFC00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Sheet1!$E$2:$E$21</c:f>
              <c:numCache>
                <c:formatCode>General</c:formatCode>
                <c:ptCount val="20"/>
                <c:pt idx="0">
                  <c:v>0.99177405399999996</c:v>
                </c:pt>
                <c:pt idx="1">
                  <c:v>1.0520573120000001</c:v>
                </c:pt>
                <c:pt idx="2">
                  <c:v>1.015451415</c:v>
                </c:pt>
                <c:pt idx="3">
                  <c:v>0.74814755799999999</c:v>
                </c:pt>
                <c:pt idx="4">
                  <c:v>0.70060917700000003</c:v>
                </c:pt>
                <c:pt idx="5">
                  <c:v>0.710082718</c:v>
                </c:pt>
                <c:pt idx="6">
                  <c:v>0.78125997899999999</c:v>
                </c:pt>
                <c:pt idx="7">
                  <c:v>0.95246960400000003</c:v>
                </c:pt>
                <c:pt idx="8">
                  <c:v>0.90390023600000002</c:v>
                </c:pt>
                <c:pt idx="9">
                  <c:v>1</c:v>
                </c:pt>
                <c:pt idx="10">
                  <c:v>1.1011863129999999</c:v>
                </c:pt>
                <c:pt idx="11">
                  <c:v>0.94741258699999997</c:v>
                </c:pt>
                <c:pt idx="12">
                  <c:v>1.079507663</c:v>
                </c:pt>
                <c:pt idx="13">
                  <c:v>1.2128293530000001</c:v>
                </c:pt>
                <c:pt idx="14">
                  <c:v>1.482328213</c:v>
                </c:pt>
                <c:pt idx="15">
                  <c:v>1.379803983</c:v>
                </c:pt>
                <c:pt idx="16">
                  <c:v>1.2972726269999999</c:v>
                </c:pt>
                <c:pt idx="17">
                  <c:v>1.302505824</c:v>
                </c:pt>
                <c:pt idx="18">
                  <c:v>1.584687596</c:v>
                </c:pt>
                <c:pt idx="19">
                  <c:v>1.608911414</c:v>
                </c:pt>
              </c:numCache>
            </c:numRef>
          </c:val>
          <c:smooth val="0"/>
          <c:extLst>
            <c:ext xmlns:c16="http://schemas.microsoft.com/office/drawing/2014/chart" uri="{C3380CC4-5D6E-409C-BE32-E72D297353CC}">
              <c16:uniqueId val="{00000000-25F2-4E09-B7B8-A62AA485F3DD}"/>
            </c:ext>
          </c:extLst>
        </c:ser>
        <c:ser>
          <c:idx val="4"/>
          <c:order val="4"/>
          <c:tx>
            <c:strRef>
              <c:f>Sheet1!$F$1</c:f>
              <c:strCache>
                <c:ptCount val="1"/>
                <c:pt idx="0">
                  <c:v>QI (Quantity)3</c:v>
                </c:pt>
              </c:strCache>
            </c:strRef>
          </c:tx>
          <c:spPr>
            <a:ln w="34925" cap="rnd">
              <a:solidFill>
                <a:srgbClr val="C0000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Sheet1!$F$2:$F$21</c:f>
              <c:numCache>
                <c:formatCode>General</c:formatCode>
                <c:ptCount val="20"/>
                <c:pt idx="0">
                  <c:v>1.4659527370000001</c:v>
                </c:pt>
                <c:pt idx="1">
                  <c:v>1.5543169160000001</c:v>
                </c:pt>
                <c:pt idx="2">
                  <c:v>1.5121700090000001</c:v>
                </c:pt>
                <c:pt idx="3">
                  <c:v>1.122703148</c:v>
                </c:pt>
                <c:pt idx="4">
                  <c:v>0.68593361900000005</c:v>
                </c:pt>
                <c:pt idx="5">
                  <c:v>0.69648048699999998</c:v>
                </c:pt>
                <c:pt idx="6">
                  <c:v>0.76543119000000004</c:v>
                </c:pt>
                <c:pt idx="7">
                  <c:v>0.95540291399999999</c:v>
                </c:pt>
                <c:pt idx="8">
                  <c:v>0.90668443600000004</c:v>
                </c:pt>
                <c:pt idx="9">
                  <c:v>1</c:v>
                </c:pt>
                <c:pt idx="10">
                  <c:v>1.101318233</c:v>
                </c:pt>
                <c:pt idx="11">
                  <c:v>0.94783927099999998</c:v>
                </c:pt>
                <c:pt idx="12">
                  <c:v>1.0788086029999999</c:v>
                </c:pt>
                <c:pt idx="13">
                  <c:v>1.214802844</c:v>
                </c:pt>
                <c:pt idx="14">
                  <c:v>1.484947368</c:v>
                </c:pt>
                <c:pt idx="15">
                  <c:v>1.3775243230000001</c:v>
                </c:pt>
                <c:pt idx="16">
                  <c:v>1.2948280059999999</c:v>
                </c:pt>
                <c:pt idx="17">
                  <c:v>1.2849809750000001</c:v>
                </c:pt>
                <c:pt idx="18">
                  <c:v>2.0032059439999998</c:v>
                </c:pt>
                <c:pt idx="19">
                  <c:v>2.001435635</c:v>
                </c:pt>
              </c:numCache>
            </c:numRef>
          </c:val>
          <c:smooth val="0"/>
          <c:extLst>
            <c:ext xmlns:c16="http://schemas.microsoft.com/office/drawing/2014/chart" uri="{C3380CC4-5D6E-409C-BE32-E72D297353CC}">
              <c16:uniqueId val="{00000001-25F2-4E09-B7B8-A62AA485F3DD}"/>
            </c:ext>
          </c:extLst>
        </c:ser>
        <c:dLbls>
          <c:showLegendKey val="0"/>
          <c:showVal val="0"/>
          <c:showCatName val="0"/>
          <c:showSerName val="0"/>
          <c:showPercent val="0"/>
          <c:showBubbleSize val="0"/>
        </c:dLbls>
        <c:smooth val="0"/>
        <c:axId val="2128984280"/>
        <c:axId val="2128982640"/>
      </c:lineChart>
      <c:catAx>
        <c:axId val="212898428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8982640"/>
        <c:crosses val="autoZero"/>
        <c:auto val="1"/>
        <c:lblAlgn val="ctr"/>
        <c:lblOffset val="100"/>
        <c:noMultiLvlLbl val="0"/>
      </c:catAx>
      <c:valAx>
        <c:axId val="2128982640"/>
        <c:scaling>
          <c:orientation val="minMax"/>
          <c:max val="2.2999999999999998"/>
          <c:min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898428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2400" dirty="0"/>
              <a:t>Pacific</a:t>
            </a:r>
            <a:r>
              <a:rPr lang="en-US" sz="2400" baseline="0" dirty="0"/>
              <a:t> </a:t>
            </a:r>
            <a:r>
              <a:rPr lang="en-US" sz="2400" dirty="0"/>
              <a:t>QI</a:t>
            </a:r>
            <a:endParaRPr lang="en-US"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QEI</c:v>
                </c:pt>
              </c:strCache>
            </c:strRef>
          </c:tx>
          <c:spPr>
            <a:ln w="57150" cap="rnd">
              <a:solidFill>
                <a:srgbClr val="00B050"/>
              </a:solidFill>
              <a:prstDash val="sysDot"/>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Sheet1!$B$2:$B$21</c:f>
              <c:numCache>
                <c:formatCode>General</c:formatCode>
                <c:ptCount val="20"/>
                <c:pt idx="0">
                  <c:v>0.76372528500000003</c:v>
                </c:pt>
                <c:pt idx="1">
                  <c:v>0.96315051699999998</c:v>
                </c:pt>
                <c:pt idx="2">
                  <c:v>1.0147413949999999</c:v>
                </c:pt>
                <c:pt idx="3">
                  <c:v>0.90654300499999996</c:v>
                </c:pt>
                <c:pt idx="4">
                  <c:v>0.91505236899999998</c:v>
                </c:pt>
                <c:pt idx="5">
                  <c:v>1.117939926</c:v>
                </c:pt>
                <c:pt idx="6">
                  <c:v>0.94531779400000004</c:v>
                </c:pt>
                <c:pt idx="7">
                  <c:v>0.90850103999999998</c:v>
                </c:pt>
                <c:pt idx="8">
                  <c:v>1.0388253540000001</c:v>
                </c:pt>
                <c:pt idx="9">
                  <c:v>1</c:v>
                </c:pt>
                <c:pt idx="10">
                  <c:v>1.0376377800000001</c:v>
                </c:pt>
                <c:pt idx="11">
                  <c:v>1.133269402</c:v>
                </c:pt>
                <c:pt idx="12">
                  <c:v>1.3149017270000001</c:v>
                </c:pt>
                <c:pt idx="13">
                  <c:v>1.6837248810000001</c:v>
                </c:pt>
                <c:pt idx="14">
                  <c:v>1.6225319760000001</c:v>
                </c:pt>
                <c:pt idx="15">
                  <c:v>1.9208905940000001</c:v>
                </c:pt>
                <c:pt idx="16">
                  <c:v>1.779280239</c:v>
                </c:pt>
                <c:pt idx="17">
                  <c:v>1.3161108399999999</c:v>
                </c:pt>
                <c:pt idx="18">
                  <c:v>1.65549919</c:v>
                </c:pt>
                <c:pt idx="19">
                  <c:v>1.687658087</c:v>
                </c:pt>
              </c:numCache>
            </c:numRef>
          </c:val>
          <c:smooth val="0"/>
          <c:extLst>
            <c:ext xmlns:c16="http://schemas.microsoft.com/office/drawing/2014/chart" uri="{C3380CC4-5D6E-409C-BE32-E72D297353CC}">
              <c16:uniqueId val="{00000000-E5C6-490E-B64F-0A71F87E3DF9}"/>
            </c:ext>
          </c:extLst>
        </c:ser>
        <c:ser>
          <c:idx val="1"/>
          <c:order val="1"/>
          <c:tx>
            <c:strRef>
              <c:f>Sheet1!$C$1</c:f>
              <c:strCache>
                <c:ptCount val="1"/>
                <c:pt idx="0">
                  <c:v>QI (Price)</c:v>
                </c:pt>
              </c:strCache>
            </c:strRef>
          </c:tx>
          <c:spPr>
            <a:ln w="57150" cap="rnd">
              <a:solidFill>
                <a:srgbClr val="7030A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Sheet1!$C$2:$C$21</c:f>
              <c:numCache>
                <c:formatCode>General</c:formatCode>
                <c:ptCount val="20"/>
                <c:pt idx="0">
                  <c:v>0.45866720900000002</c:v>
                </c:pt>
                <c:pt idx="1">
                  <c:v>0.69209280399999995</c:v>
                </c:pt>
                <c:pt idx="2">
                  <c:v>0.76217307899999998</c:v>
                </c:pt>
                <c:pt idx="3">
                  <c:v>0.61568453999999995</c:v>
                </c:pt>
                <c:pt idx="4">
                  <c:v>0.61240977600000002</c:v>
                </c:pt>
                <c:pt idx="5">
                  <c:v>0.61932962199999997</c:v>
                </c:pt>
                <c:pt idx="6">
                  <c:v>0.70196194099999998</c:v>
                </c:pt>
                <c:pt idx="7">
                  <c:v>0.83449998199999997</c:v>
                </c:pt>
                <c:pt idx="8">
                  <c:v>0.79605921400000001</c:v>
                </c:pt>
                <c:pt idx="9">
                  <c:v>1</c:v>
                </c:pt>
                <c:pt idx="10">
                  <c:v>0.97433819300000002</c:v>
                </c:pt>
                <c:pt idx="11">
                  <c:v>0.94336003300000004</c:v>
                </c:pt>
                <c:pt idx="12">
                  <c:v>1.093401592</c:v>
                </c:pt>
                <c:pt idx="13">
                  <c:v>1.4022285320000001</c:v>
                </c:pt>
                <c:pt idx="14">
                  <c:v>1.5461067559999999</c:v>
                </c:pt>
                <c:pt idx="15">
                  <c:v>1.7308000779999999</c:v>
                </c:pt>
                <c:pt idx="16">
                  <c:v>1.587765637</c:v>
                </c:pt>
                <c:pt idx="17">
                  <c:v>0.93942135500000001</c:v>
                </c:pt>
                <c:pt idx="18">
                  <c:v>1.0194128119999999</c:v>
                </c:pt>
                <c:pt idx="19">
                  <c:v>1.3784869529999999</c:v>
                </c:pt>
              </c:numCache>
            </c:numRef>
          </c:val>
          <c:smooth val="0"/>
          <c:extLst>
            <c:ext xmlns:c16="http://schemas.microsoft.com/office/drawing/2014/chart" uri="{C3380CC4-5D6E-409C-BE32-E72D297353CC}">
              <c16:uniqueId val="{00000001-E5C6-490E-B64F-0A71F87E3DF9}"/>
            </c:ext>
          </c:extLst>
        </c:ser>
        <c:ser>
          <c:idx val="2"/>
          <c:order val="2"/>
          <c:tx>
            <c:strRef>
              <c:f>Sheet1!$D$1</c:f>
              <c:strCache>
                <c:ptCount val="1"/>
                <c:pt idx="0">
                  <c:v>QI (Quantity)</c:v>
                </c:pt>
              </c:strCache>
            </c:strRef>
          </c:tx>
          <c:spPr>
            <a:ln w="57150" cap="rnd">
              <a:solidFill>
                <a:srgbClr val="00B0F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Sheet1!$D$2:$D$21</c:f>
              <c:numCache>
                <c:formatCode>General</c:formatCode>
                <c:ptCount val="20"/>
                <c:pt idx="0">
                  <c:v>0.46604694400000002</c:v>
                </c:pt>
                <c:pt idx="1">
                  <c:v>0.74176698100000005</c:v>
                </c:pt>
                <c:pt idx="2">
                  <c:v>0.81687818000000001</c:v>
                </c:pt>
                <c:pt idx="3">
                  <c:v>0.66314665800000006</c:v>
                </c:pt>
                <c:pt idx="4">
                  <c:v>0.64726214500000001</c:v>
                </c:pt>
                <c:pt idx="5">
                  <c:v>0.67317682599999995</c:v>
                </c:pt>
                <c:pt idx="6">
                  <c:v>0.73764620299999994</c:v>
                </c:pt>
                <c:pt idx="7">
                  <c:v>0.87855070899999999</c:v>
                </c:pt>
                <c:pt idx="8">
                  <c:v>0.87780800000000003</c:v>
                </c:pt>
                <c:pt idx="9">
                  <c:v>1</c:v>
                </c:pt>
                <c:pt idx="10">
                  <c:v>1.017553768</c:v>
                </c:pt>
                <c:pt idx="11">
                  <c:v>1.06972281</c:v>
                </c:pt>
                <c:pt idx="12">
                  <c:v>1.1884821249999999</c:v>
                </c:pt>
                <c:pt idx="13">
                  <c:v>1.5909760959999999</c:v>
                </c:pt>
                <c:pt idx="14">
                  <c:v>1.636921823</c:v>
                </c:pt>
                <c:pt idx="15">
                  <c:v>1.9866961910000001</c:v>
                </c:pt>
                <c:pt idx="16">
                  <c:v>1.7046906509999999</c:v>
                </c:pt>
                <c:pt idx="17">
                  <c:v>1.014887007</c:v>
                </c:pt>
                <c:pt idx="18">
                  <c:v>1.079206637</c:v>
                </c:pt>
                <c:pt idx="19">
                  <c:v>1.4589020610000001</c:v>
                </c:pt>
              </c:numCache>
            </c:numRef>
          </c:val>
          <c:smooth val="0"/>
          <c:extLst>
            <c:ext xmlns:c16="http://schemas.microsoft.com/office/drawing/2014/chart" uri="{C3380CC4-5D6E-409C-BE32-E72D297353CC}">
              <c16:uniqueId val="{00000002-E5C6-490E-B64F-0A71F87E3DF9}"/>
            </c:ext>
          </c:extLst>
        </c:ser>
        <c:ser>
          <c:idx val="3"/>
          <c:order val="3"/>
          <c:tx>
            <c:strRef>
              <c:f>Sheet1!$E$1</c:f>
              <c:strCache>
                <c:ptCount val="1"/>
                <c:pt idx="0">
                  <c:v>QI (Price)2</c:v>
                </c:pt>
              </c:strCache>
            </c:strRef>
          </c:tx>
          <c:spPr>
            <a:ln w="57150" cap="rnd">
              <a:solidFill>
                <a:srgbClr val="FFC00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Sheet1!$E$2:$E$21</c:f>
              <c:numCache>
                <c:formatCode>General</c:formatCode>
                <c:ptCount val="20"/>
                <c:pt idx="0">
                  <c:v>0.47058985399999997</c:v>
                </c:pt>
                <c:pt idx="1">
                  <c:v>0.70389063200000002</c:v>
                </c:pt>
                <c:pt idx="2">
                  <c:v>0.77451635500000005</c:v>
                </c:pt>
                <c:pt idx="3">
                  <c:v>0.625834008</c:v>
                </c:pt>
                <c:pt idx="4">
                  <c:v>0.62295683400000001</c:v>
                </c:pt>
                <c:pt idx="5">
                  <c:v>0.633900676</c:v>
                </c:pt>
                <c:pt idx="6">
                  <c:v>0.71797272000000001</c:v>
                </c:pt>
                <c:pt idx="7">
                  <c:v>0.85363233699999996</c:v>
                </c:pt>
                <c:pt idx="8">
                  <c:v>0.78454155299999995</c:v>
                </c:pt>
                <c:pt idx="9">
                  <c:v>1</c:v>
                </c:pt>
                <c:pt idx="10">
                  <c:v>0.96785031099999996</c:v>
                </c:pt>
                <c:pt idx="11">
                  <c:v>0.93904483299999997</c:v>
                </c:pt>
                <c:pt idx="12">
                  <c:v>1.088309647</c:v>
                </c:pt>
                <c:pt idx="13">
                  <c:v>1.3943986770000001</c:v>
                </c:pt>
                <c:pt idx="14">
                  <c:v>1.5369554110000001</c:v>
                </c:pt>
                <c:pt idx="15">
                  <c:v>1.720688848</c:v>
                </c:pt>
                <c:pt idx="16">
                  <c:v>1.5782598510000001</c:v>
                </c:pt>
                <c:pt idx="17">
                  <c:v>0.93297208099999995</c:v>
                </c:pt>
                <c:pt idx="18">
                  <c:v>1.01230705</c:v>
                </c:pt>
                <c:pt idx="19">
                  <c:v>1.36898214</c:v>
                </c:pt>
              </c:numCache>
            </c:numRef>
          </c:val>
          <c:smooth val="0"/>
          <c:extLst>
            <c:ext xmlns:c16="http://schemas.microsoft.com/office/drawing/2014/chart" uri="{C3380CC4-5D6E-409C-BE32-E72D297353CC}">
              <c16:uniqueId val="{00000000-4AEC-4F94-A246-46764F6E7F12}"/>
            </c:ext>
          </c:extLst>
        </c:ser>
        <c:ser>
          <c:idx val="4"/>
          <c:order val="4"/>
          <c:tx>
            <c:strRef>
              <c:f>Sheet1!$F$1</c:f>
              <c:strCache>
                <c:ptCount val="1"/>
                <c:pt idx="0">
                  <c:v>QI (Quantity)3</c:v>
                </c:pt>
              </c:strCache>
            </c:strRef>
          </c:tx>
          <c:spPr>
            <a:ln w="34925" cap="rnd">
              <a:solidFill>
                <a:srgbClr val="C0000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Sheet1!$F$2:$F$21</c:f>
              <c:numCache>
                <c:formatCode>General</c:formatCode>
                <c:ptCount val="20"/>
                <c:pt idx="0">
                  <c:v>0.43038119600000002</c:v>
                </c:pt>
                <c:pt idx="1">
                  <c:v>0.70445620099999995</c:v>
                </c:pt>
                <c:pt idx="2">
                  <c:v>0.77580529399999998</c:v>
                </c:pt>
                <c:pt idx="3">
                  <c:v>0.62941432500000005</c:v>
                </c:pt>
                <c:pt idx="4">
                  <c:v>0.61390773799999998</c:v>
                </c:pt>
                <c:pt idx="5">
                  <c:v>0.63633747100000004</c:v>
                </c:pt>
                <c:pt idx="6">
                  <c:v>0.69701547200000002</c:v>
                </c:pt>
                <c:pt idx="7">
                  <c:v>0.83043726500000004</c:v>
                </c:pt>
                <c:pt idx="8">
                  <c:v>0.86647084200000002</c:v>
                </c:pt>
                <c:pt idx="9">
                  <c:v>1</c:v>
                </c:pt>
                <c:pt idx="10">
                  <c:v>1.0369964549999999</c:v>
                </c:pt>
                <c:pt idx="11">
                  <c:v>1.096032004</c:v>
                </c:pt>
                <c:pt idx="12">
                  <c:v>1.218137271</c:v>
                </c:pt>
                <c:pt idx="13">
                  <c:v>1.629830549</c:v>
                </c:pt>
                <c:pt idx="14">
                  <c:v>1.678253846</c:v>
                </c:pt>
                <c:pt idx="15">
                  <c:v>2.0365127699999999</c:v>
                </c:pt>
                <c:pt idx="16">
                  <c:v>1.7479037559999999</c:v>
                </c:pt>
                <c:pt idx="17">
                  <c:v>1.0346645409999999</c:v>
                </c:pt>
                <c:pt idx="18">
                  <c:v>1.1009574040000001</c:v>
                </c:pt>
                <c:pt idx="19">
                  <c:v>1.4864274390000001</c:v>
                </c:pt>
              </c:numCache>
            </c:numRef>
          </c:val>
          <c:smooth val="0"/>
          <c:extLst>
            <c:ext xmlns:c16="http://schemas.microsoft.com/office/drawing/2014/chart" uri="{C3380CC4-5D6E-409C-BE32-E72D297353CC}">
              <c16:uniqueId val="{00000001-4AEC-4F94-A246-46764F6E7F12}"/>
            </c:ext>
          </c:extLst>
        </c:ser>
        <c:dLbls>
          <c:showLegendKey val="0"/>
          <c:showVal val="0"/>
          <c:showCatName val="0"/>
          <c:showSerName val="0"/>
          <c:showPercent val="0"/>
          <c:showBubbleSize val="0"/>
        </c:dLbls>
        <c:smooth val="0"/>
        <c:axId val="2128984280"/>
        <c:axId val="2128982640"/>
      </c:lineChart>
      <c:catAx>
        <c:axId val="212898428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8982640"/>
        <c:crosses val="autoZero"/>
        <c:auto val="1"/>
        <c:lblAlgn val="ctr"/>
        <c:lblOffset val="100"/>
        <c:noMultiLvlLbl val="0"/>
      </c:catAx>
      <c:valAx>
        <c:axId val="2128982640"/>
        <c:scaling>
          <c:orientation val="minMax"/>
          <c:max val="2.4"/>
          <c:min val="0.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898428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2400" dirty="0"/>
              <a:t>New England QI</a:t>
            </a:r>
            <a:endParaRPr lang="en-US"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QEI</c:v>
                </c:pt>
              </c:strCache>
            </c:strRef>
          </c:tx>
          <c:spPr>
            <a:ln w="57150" cap="rnd">
              <a:solidFill>
                <a:srgbClr val="00B050"/>
              </a:solidFill>
              <a:prstDash val="sysDot"/>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Sheet1!$B$2:$B$21</c:f>
              <c:numCache>
                <c:formatCode>General</c:formatCode>
                <c:ptCount val="20"/>
                <c:pt idx="0">
                  <c:v>0.58953116400000005</c:v>
                </c:pt>
                <c:pt idx="1">
                  <c:v>0.72251232799999998</c:v>
                </c:pt>
                <c:pt idx="2">
                  <c:v>0.75120646800000002</c:v>
                </c:pt>
                <c:pt idx="3">
                  <c:v>0.69621650400000001</c:v>
                </c:pt>
                <c:pt idx="4">
                  <c:v>0.75993779400000006</c:v>
                </c:pt>
                <c:pt idx="5">
                  <c:v>0.753683408</c:v>
                </c:pt>
                <c:pt idx="6">
                  <c:v>0.90806076400000002</c:v>
                </c:pt>
                <c:pt idx="7">
                  <c:v>1.066827762</c:v>
                </c:pt>
                <c:pt idx="8">
                  <c:v>1.236157172</c:v>
                </c:pt>
                <c:pt idx="9">
                  <c:v>1</c:v>
                </c:pt>
                <c:pt idx="10">
                  <c:v>0.94438975999999997</c:v>
                </c:pt>
                <c:pt idx="11">
                  <c:v>0.89865876300000003</c:v>
                </c:pt>
                <c:pt idx="12">
                  <c:v>1.1306035809999999</c:v>
                </c:pt>
                <c:pt idx="13">
                  <c:v>1.22859154</c:v>
                </c:pt>
                <c:pt idx="14">
                  <c:v>1.387036046</c:v>
                </c:pt>
                <c:pt idx="15">
                  <c:v>1.268459599</c:v>
                </c:pt>
                <c:pt idx="16">
                  <c:v>1.3563004059999999</c:v>
                </c:pt>
                <c:pt idx="17">
                  <c:v>1.3949137279999999</c:v>
                </c:pt>
                <c:pt idx="18">
                  <c:v>1.561521986</c:v>
                </c:pt>
                <c:pt idx="19">
                  <c:v>1.4549877010000001</c:v>
                </c:pt>
              </c:numCache>
            </c:numRef>
          </c:val>
          <c:smooth val="0"/>
          <c:extLst>
            <c:ext xmlns:c16="http://schemas.microsoft.com/office/drawing/2014/chart" uri="{C3380CC4-5D6E-409C-BE32-E72D297353CC}">
              <c16:uniqueId val="{00000000-A9B4-4107-8C10-CFEBE9BC4DCF}"/>
            </c:ext>
          </c:extLst>
        </c:ser>
        <c:ser>
          <c:idx val="1"/>
          <c:order val="1"/>
          <c:tx>
            <c:strRef>
              <c:f>Sheet1!$C$1</c:f>
              <c:strCache>
                <c:ptCount val="1"/>
                <c:pt idx="0">
                  <c:v>QI (Price)</c:v>
                </c:pt>
              </c:strCache>
            </c:strRef>
          </c:tx>
          <c:spPr>
            <a:ln w="57150" cap="rnd">
              <a:solidFill>
                <a:srgbClr val="7030A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Sheet1!$C$2:$C$21</c:f>
              <c:numCache>
                <c:formatCode>General</c:formatCode>
                <c:ptCount val="20"/>
                <c:pt idx="0">
                  <c:v>0.72818795400000003</c:v>
                </c:pt>
                <c:pt idx="1">
                  <c:v>0.74987635200000002</c:v>
                </c:pt>
                <c:pt idx="2">
                  <c:v>0.73510890299999998</c:v>
                </c:pt>
                <c:pt idx="3">
                  <c:v>0.77862114599999999</c:v>
                </c:pt>
                <c:pt idx="4">
                  <c:v>0.73885715200000002</c:v>
                </c:pt>
                <c:pt idx="5">
                  <c:v>0.84125285699999997</c:v>
                </c:pt>
                <c:pt idx="6">
                  <c:v>0.97748871500000001</c:v>
                </c:pt>
                <c:pt idx="7">
                  <c:v>1.066037409</c:v>
                </c:pt>
                <c:pt idx="8">
                  <c:v>2.1181318330000001</c:v>
                </c:pt>
                <c:pt idx="9">
                  <c:v>1</c:v>
                </c:pt>
                <c:pt idx="10">
                  <c:v>1.0838043180000001</c:v>
                </c:pt>
                <c:pt idx="11">
                  <c:v>1.1041167430000001</c:v>
                </c:pt>
                <c:pt idx="12">
                  <c:v>1.1948577840000001</c:v>
                </c:pt>
                <c:pt idx="13">
                  <c:v>1.2515033209999999</c:v>
                </c:pt>
                <c:pt idx="14">
                  <c:v>1.425759754</c:v>
                </c:pt>
                <c:pt idx="15">
                  <c:v>1.2800788009999999</c:v>
                </c:pt>
                <c:pt idx="16">
                  <c:v>1.401747767</c:v>
                </c:pt>
                <c:pt idx="17">
                  <c:v>1.3219263569999999</c:v>
                </c:pt>
                <c:pt idx="18">
                  <c:v>1.5740444149999999</c:v>
                </c:pt>
                <c:pt idx="19">
                  <c:v>1.4607740730000001</c:v>
                </c:pt>
              </c:numCache>
            </c:numRef>
          </c:val>
          <c:smooth val="0"/>
          <c:extLst>
            <c:ext xmlns:c16="http://schemas.microsoft.com/office/drawing/2014/chart" uri="{C3380CC4-5D6E-409C-BE32-E72D297353CC}">
              <c16:uniqueId val="{00000001-A9B4-4107-8C10-CFEBE9BC4DCF}"/>
            </c:ext>
          </c:extLst>
        </c:ser>
        <c:ser>
          <c:idx val="2"/>
          <c:order val="2"/>
          <c:tx>
            <c:strRef>
              <c:f>Sheet1!$D$1</c:f>
              <c:strCache>
                <c:ptCount val="1"/>
                <c:pt idx="0">
                  <c:v>QI (Quantity)</c:v>
                </c:pt>
              </c:strCache>
            </c:strRef>
          </c:tx>
          <c:spPr>
            <a:ln w="57150" cap="rnd">
              <a:solidFill>
                <a:srgbClr val="00B0F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Sheet1!$D$2:$D$21</c:f>
              <c:numCache>
                <c:formatCode>General</c:formatCode>
                <c:ptCount val="20"/>
                <c:pt idx="0">
                  <c:v>0.74611486800000004</c:v>
                </c:pt>
                <c:pt idx="1">
                  <c:v>0.76574531599999995</c:v>
                </c:pt>
                <c:pt idx="2">
                  <c:v>0.74612012400000005</c:v>
                </c:pt>
                <c:pt idx="3">
                  <c:v>0.73927374999999995</c:v>
                </c:pt>
                <c:pt idx="4">
                  <c:v>0.76104313700000004</c:v>
                </c:pt>
                <c:pt idx="5">
                  <c:v>0.87428733599999997</c:v>
                </c:pt>
                <c:pt idx="6">
                  <c:v>1.004449535</c:v>
                </c:pt>
                <c:pt idx="7">
                  <c:v>1.110515929</c:v>
                </c:pt>
                <c:pt idx="8">
                  <c:v>2.1733457679999999</c:v>
                </c:pt>
                <c:pt idx="9">
                  <c:v>1</c:v>
                </c:pt>
                <c:pt idx="10">
                  <c:v>1.095669274</c:v>
                </c:pt>
                <c:pt idx="11">
                  <c:v>1.104175355</c:v>
                </c:pt>
                <c:pt idx="12">
                  <c:v>1.193115559</c:v>
                </c:pt>
                <c:pt idx="13">
                  <c:v>1.1820749850000001</c:v>
                </c:pt>
                <c:pt idx="14">
                  <c:v>1.2496288769999999</c:v>
                </c:pt>
                <c:pt idx="15">
                  <c:v>1.1033318670000001</c:v>
                </c:pt>
                <c:pt idx="16">
                  <c:v>1.298781513</c:v>
                </c:pt>
                <c:pt idx="17">
                  <c:v>1.2310977249999999</c:v>
                </c:pt>
                <c:pt idx="18">
                  <c:v>1.4271688979999999</c:v>
                </c:pt>
                <c:pt idx="19">
                  <c:v>1.358582417</c:v>
                </c:pt>
              </c:numCache>
            </c:numRef>
          </c:val>
          <c:smooth val="0"/>
          <c:extLst>
            <c:ext xmlns:c16="http://schemas.microsoft.com/office/drawing/2014/chart" uri="{C3380CC4-5D6E-409C-BE32-E72D297353CC}">
              <c16:uniqueId val="{00000002-A9B4-4107-8C10-CFEBE9BC4DCF}"/>
            </c:ext>
          </c:extLst>
        </c:ser>
        <c:ser>
          <c:idx val="3"/>
          <c:order val="3"/>
          <c:tx>
            <c:strRef>
              <c:f>Sheet1!$E$1</c:f>
              <c:strCache>
                <c:ptCount val="1"/>
                <c:pt idx="0">
                  <c:v>QI (Price)2</c:v>
                </c:pt>
              </c:strCache>
            </c:strRef>
          </c:tx>
          <c:spPr>
            <a:ln w="57150" cap="rnd">
              <a:solidFill>
                <a:srgbClr val="FFC00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Sheet1!$E$2:$E$21</c:f>
              <c:numCache>
                <c:formatCode>General</c:formatCode>
                <c:ptCount val="20"/>
                <c:pt idx="0">
                  <c:v>0.74876341499999999</c:v>
                </c:pt>
                <c:pt idx="1">
                  <c:v>0.77185747800000004</c:v>
                </c:pt>
                <c:pt idx="2">
                  <c:v>0.75316182399999998</c:v>
                </c:pt>
                <c:pt idx="3">
                  <c:v>0.80410081499999997</c:v>
                </c:pt>
                <c:pt idx="4">
                  <c:v>0.76168694199999998</c:v>
                </c:pt>
                <c:pt idx="5">
                  <c:v>0.87750906900000003</c:v>
                </c:pt>
                <c:pt idx="6">
                  <c:v>1.020524223</c:v>
                </c:pt>
                <c:pt idx="7">
                  <c:v>1.1061731859999999</c:v>
                </c:pt>
                <c:pt idx="8">
                  <c:v>2.2190992650000001</c:v>
                </c:pt>
                <c:pt idx="9">
                  <c:v>1</c:v>
                </c:pt>
                <c:pt idx="10">
                  <c:v>1.0286813340000001</c:v>
                </c:pt>
                <c:pt idx="11">
                  <c:v>1.060314851</c:v>
                </c:pt>
                <c:pt idx="12">
                  <c:v>1.0892957169999999</c:v>
                </c:pt>
                <c:pt idx="13">
                  <c:v>1.2130306390000001</c:v>
                </c:pt>
                <c:pt idx="14">
                  <c:v>1.3075477799999999</c:v>
                </c:pt>
                <c:pt idx="15">
                  <c:v>1.285903915</c:v>
                </c:pt>
                <c:pt idx="16">
                  <c:v>1.3795639630000001</c:v>
                </c:pt>
                <c:pt idx="17">
                  <c:v>1.310837867</c:v>
                </c:pt>
                <c:pt idx="18">
                  <c:v>1.4826321099999999</c:v>
                </c:pt>
                <c:pt idx="19">
                  <c:v>1.4426024399999999</c:v>
                </c:pt>
              </c:numCache>
            </c:numRef>
          </c:val>
          <c:smooth val="0"/>
          <c:extLst>
            <c:ext xmlns:c16="http://schemas.microsoft.com/office/drawing/2014/chart" uri="{C3380CC4-5D6E-409C-BE32-E72D297353CC}">
              <c16:uniqueId val="{00000000-114D-49F6-B21A-0C0FE31D30B4}"/>
            </c:ext>
          </c:extLst>
        </c:ser>
        <c:ser>
          <c:idx val="4"/>
          <c:order val="4"/>
          <c:tx>
            <c:strRef>
              <c:f>Sheet1!$F$1</c:f>
              <c:strCache>
                <c:ptCount val="1"/>
                <c:pt idx="0">
                  <c:v>QI (Quantity)3</c:v>
                </c:pt>
              </c:strCache>
            </c:strRef>
          </c:tx>
          <c:spPr>
            <a:ln w="34925" cap="rnd">
              <a:solidFill>
                <a:srgbClr val="C0000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Sheet1!$F$2:$F$21</c:f>
              <c:numCache>
                <c:formatCode>General</c:formatCode>
                <c:ptCount val="20"/>
                <c:pt idx="0">
                  <c:v>0.71880869700000005</c:v>
                </c:pt>
                <c:pt idx="1">
                  <c:v>0.73908049799999997</c:v>
                </c:pt>
                <c:pt idx="2">
                  <c:v>0.71698220599999996</c:v>
                </c:pt>
                <c:pt idx="3">
                  <c:v>0.76647032199999998</c:v>
                </c:pt>
                <c:pt idx="4">
                  <c:v>0.77162668300000004</c:v>
                </c:pt>
                <c:pt idx="5">
                  <c:v>0.89064805599999997</c:v>
                </c:pt>
                <c:pt idx="6">
                  <c:v>1.035333737</c:v>
                </c:pt>
                <c:pt idx="7">
                  <c:v>1.1318726210000001</c:v>
                </c:pt>
                <c:pt idx="8">
                  <c:v>2.2225806829999999</c:v>
                </c:pt>
                <c:pt idx="9">
                  <c:v>1</c:v>
                </c:pt>
                <c:pt idx="10">
                  <c:v>1.044495355</c:v>
                </c:pt>
                <c:pt idx="11">
                  <c:v>1.0656458740000001</c:v>
                </c:pt>
                <c:pt idx="12">
                  <c:v>1.0972101830000001</c:v>
                </c:pt>
                <c:pt idx="13">
                  <c:v>1.158493639</c:v>
                </c:pt>
                <c:pt idx="14">
                  <c:v>1.1497700989999999</c:v>
                </c:pt>
                <c:pt idx="15">
                  <c:v>1.1208984820000001</c:v>
                </c:pt>
                <c:pt idx="16">
                  <c:v>1.2775630039999999</c:v>
                </c:pt>
                <c:pt idx="17">
                  <c:v>1.21347486</c:v>
                </c:pt>
                <c:pt idx="18">
                  <c:v>1.340234162</c:v>
                </c:pt>
                <c:pt idx="19">
                  <c:v>1.32549768</c:v>
                </c:pt>
              </c:numCache>
            </c:numRef>
          </c:val>
          <c:smooth val="0"/>
          <c:extLst>
            <c:ext xmlns:c16="http://schemas.microsoft.com/office/drawing/2014/chart" uri="{C3380CC4-5D6E-409C-BE32-E72D297353CC}">
              <c16:uniqueId val="{00000001-114D-49F6-B21A-0C0FE31D30B4}"/>
            </c:ext>
          </c:extLst>
        </c:ser>
        <c:dLbls>
          <c:showLegendKey val="0"/>
          <c:showVal val="0"/>
          <c:showCatName val="0"/>
          <c:showSerName val="0"/>
          <c:showPercent val="0"/>
          <c:showBubbleSize val="0"/>
        </c:dLbls>
        <c:smooth val="0"/>
        <c:axId val="2128984280"/>
        <c:axId val="2128982640"/>
      </c:lineChart>
      <c:catAx>
        <c:axId val="212898428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8982640"/>
        <c:crosses val="autoZero"/>
        <c:auto val="1"/>
        <c:lblAlgn val="ctr"/>
        <c:lblOffset val="100"/>
        <c:noMultiLvlLbl val="0"/>
      </c:catAx>
      <c:valAx>
        <c:axId val="2128982640"/>
        <c:scaling>
          <c:orientation val="minMax"/>
          <c:max val="2.2999999999999998"/>
          <c:min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898428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2400" dirty="0"/>
              <a:t>Mid-Atlantic QI</a:t>
            </a:r>
            <a:endParaRPr lang="en-US"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QEI</c:v>
                </c:pt>
              </c:strCache>
            </c:strRef>
          </c:tx>
          <c:spPr>
            <a:ln w="57150" cap="rnd">
              <a:solidFill>
                <a:srgbClr val="00B050"/>
              </a:solidFill>
              <a:prstDash val="sysDot"/>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Sheet1!$B$2:$B$21</c:f>
              <c:numCache>
                <c:formatCode>General</c:formatCode>
                <c:ptCount val="20"/>
                <c:pt idx="0">
                  <c:v>0.84512148399999998</c:v>
                </c:pt>
                <c:pt idx="1">
                  <c:v>0.83272531000000005</c:v>
                </c:pt>
                <c:pt idx="2">
                  <c:v>0.82517507199999995</c:v>
                </c:pt>
                <c:pt idx="3">
                  <c:v>0.82722968900000005</c:v>
                </c:pt>
                <c:pt idx="4">
                  <c:v>0.81324410999999996</c:v>
                </c:pt>
                <c:pt idx="5">
                  <c:v>0.84824535400000001</c:v>
                </c:pt>
                <c:pt idx="6">
                  <c:v>0.97473335400000005</c:v>
                </c:pt>
                <c:pt idx="7">
                  <c:v>1.0692268730000001</c:v>
                </c:pt>
                <c:pt idx="8">
                  <c:v>0.88858700599999996</c:v>
                </c:pt>
                <c:pt idx="9">
                  <c:v>1</c:v>
                </c:pt>
                <c:pt idx="10">
                  <c:v>1.068405359</c:v>
                </c:pt>
                <c:pt idx="11">
                  <c:v>1.0296689240000001</c:v>
                </c:pt>
                <c:pt idx="12">
                  <c:v>1.242399794</c:v>
                </c:pt>
                <c:pt idx="13">
                  <c:v>1.3169117429999999</c:v>
                </c:pt>
                <c:pt idx="14">
                  <c:v>1.2109881650000001</c:v>
                </c:pt>
                <c:pt idx="15">
                  <c:v>1.0450079830000001</c:v>
                </c:pt>
                <c:pt idx="16">
                  <c:v>1.1356622350000001</c:v>
                </c:pt>
                <c:pt idx="17">
                  <c:v>1.254014714</c:v>
                </c:pt>
                <c:pt idx="18">
                  <c:v>1.3084307799999999</c:v>
                </c:pt>
                <c:pt idx="19">
                  <c:v>1.217975453</c:v>
                </c:pt>
              </c:numCache>
            </c:numRef>
          </c:val>
          <c:smooth val="0"/>
          <c:extLst>
            <c:ext xmlns:c16="http://schemas.microsoft.com/office/drawing/2014/chart" uri="{C3380CC4-5D6E-409C-BE32-E72D297353CC}">
              <c16:uniqueId val="{00000000-DE1A-4202-821F-92B819F44AA7}"/>
            </c:ext>
          </c:extLst>
        </c:ser>
        <c:ser>
          <c:idx val="1"/>
          <c:order val="1"/>
          <c:tx>
            <c:strRef>
              <c:f>Sheet1!$C$1</c:f>
              <c:strCache>
                <c:ptCount val="1"/>
                <c:pt idx="0">
                  <c:v>QI (Price)</c:v>
                </c:pt>
              </c:strCache>
            </c:strRef>
          </c:tx>
          <c:spPr>
            <a:ln w="57150" cap="rnd">
              <a:solidFill>
                <a:srgbClr val="7030A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Sheet1!$C$2:$C$21</c:f>
              <c:numCache>
                <c:formatCode>General</c:formatCode>
                <c:ptCount val="20"/>
                <c:pt idx="0">
                  <c:v>1.28833402</c:v>
                </c:pt>
                <c:pt idx="1">
                  <c:v>1.062219639</c:v>
                </c:pt>
                <c:pt idx="2">
                  <c:v>0.99877589200000005</c:v>
                </c:pt>
                <c:pt idx="3">
                  <c:v>0.94946864900000005</c:v>
                </c:pt>
                <c:pt idx="4">
                  <c:v>0.86495053</c:v>
                </c:pt>
                <c:pt idx="5">
                  <c:v>0.87601094599999996</c:v>
                </c:pt>
                <c:pt idx="6">
                  <c:v>0.93576537000000004</c:v>
                </c:pt>
                <c:pt idx="7">
                  <c:v>1.139720415</c:v>
                </c:pt>
                <c:pt idx="8">
                  <c:v>0.940850874</c:v>
                </c:pt>
                <c:pt idx="9">
                  <c:v>1</c:v>
                </c:pt>
                <c:pt idx="10">
                  <c:v>0.91411376099999997</c:v>
                </c:pt>
                <c:pt idx="11">
                  <c:v>0.94841756300000002</c:v>
                </c:pt>
                <c:pt idx="12">
                  <c:v>1.26553249</c:v>
                </c:pt>
                <c:pt idx="13">
                  <c:v>1.2389951290000001</c:v>
                </c:pt>
                <c:pt idx="14">
                  <c:v>1.229992642</c:v>
                </c:pt>
                <c:pt idx="15">
                  <c:v>1.0388082649999999</c:v>
                </c:pt>
                <c:pt idx="16">
                  <c:v>1.089228968</c:v>
                </c:pt>
                <c:pt idx="17">
                  <c:v>1.270151196</c:v>
                </c:pt>
                <c:pt idx="18">
                  <c:v>1.146164889</c:v>
                </c:pt>
                <c:pt idx="19">
                  <c:v>1.269651313</c:v>
                </c:pt>
              </c:numCache>
            </c:numRef>
          </c:val>
          <c:smooth val="0"/>
          <c:extLst>
            <c:ext xmlns:c16="http://schemas.microsoft.com/office/drawing/2014/chart" uri="{C3380CC4-5D6E-409C-BE32-E72D297353CC}">
              <c16:uniqueId val="{00000001-DE1A-4202-821F-92B819F44AA7}"/>
            </c:ext>
          </c:extLst>
        </c:ser>
        <c:ser>
          <c:idx val="2"/>
          <c:order val="2"/>
          <c:tx>
            <c:strRef>
              <c:f>Sheet1!$D$1</c:f>
              <c:strCache>
                <c:ptCount val="1"/>
                <c:pt idx="0">
                  <c:v>QI (Quantity)</c:v>
                </c:pt>
              </c:strCache>
            </c:strRef>
          </c:tx>
          <c:spPr>
            <a:ln w="57150" cap="rnd">
              <a:solidFill>
                <a:srgbClr val="00B0F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Sheet1!$D$2:$D$21</c:f>
              <c:numCache>
                <c:formatCode>General</c:formatCode>
                <c:ptCount val="20"/>
                <c:pt idx="0">
                  <c:v>1.1875866639999999</c:v>
                </c:pt>
                <c:pt idx="1">
                  <c:v>0.97762687800000003</c:v>
                </c:pt>
                <c:pt idx="2">
                  <c:v>0.91250600999999998</c:v>
                </c:pt>
                <c:pt idx="3">
                  <c:v>0.85784319399999998</c:v>
                </c:pt>
                <c:pt idx="4">
                  <c:v>0.78197317600000005</c:v>
                </c:pt>
                <c:pt idx="5">
                  <c:v>0.79004571099999998</c:v>
                </c:pt>
                <c:pt idx="6">
                  <c:v>0.95728064400000001</c:v>
                </c:pt>
                <c:pt idx="7">
                  <c:v>1.1346518800000001</c:v>
                </c:pt>
                <c:pt idx="8">
                  <c:v>0.97091751000000004</c:v>
                </c:pt>
                <c:pt idx="9">
                  <c:v>1</c:v>
                </c:pt>
                <c:pt idx="10">
                  <c:v>0.90226426900000001</c:v>
                </c:pt>
                <c:pt idx="11">
                  <c:v>1.0336200659999999</c:v>
                </c:pt>
                <c:pt idx="12">
                  <c:v>1.468694156</c:v>
                </c:pt>
                <c:pt idx="13">
                  <c:v>1.437867408</c:v>
                </c:pt>
                <c:pt idx="14">
                  <c:v>1.428815229</c:v>
                </c:pt>
                <c:pt idx="15">
                  <c:v>1.206808769</c:v>
                </c:pt>
                <c:pt idx="16">
                  <c:v>1.1650050279999999</c:v>
                </c:pt>
                <c:pt idx="17">
                  <c:v>1.353568025</c:v>
                </c:pt>
                <c:pt idx="18">
                  <c:v>1.2169862600000001</c:v>
                </c:pt>
                <c:pt idx="19">
                  <c:v>1.357563922</c:v>
                </c:pt>
              </c:numCache>
            </c:numRef>
          </c:val>
          <c:smooth val="0"/>
          <c:extLst>
            <c:ext xmlns:c16="http://schemas.microsoft.com/office/drawing/2014/chart" uri="{C3380CC4-5D6E-409C-BE32-E72D297353CC}">
              <c16:uniqueId val="{00000002-DE1A-4202-821F-92B819F44AA7}"/>
            </c:ext>
          </c:extLst>
        </c:ser>
        <c:ser>
          <c:idx val="3"/>
          <c:order val="3"/>
          <c:tx>
            <c:strRef>
              <c:f>Sheet1!$E$1</c:f>
              <c:strCache>
                <c:ptCount val="1"/>
                <c:pt idx="0">
                  <c:v>QI (Price)2</c:v>
                </c:pt>
              </c:strCache>
            </c:strRef>
          </c:tx>
          <c:spPr>
            <a:ln w="57150" cap="rnd">
              <a:solidFill>
                <a:srgbClr val="FFC00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Sheet1!$E$2:$E$21</c:f>
              <c:numCache>
                <c:formatCode>General</c:formatCode>
                <c:ptCount val="20"/>
                <c:pt idx="0">
                  <c:v>1.3625006150000001</c:v>
                </c:pt>
                <c:pt idx="1">
                  <c:v>1.1224490659999999</c:v>
                </c:pt>
                <c:pt idx="2">
                  <c:v>1.0484182609999999</c:v>
                </c:pt>
                <c:pt idx="3">
                  <c:v>0.99935339999999995</c:v>
                </c:pt>
                <c:pt idx="4">
                  <c:v>0.90971099499999997</c:v>
                </c:pt>
                <c:pt idx="5">
                  <c:v>0.91892894300000005</c:v>
                </c:pt>
                <c:pt idx="6">
                  <c:v>0.98446072100000004</c:v>
                </c:pt>
                <c:pt idx="7">
                  <c:v>1.2111104029999999</c:v>
                </c:pt>
                <c:pt idx="8">
                  <c:v>0.99672517500000002</c:v>
                </c:pt>
                <c:pt idx="9">
                  <c:v>1</c:v>
                </c:pt>
                <c:pt idx="10">
                  <c:v>0.90276711200000004</c:v>
                </c:pt>
                <c:pt idx="11">
                  <c:v>0.98455878600000002</c:v>
                </c:pt>
                <c:pt idx="12">
                  <c:v>1.283181975</c:v>
                </c:pt>
                <c:pt idx="13">
                  <c:v>1.282626373</c:v>
                </c:pt>
                <c:pt idx="14">
                  <c:v>1.2751132540000001</c:v>
                </c:pt>
                <c:pt idx="15">
                  <c:v>1.059823542</c:v>
                </c:pt>
                <c:pt idx="16">
                  <c:v>1.0926640400000001</c:v>
                </c:pt>
                <c:pt idx="17">
                  <c:v>1.233962161</c:v>
                </c:pt>
                <c:pt idx="18">
                  <c:v>1.1369072899999999</c:v>
                </c:pt>
                <c:pt idx="19">
                  <c:v>1.2321975140000001</c:v>
                </c:pt>
              </c:numCache>
            </c:numRef>
          </c:val>
          <c:smooth val="0"/>
          <c:extLst>
            <c:ext xmlns:c16="http://schemas.microsoft.com/office/drawing/2014/chart" uri="{C3380CC4-5D6E-409C-BE32-E72D297353CC}">
              <c16:uniqueId val="{00000000-DFE5-42CA-80E1-C682BC0E2D82}"/>
            </c:ext>
          </c:extLst>
        </c:ser>
        <c:ser>
          <c:idx val="4"/>
          <c:order val="4"/>
          <c:tx>
            <c:strRef>
              <c:f>Sheet1!$F$1</c:f>
              <c:strCache>
                <c:ptCount val="1"/>
                <c:pt idx="0">
                  <c:v>QI (Quantity)3</c:v>
                </c:pt>
              </c:strCache>
            </c:strRef>
          </c:tx>
          <c:spPr>
            <a:ln w="34925" cap="rnd">
              <a:solidFill>
                <a:srgbClr val="C0000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Sheet1!$F$2:$F$21</c:f>
              <c:numCache>
                <c:formatCode>General</c:formatCode>
                <c:ptCount val="20"/>
                <c:pt idx="0">
                  <c:v>1.1726241770000001</c:v>
                </c:pt>
                <c:pt idx="1">
                  <c:v>0.96368521600000001</c:v>
                </c:pt>
                <c:pt idx="2">
                  <c:v>0.898474789</c:v>
                </c:pt>
                <c:pt idx="3">
                  <c:v>0.84955553900000003</c:v>
                </c:pt>
                <c:pt idx="4">
                  <c:v>0.77346709599999997</c:v>
                </c:pt>
                <c:pt idx="5">
                  <c:v>0.78007465399999998</c:v>
                </c:pt>
                <c:pt idx="6">
                  <c:v>0.95055324100000005</c:v>
                </c:pt>
                <c:pt idx="7">
                  <c:v>1.1453512239999999</c:v>
                </c:pt>
                <c:pt idx="8">
                  <c:v>0.97399749199999996</c:v>
                </c:pt>
                <c:pt idx="9">
                  <c:v>1</c:v>
                </c:pt>
                <c:pt idx="10">
                  <c:v>0.89054853099999998</c:v>
                </c:pt>
                <c:pt idx="11">
                  <c:v>1.0801903900000001</c:v>
                </c:pt>
                <c:pt idx="12">
                  <c:v>1.5163793990000001</c:v>
                </c:pt>
                <c:pt idx="13">
                  <c:v>1.5132333410000001</c:v>
                </c:pt>
                <c:pt idx="14">
                  <c:v>1.506518815</c:v>
                </c:pt>
                <c:pt idx="15">
                  <c:v>1.2482476259999999</c:v>
                </c:pt>
                <c:pt idx="16">
                  <c:v>1.1821875479999999</c:v>
                </c:pt>
                <c:pt idx="17">
                  <c:v>1.3307768230000001</c:v>
                </c:pt>
                <c:pt idx="18">
                  <c:v>1.2223896460000001</c:v>
                </c:pt>
                <c:pt idx="19">
                  <c:v>1.3302105420000001</c:v>
                </c:pt>
              </c:numCache>
            </c:numRef>
          </c:val>
          <c:smooth val="0"/>
          <c:extLst>
            <c:ext xmlns:c16="http://schemas.microsoft.com/office/drawing/2014/chart" uri="{C3380CC4-5D6E-409C-BE32-E72D297353CC}">
              <c16:uniqueId val="{00000001-DFE5-42CA-80E1-C682BC0E2D82}"/>
            </c:ext>
          </c:extLst>
        </c:ser>
        <c:dLbls>
          <c:showLegendKey val="0"/>
          <c:showVal val="0"/>
          <c:showCatName val="0"/>
          <c:showSerName val="0"/>
          <c:showPercent val="0"/>
          <c:showBubbleSize val="0"/>
        </c:dLbls>
        <c:smooth val="0"/>
        <c:axId val="2128984280"/>
        <c:axId val="2128982640"/>
      </c:lineChart>
      <c:catAx>
        <c:axId val="212898428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8982640"/>
        <c:crosses val="autoZero"/>
        <c:auto val="1"/>
        <c:lblAlgn val="ctr"/>
        <c:lblOffset val="100"/>
        <c:noMultiLvlLbl val="0"/>
      </c:catAx>
      <c:valAx>
        <c:axId val="2128982640"/>
        <c:scaling>
          <c:orientation val="minMax"/>
          <c:max val="2.2999999999999998"/>
          <c:min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898428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2400" dirty="0"/>
              <a:t>South</a:t>
            </a:r>
            <a:r>
              <a:rPr lang="en-US" sz="2400" baseline="0" dirty="0"/>
              <a:t> Atlantic</a:t>
            </a:r>
            <a:r>
              <a:rPr lang="en-US" sz="2400" dirty="0"/>
              <a:t> QI</a:t>
            </a:r>
            <a:endParaRPr lang="en-US" sz="1400"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0688947214931465E-2"/>
          <c:y val="0.24955370262520818"/>
          <c:w val="0.81788136482939644"/>
          <c:h val="0.60655274906369516"/>
        </c:manualLayout>
      </c:layout>
      <c:lineChart>
        <c:grouping val="standard"/>
        <c:varyColors val="0"/>
        <c:ser>
          <c:idx val="0"/>
          <c:order val="0"/>
          <c:tx>
            <c:strRef>
              <c:f>Sheet1!$B$1</c:f>
              <c:strCache>
                <c:ptCount val="1"/>
                <c:pt idx="0">
                  <c:v>QEI</c:v>
                </c:pt>
              </c:strCache>
            </c:strRef>
          </c:tx>
          <c:spPr>
            <a:ln w="57150" cap="rnd">
              <a:solidFill>
                <a:srgbClr val="00B050"/>
              </a:solidFill>
              <a:prstDash val="sysDot"/>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Sheet1!$B$2:$B$21</c:f>
              <c:numCache>
                <c:formatCode>General</c:formatCode>
                <c:ptCount val="20"/>
                <c:pt idx="0">
                  <c:v>1.2861405720000001</c:v>
                </c:pt>
                <c:pt idx="1">
                  <c:v>1.329083748</c:v>
                </c:pt>
                <c:pt idx="2">
                  <c:v>1.429173252</c:v>
                </c:pt>
                <c:pt idx="3">
                  <c:v>1.1533327609999999</c:v>
                </c:pt>
                <c:pt idx="4">
                  <c:v>1.108222585</c:v>
                </c:pt>
                <c:pt idx="5">
                  <c:v>1.0159116029999999</c:v>
                </c:pt>
                <c:pt idx="6">
                  <c:v>1.0529140079999999</c:v>
                </c:pt>
                <c:pt idx="7">
                  <c:v>0.85394420500000001</c:v>
                </c:pt>
                <c:pt idx="8">
                  <c:v>0.91195480299999998</c:v>
                </c:pt>
                <c:pt idx="9">
                  <c:v>1</c:v>
                </c:pt>
                <c:pt idx="10">
                  <c:v>1.0881754880000001</c:v>
                </c:pt>
                <c:pt idx="11">
                  <c:v>0.96364018600000001</c:v>
                </c:pt>
                <c:pt idx="12">
                  <c:v>1.0920057190000001</c:v>
                </c:pt>
                <c:pt idx="13">
                  <c:v>1.134176552</c:v>
                </c:pt>
                <c:pt idx="14">
                  <c:v>1.1473748610000001</c:v>
                </c:pt>
                <c:pt idx="15">
                  <c:v>1.0866250019999999</c:v>
                </c:pt>
                <c:pt idx="16">
                  <c:v>1.2571676009999999</c:v>
                </c:pt>
                <c:pt idx="17">
                  <c:v>1.299735176</c:v>
                </c:pt>
                <c:pt idx="18">
                  <c:v>1.254141044</c:v>
                </c:pt>
                <c:pt idx="19">
                  <c:v>1.3198073130000001</c:v>
                </c:pt>
              </c:numCache>
            </c:numRef>
          </c:val>
          <c:smooth val="0"/>
          <c:extLst>
            <c:ext xmlns:c16="http://schemas.microsoft.com/office/drawing/2014/chart" uri="{C3380CC4-5D6E-409C-BE32-E72D297353CC}">
              <c16:uniqueId val="{00000000-E5C6-490E-B64F-0A71F87E3DF9}"/>
            </c:ext>
          </c:extLst>
        </c:ser>
        <c:ser>
          <c:idx val="1"/>
          <c:order val="1"/>
          <c:tx>
            <c:strRef>
              <c:f>Sheet1!$C$1</c:f>
              <c:strCache>
                <c:ptCount val="1"/>
                <c:pt idx="0">
                  <c:v>QI (Price)</c:v>
                </c:pt>
              </c:strCache>
            </c:strRef>
          </c:tx>
          <c:spPr>
            <a:ln w="57150" cap="rnd">
              <a:solidFill>
                <a:srgbClr val="7030A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Sheet1!$C$2:$C$21</c:f>
              <c:numCache>
                <c:formatCode>General</c:formatCode>
                <c:ptCount val="20"/>
                <c:pt idx="0">
                  <c:v>1.789205822</c:v>
                </c:pt>
                <c:pt idx="1">
                  <c:v>1.5559254920000001</c:v>
                </c:pt>
                <c:pt idx="2">
                  <c:v>1.815594747</c:v>
                </c:pt>
                <c:pt idx="3">
                  <c:v>1.7106826829999999</c:v>
                </c:pt>
                <c:pt idx="4">
                  <c:v>1.7130890050000001</c:v>
                </c:pt>
                <c:pt idx="5">
                  <c:v>1.2398408519999999</c:v>
                </c:pt>
                <c:pt idx="6">
                  <c:v>1.537914599</c:v>
                </c:pt>
                <c:pt idx="7">
                  <c:v>0.99634410600000001</c:v>
                </c:pt>
                <c:pt idx="8">
                  <c:v>0.94828812600000001</c:v>
                </c:pt>
                <c:pt idx="9">
                  <c:v>1</c:v>
                </c:pt>
                <c:pt idx="10">
                  <c:v>1.10752037</c:v>
                </c:pt>
                <c:pt idx="11">
                  <c:v>1.03703915</c:v>
                </c:pt>
                <c:pt idx="12">
                  <c:v>1.1358679979999999</c:v>
                </c:pt>
                <c:pt idx="13">
                  <c:v>1.200023662</c:v>
                </c:pt>
                <c:pt idx="14">
                  <c:v>1.1677926750000001</c:v>
                </c:pt>
                <c:pt idx="15">
                  <c:v>1.3028009140000001</c:v>
                </c:pt>
                <c:pt idx="16">
                  <c:v>1.459756907</c:v>
                </c:pt>
                <c:pt idx="17">
                  <c:v>1.3604883759999999</c:v>
                </c:pt>
                <c:pt idx="18">
                  <c:v>1.210613817</c:v>
                </c:pt>
                <c:pt idx="19">
                  <c:v>1.1417979739999999</c:v>
                </c:pt>
              </c:numCache>
            </c:numRef>
          </c:val>
          <c:smooth val="0"/>
          <c:extLst>
            <c:ext xmlns:c16="http://schemas.microsoft.com/office/drawing/2014/chart" uri="{C3380CC4-5D6E-409C-BE32-E72D297353CC}">
              <c16:uniqueId val="{00000001-E5C6-490E-B64F-0A71F87E3DF9}"/>
            </c:ext>
          </c:extLst>
        </c:ser>
        <c:ser>
          <c:idx val="2"/>
          <c:order val="2"/>
          <c:tx>
            <c:strRef>
              <c:f>Sheet1!$D$1</c:f>
              <c:strCache>
                <c:ptCount val="1"/>
                <c:pt idx="0">
                  <c:v>QI (Quantity)</c:v>
                </c:pt>
              </c:strCache>
            </c:strRef>
          </c:tx>
          <c:spPr>
            <a:ln w="57150" cap="rnd">
              <a:solidFill>
                <a:srgbClr val="00B0F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Sheet1!$D$2:$D$21</c:f>
              <c:numCache>
                <c:formatCode>General</c:formatCode>
                <c:ptCount val="20"/>
                <c:pt idx="0">
                  <c:v>1.98108682</c:v>
                </c:pt>
                <c:pt idx="1">
                  <c:v>1.729714559</c:v>
                </c:pt>
                <c:pt idx="2">
                  <c:v>2.0653866459999999</c:v>
                </c:pt>
                <c:pt idx="3">
                  <c:v>2.0072864570000002</c:v>
                </c:pt>
                <c:pt idx="4">
                  <c:v>1.9773398280000001</c:v>
                </c:pt>
                <c:pt idx="5">
                  <c:v>1.4481820489999999</c:v>
                </c:pt>
                <c:pt idx="6">
                  <c:v>1.7429179619999999</c:v>
                </c:pt>
                <c:pt idx="7">
                  <c:v>1.056215009</c:v>
                </c:pt>
                <c:pt idx="8">
                  <c:v>1.0123052850000001</c:v>
                </c:pt>
                <c:pt idx="9">
                  <c:v>1</c:v>
                </c:pt>
                <c:pt idx="10">
                  <c:v>1.1080509039999999</c:v>
                </c:pt>
                <c:pt idx="11">
                  <c:v>1.040710265</c:v>
                </c:pt>
                <c:pt idx="12">
                  <c:v>1.1245724939999999</c:v>
                </c:pt>
                <c:pt idx="13">
                  <c:v>1.171889899</c:v>
                </c:pt>
                <c:pt idx="14">
                  <c:v>1.1545916460000001</c:v>
                </c:pt>
                <c:pt idx="15">
                  <c:v>1.1268540410000001</c:v>
                </c:pt>
                <c:pt idx="16">
                  <c:v>1.243949612</c:v>
                </c:pt>
                <c:pt idx="17">
                  <c:v>1.1765828</c:v>
                </c:pt>
                <c:pt idx="18">
                  <c:v>1.285758674</c:v>
                </c:pt>
                <c:pt idx="19">
                  <c:v>1.35257688</c:v>
                </c:pt>
              </c:numCache>
            </c:numRef>
          </c:val>
          <c:smooth val="0"/>
          <c:extLst>
            <c:ext xmlns:c16="http://schemas.microsoft.com/office/drawing/2014/chart" uri="{C3380CC4-5D6E-409C-BE32-E72D297353CC}">
              <c16:uniqueId val="{00000002-E5C6-490E-B64F-0A71F87E3DF9}"/>
            </c:ext>
          </c:extLst>
        </c:ser>
        <c:ser>
          <c:idx val="3"/>
          <c:order val="3"/>
          <c:tx>
            <c:strRef>
              <c:f>Sheet1!$E$1</c:f>
              <c:strCache>
                <c:ptCount val="1"/>
                <c:pt idx="0">
                  <c:v>QI (Price)2</c:v>
                </c:pt>
              </c:strCache>
            </c:strRef>
          </c:tx>
          <c:spPr>
            <a:ln w="57150" cap="rnd">
              <a:solidFill>
                <a:srgbClr val="FFC00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Sheet1!$E$2:$E$21</c:f>
              <c:numCache>
                <c:formatCode>General</c:formatCode>
                <c:ptCount val="20"/>
                <c:pt idx="0">
                  <c:v>1.775463628</c:v>
                </c:pt>
                <c:pt idx="1">
                  <c:v>1.552281708</c:v>
                </c:pt>
                <c:pt idx="2">
                  <c:v>1.8099028429999999</c:v>
                </c:pt>
                <c:pt idx="3">
                  <c:v>1.708366762</c:v>
                </c:pt>
                <c:pt idx="4">
                  <c:v>1.7052550470000001</c:v>
                </c:pt>
                <c:pt idx="5">
                  <c:v>1.2317260809999999</c:v>
                </c:pt>
                <c:pt idx="6">
                  <c:v>1.5400673920000001</c:v>
                </c:pt>
                <c:pt idx="7">
                  <c:v>0.99773367199999996</c:v>
                </c:pt>
                <c:pt idx="8">
                  <c:v>0.94872458800000004</c:v>
                </c:pt>
                <c:pt idx="9">
                  <c:v>1</c:v>
                </c:pt>
                <c:pt idx="10">
                  <c:v>1.1067432829999999</c:v>
                </c:pt>
                <c:pt idx="11">
                  <c:v>1.0370415690000001</c:v>
                </c:pt>
                <c:pt idx="12">
                  <c:v>1.1367157560000001</c:v>
                </c:pt>
                <c:pt idx="13">
                  <c:v>1.2055977010000001</c:v>
                </c:pt>
                <c:pt idx="14">
                  <c:v>1.1695027149999999</c:v>
                </c:pt>
                <c:pt idx="15">
                  <c:v>1.2792217109999999</c:v>
                </c:pt>
                <c:pt idx="16">
                  <c:v>1.4928042239999999</c:v>
                </c:pt>
                <c:pt idx="17">
                  <c:v>1.4158222869999999</c:v>
                </c:pt>
                <c:pt idx="18">
                  <c:v>1.2526616939999999</c:v>
                </c:pt>
                <c:pt idx="19">
                  <c:v>1.2461413509999999</c:v>
                </c:pt>
              </c:numCache>
            </c:numRef>
          </c:val>
          <c:smooth val="0"/>
          <c:extLst>
            <c:ext xmlns:c16="http://schemas.microsoft.com/office/drawing/2014/chart" uri="{C3380CC4-5D6E-409C-BE32-E72D297353CC}">
              <c16:uniqueId val="{00000000-538C-4DEC-A539-7A31375FFBC3}"/>
            </c:ext>
          </c:extLst>
        </c:ser>
        <c:ser>
          <c:idx val="4"/>
          <c:order val="4"/>
          <c:tx>
            <c:strRef>
              <c:f>Sheet1!$F$1</c:f>
              <c:strCache>
                <c:ptCount val="1"/>
                <c:pt idx="0">
                  <c:v>QI (Quantity)3</c:v>
                </c:pt>
              </c:strCache>
            </c:strRef>
          </c:tx>
          <c:spPr>
            <a:ln w="34925" cap="rnd">
              <a:solidFill>
                <a:srgbClr val="C00000"/>
              </a:solidFill>
              <a:round/>
            </a:ln>
            <a:effectLst>
              <a:outerShdw blurRad="40000" dist="23000" dir="5400000" rotWithShape="0">
                <a:srgbClr val="000000">
                  <a:alpha val="35000"/>
                </a:srgbClr>
              </a:outerShdw>
            </a:effectLst>
          </c:spPr>
          <c:marker>
            <c:symbol val="none"/>
          </c:marker>
          <c:cat>
            <c:numRef>
              <c:f>Sheet1!$A$2:$A$21</c:f>
              <c:numCache>
                <c:formatCode>General</c:formatCode>
                <c:ptCount val="20"/>
                <c:pt idx="2">
                  <c:v>2000</c:v>
                </c:pt>
                <c:pt idx="7">
                  <c:v>2005</c:v>
                </c:pt>
                <c:pt idx="12">
                  <c:v>2010</c:v>
                </c:pt>
                <c:pt idx="17">
                  <c:v>2015</c:v>
                </c:pt>
              </c:numCache>
            </c:numRef>
          </c:cat>
          <c:val>
            <c:numRef>
              <c:f>Sheet1!$F$2:$F$21</c:f>
              <c:numCache>
                <c:formatCode>General</c:formatCode>
                <c:ptCount val="20"/>
                <c:pt idx="0">
                  <c:v>1.9781637249999999</c:v>
                </c:pt>
                <c:pt idx="1">
                  <c:v>1.719005981</c:v>
                </c:pt>
                <c:pt idx="2">
                  <c:v>2.053437899</c:v>
                </c:pt>
                <c:pt idx="3">
                  <c:v>1.9955021799999999</c:v>
                </c:pt>
                <c:pt idx="4">
                  <c:v>1.9694269659999999</c:v>
                </c:pt>
                <c:pt idx="5">
                  <c:v>1.430167151</c:v>
                </c:pt>
                <c:pt idx="6">
                  <c:v>1.7470268630000001</c:v>
                </c:pt>
                <c:pt idx="7">
                  <c:v>1.059306479</c:v>
                </c:pt>
                <c:pt idx="8">
                  <c:v>1.0138960480000001</c:v>
                </c:pt>
                <c:pt idx="9">
                  <c:v>1</c:v>
                </c:pt>
                <c:pt idx="10">
                  <c:v>1.1089651009999999</c:v>
                </c:pt>
                <c:pt idx="11">
                  <c:v>1.039711394</c:v>
                </c:pt>
                <c:pt idx="12">
                  <c:v>1.1235131970000001</c:v>
                </c:pt>
                <c:pt idx="13">
                  <c:v>1.1577569750000001</c:v>
                </c:pt>
                <c:pt idx="14">
                  <c:v>1.1423743669999999</c:v>
                </c:pt>
                <c:pt idx="15">
                  <c:v>1.131662945</c:v>
                </c:pt>
                <c:pt idx="16">
                  <c:v>1.3333984169999999</c:v>
                </c:pt>
                <c:pt idx="17">
                  <c:v>1.327644195</c:v>
                </c:pt>
                <c:pt idx="18">
                  <c:v>1.4207641689999999</c:v>
                </c:pt>
                <c:pt idx="19">
                  <c:v>1.4996475440000001</c:v>
                </c:pt>
              </c:numCache>
            </c:numRef>
          </c:val>
          <c:smooth val="0"/>
          <c:extLst>
            <c:ext xmlns:c16="http://schemas.microsoft.com/office/drawing/2014/chart" uri="{C3380CC4-5D6E-409C-BE32-E72D297353CC}">
              <c16:uniqueId val="{00000001-538C-4DEC-A539-7A31375FFBC3}"/>
            </c:ext>
          </c:extLst>
        </c:ser>
        <c:dLbls>
          <c:showLegendKey val="0"/>
          <c:showVal val="0"/>
          <c:showCatName val="0"/>
          <c:showSerName val="0"/>
          <c:showPercent val="0"/>
          <c:showBubbleSize val="0"/>
        </c:dLbls>
        <c:smooth val="0"/>
        <c:axId val="2128984280"/>
        <c:axId val="2128982640"/>
      </c:lineChart>
      <c:catAx>
        <c:axId val="212898428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8982640"/>
        <c:crosses val="autoZero"/>
        <c:auto val="1"/>
        <c:lblAlgn val="ctr"/>
        <c:lblOffset val="100"/>
        <c:noMultiLvlLbl val="0"/>
      </c:catAx>
      <c:valAx>
        <c:axId val="2128982640"/>
        <c:scaling>
          <c:orientation val="minMax"/>
          <c:max val="2.4"/>
          <c:min val="0.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898428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8019B7-5575-4F74-A47F-6A0FB136650C}"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US"/>
        </a:p>
      </dgm:t>
    </dgm:pt>
    <dgm:pt modelId="{70DF0619-33F3-4654-9A03-F18A3FF7B7F3}">
      <dgm:prSet phldrT="[Text]"/>
      <dgm:spPr/>
      <dgm:t>
        <a:bodyPr/>
        <a:lstStyle/>
        <a:p>
          <a:r>
            <a:rPr lang="en-US" dirty="0"/>
            <a:t>For each species</a:t>
          </a:r>
        </a:p>
      </dgm:t>
    </dgm:pt>
    <dgm:pt modelId="{863BADA8-055B-4C89-9BCA-181548C5D4DB}" type="parTrans" cxnId="{E0376F41-8F76-4B15-AAB3-060DE7A5AADA}">
      <dgm:prSet/>
      <dgm:spPr/>
      <dgm:t>
        <a:bodyPr/>
        <a:lstStyle/>
        <a:p>
          <a:endParaRPr lang="en-US"/>
        </a:p>
      </dgm:t>
    </dgm:pt>
    <dgm:pt modelId="{3E61B248-5011-4304-8C9D-05D0CFF38C07}" type="sibTrans" cxnId="{E0376F41-8F76-4B15-AAB3-060DE7A5AADA}">
      <dgm:prSet/>
      <dgm:spPr/>
      <dgm:t>
        <a:bodyPr/>
        <a:lstStyle/>
        <a:p>
          <a:endParaRPr lang="en-US"/>
        </a:p>
      </dgm:t>
    </dgm:pt>
    <dgm:pt modelId="{6676648A-F979-4871-ABFB-6392C6EEB8C2}">
      <dgm:prSet phldrT="[Text]"/>
      <dgm:spPr/>
      <dgm:t>
        <a:bodyPr/>
        <a:lstStyle/>
        <a:p>
          <a:r>
            <a:rPr lang="en-US" dirty="0"/>
            <a:t>Determine which species have enough data</a:t>
          </a:r>
        </a:p>
      </dgm:t>
    </dgm:pt>
    <dgm:pt modelId="{8D9BA68B-BD59-442A-935B-77D4FC568A7C}" type="parTrans" cxnId="{4AE434B8-3500-424C-B7EE-E5E91EDCE31C}">
      <dgm:prSet/>
      <dgm:spPr/>
      <dgm:t>
        <a:bodyPr/>
        <a:lstStyle/>
        <a:p>
          <a:endParaRPr lang="en-US"/>
        </a:p>
      </dgm:t>
    </dgm:pt>
    <dgm:pt modelId="{3BE5BC81-F20B-473D-BF3B-4048ACB6603C}" type="sibTrans" cxnId="{4AE434B8-3500-424C-B7EE-E5E91EDCE31C}">
      <dgm:prSet/>
      <dgm:spPr/>
      <dgm:t>
        <a:bodyPr/>
        <a:lstStyle/>
        <a:p>
          <a:endParaRPr lang="en-US"/>
        </a:p>
      </dgm:t>
    </dgm:pt>
    <dgm:pt modelId="{0DA61CC3-A1FC-4F53-84A8-08D842A6E520}">
      <dgm:prSet phldrT="[Text]"/>
      <dgm:spPr/>
      <dgm:t>
        <a:bodyPr/>
        <a:lstStyle/>
        <a:p>
          <a:r>
            <a:rPr lang="en-US" dirty="0"/>
            <a:t>For each Fishing Category</a:t>
          </a:r>
        </a:p>
      </dgm:t>
    </dgm:pt>
    <dgm:pt modelId="{7D6B1A29-FF74-48D2-9316-5A2A649218D6}" type="parTrans" cxnId="{44FE01F7-CB27-458C-991E-58E3C84A5FD6}">
      <dgm:prSet/>
      <dgm:spPr/>
      <dgm:t>
        <a:bodyPr/>
        <a:lstStyle/>
        <a:p>
          <a:endParaRPr lang="en-US"/>
        </a:p>
      </dgm:t>
    </dgm:pt>
    <dgm:pt modelId="{7CE0BC48-DE61-48EC-A9C6-EB9E0EAAC39D}" type="sibTrans" cxnId="{44FE01F7-CB27-458C-991E-58E3C84A5FD6}">
      <dgm:prSet/>
      <dgm:spPr/>
      <dgm:t>
        <a:bodyPr/>
        <a:lstStyle/>
        <a:p>
          <a:endParaRPr lang="en-US"/>
        </a:p>
      </dgm:t>
    </dgm:pt>
    <dgm:pt modelId="{033DE0D2-49B4-4493-AB3C-2D744AA8CC91}">
      <dgm:prSet phldrT="[Text]"/>
      <dgm:spPr/>
      <dgm:t>
        <a:bodyPr/>
        <a:lstStyle/>
        <a:p>
          <a:r>
            <a:rPr lang="en-US" dirty="0"/>
            <a:t>For the Entire Fishing Sector</a:t>
          </a:r>
        </a:p>
      </dgm:t>
    </dgm:pt>
    <dgm:pt modelId="{AC6ED6B5-02BD-4D43-9ADC-371C9017F6E4}" type="parTrans" cxnId="{B0D4ECC8-E706-471B-B4E6-5008DC97D228}">
      <dgm:prSet/>
      <dgm:spPr/>
      <dgm:t>
        <a:bodyPr/>
        <a:lstStyle/>
        <a:p>
          <a:endParaRPr lang="en-US"/>
        </a:p>
      </dgm:t>
    </dgm:pt>
    <dgm:pt modelId="{63A6F77E-AF88-45B5-B188-4CA95552AF7C}" type="sibTrans" cxnId="{B0D4ECC8-E706-471B-B4E6-5008DC97D228}">
      <dgm:prSet/>
      <dgm:spPr/>
      <dgm:t>
        <a:bodyPr/>
        <a:lstStyle/>
        <a:p>
          <a:endParaRPr lang="en-US"/>
        </a:p>
      </dgm:t>
    </dgm:pt>
    <dgm:pt modelId="{095952AD-A253-4DB4-AA58-ADD6F305FB56}">
      <dgm:prSet phldrT="[Text]"/>
      <dgm:spPr/>
      <dgm:t>
        <a:bodyPr/>
        <a:lstStyle/>
        <a:p>
          <a:r>
            <a:rPr lang="en-US" dirty="0"/>
            <a:t>Revenue change</a:t>
          </a:r>
        </a:p>
      </dgm:t>
    </dgm:pt>
    <dgm:pt modelId="{81C6BDEC-07EF-4A4A-ABD0-B439D6CD8037}" type="parTrans" cxnId="{FBAF970F-5F23-42BE-BAB1-4B02A7344F4E}">
      <dgm:prSet/>
      <dgm:spPr/>
      <dgm:t>
        <a:bodyPr/>
        <a:lstStyle/>
        <a:p>
          <a:endParaRPr lang="en-US"/>
        </a:p>
      </dgm:t>
    </dgm:pt>
    <dgm:pt modelId="{3AA74AAF-D2FB-4E6A-91BB-DD3B388E90A9}" type="sibTrans" cxnId="{FBAF970F-5F23-42BE-BAB1-4B02A7344F4E}">
      <dgm:prSet/>
      <dgm:spPr/>
      <dgm:t>
        <a:bodyPr/>
        <a:lstStyle/>
        <a:p>
          <a:endParaRPr lang="en-US"/>
        </a:p>
      </dgm:t>
    </dgm:pt>
    <dgm:pt modelId="{D945A2CB-04AB-4683-83B6-70DFE496E165}">
      <dgm:prSet phldrT="[Text]"/>
      <dgm:spPr/>
      <dgm:t>
        <a:bodyPr/>
        <a:lstStyle/>
        <a:p>
          <a:r>
            <a:rPr lang="en-US" b="1" dirty="0"/>
            <a:t>Implicit quantity index</a:t>
          </a:r>
        </a:p>
      </dgm:t>
    </dgm:pt>
    <dgm:pt modelId="{138AF9B8-37B3-4461-A6EE-B64478E48F18}" type="parTrans" cxnId="{B3372C49-0CB7-4BA8-908C-B05341F3D99A}">
      <dgm:prSet/>
      <dgm:spPr/>
      <dgm:t>
        <a:bodyPr/>
        <a:lstStyle/>
        <a:p>
          <a:endParaRPr lang="en-US"/>
        </a:p>
      </dgm:t>
    </dgm:pt>
    <dgm:pt modelId="{098E12DC-639A-43EF-945D-36EA03BFFD2E}" type="sibTrans" cxnId="{B3372C49-0CB7-4BA8-908C-B05341F3D99A}">
      <dgm:prSet/>
      <dgm:spPr/>
      <dgm:t>
        <a:bodyPr/>
        <a:lstStyle/>
        <a:p>
          <a:endParaRPr lang="en-US"/>
        </a:p>
      </dgm:t>
    </dgm:pt>
    <dgm:pt modelId="{E5C86076-E269-4780-81BE-CBF7CB1F7F86}">
      <dgm:prSet/>
      <dgm:spPr/>
      <dgm:t>
        <a:bodyPr/>
        <a:lstStyle/>
        <a:p>
          <a:r>
            <a:rPr lang="en-US" dirty="0"/>
            <a:t>Revenue-share</a:t>
          </a:r>
        </a:p>
      </dgm:t>
    </dgm:pt>
    <dgm:pt modelId="{1E490D5B-7893-4AED-BE9A-6B9D2D28F92D}" type="parTrans" cxnId="{DFC56E15-CEFC-4C04-ADCF-78C2BB3C2199}">
      <dgm:prSet/>
      <dgm:spPr/>
      <dgm:t>
        <a:bodyPr/>
        <a:lstStyle/>
        <a:p>
          <a:endParaRPr lang="en-US"/>
        </a:p>
      </dgm:t>
    </dgm:pt>
    <dgm:pt modelId="{088AB70B-5B5F-41FF-AA78-E01B57593801}" type="sibTrans" cxnId="{DFC56E15-CEFC-4C04-ADCF-78C2BB3C2199}">
      <dgm:prSet/>
      <dgm:spPr/>
      <dgm:t>
        <a:bodyPr/>
        <a:lstStyle/>
        <a:p>
          <a:endParaRPr lang="en-US"/>
        </a:p>
      </dgm:t>
    </dgm:pt>
    <dgm:pt modelId="{574C8CF2-9412-4AB2-85BB-A6D6EE803729}">
      <dgm:prSet/>
      <dgm:spPr/>
      <dgm:t>
        <a:bodyPr/>
        <a:lstStyle/>
        <a:p>
          <a:r>
            <a:rPr lang="en-US" dirty="0"/>
            <a:t>Revenue-share weighted price changes</a:t>
          </a:r>
        </a:p>
      </dgm:t>
    </dgm:pt>
    <dgm:pt modelId="{3B8C5EBB-E01B-4FF5-84DB-4644E2E8EB9A}" type="parTrans" cxnId="{14A9649F-9231-4C20-9CD0-1BD0052CD9BB}">
      <dgm:prSet/>
      <dgm:spPr/>
      <dgm:t>
        <a:bodyPr/>
        <a:lstStyle/>
        <a:p>
          <a:endParaRPr lang="en-US"/>
        </a:p>
      </dgm:t>
    </dgm:pt>
    <dgm:pt modelId="{3B056D8A-6D92-4284-9921-96D31D5FDF28}" type="sibTrans" cxnId="{14A9649F-9231-4C20-9CD0-1BD0052CD9BB}">
      <dgm:prSet/>
      <dgm:spPr/>
      <dgm:t>
        <a:bodyPr/>
        <a:lstStyle/>
        <a:p>
          <a:endParaRPr lang="en-US"/>
        </a:p>
      </dgm:t>
    </dgm:pt>
    <dgm:pt modelId="{14ACF3C6-91F0-4266-8865-C06613017489}">
      <dgm:prSet phldrT="[Text]"/>
      <dgm:spPr/>
      <dgm:t>
        <a:bodyPr/>
        <a:lstStyle/>
        <a:p>
          <a:r>
            <a:rPr lang="en-US" dirty="0"/>
            <a:t>Price</a:t>
          </a:r>
        </a:p>
      </dgm:t>
    </dgm:pt>
    <dgm:pt modelId="{DC03A8F1-0118-4656-8A68-71B99B6C1567}" type="parTrans" cxnId="{A3714457-F884-4F4B-B5E9-537AEDB4F8AB}">
      <dgm:prSet/>
      <dgm:spPr/>
      <dgm:t>
        <a:bodyPr/>
        <a:lstStyle/>
        <a:p>
          <a:endParaRPr lang="en-US"/>
        </a:p>
      </dgm:t>
    </dgm:pt>
    <dgm:pt modelId="{D827F573-0D0D-41BC-A45C-71E153482381}" type="sibTrans" cxnId="{A3714457-F884-4F4B-B5E9-537AEDB4F8AB}">
      <dgm:prSet/>
      <dgm:spPr/>
      <dgm:t>
        <a:bodyPr/>
        <a:lstStyle/>
        <a:p>
          <a:endParaRPr lang="en-US"/>
        </a:p>
      </dgm:t>
    </dgm:pt>
    <dgm:pt modelId="{7446E64A-5B57-407F-82C9-A30BB07892EC}">
      <dgm:prSet/>
      <dgm:spPr/>
      <dgm:t>
        <a:bodyPr/>
        <a:lstStyle/>
        <a:p>
          <a:r>
            <a:rPr lang="en-US" dirty="0"/>
            <a:t>Revenue index</a:t>
          </a:r>
        </a:p>
      </dgm:t>
    </dgm:pt>
    <dgm:pt modelId="{0822E361-E4DF-4CD4-A72E-4B10B630C22F}" type="parTrans" cxnId="{26892E91-E3E9-44D8-A2DB-F41CE1BD905C}">
      <dgm:prSet/>
      <dgm:spPr/>
      <dgm:t>
        <a:bodyPr/>
        <a:lstStyle/>
        <a:p>
          <a:endParaRPr lang="en-US"/>
        </a:p>
      </dgm:t>
    </dgm:pt>
    <dgm:pt modelId="{B21DC6C9-2923-41C4-9D8C-BD25101D608E}" type="sibTrans" cxnId="{26892E91-E3E9-44D8-A2DB-F41CE1BD905C}">
      <dgm:prSet/>
      <dgm:spPr/>
      <dgm:t>
        <a:bodyPr/>
        <a:lstStyle/>
        <a:p>
          <a:endParaRPr lang="en-US"/>
        </a:p>
      </dgm:t>
    </dgm:pt>
    <dgm:pt modelId="{9CD08DE8-0441-4B92-90D5-DF7A205CF473}">
      <dgm:prSet/>
      <dgm:spPr/>
      <dgm:t>
        <a:bodyPr/>
        <a:lstStyle/>
        <a:p>
          <a:r>
            <a:rPr lang="en-US" dirty="0"/>
            <a:t>Revenue-share</a:t>
          </a:r>
        </a:p>
      </dgm:t>
    </dgm:pt>
    <dgm:pt modelId="{00607876-3AAD-4425-8BBF-BC3E57E66D99}" type="parTrans" cxnId="{33F5C3C5-EFEC-4F6D-96EC-63893E9DF2B6}">
      <dgm:prSet/>
      <dgm:spPr/>
      <dgm:t>
        <a:bodyPr/>
        <a:lstStyle/>
        <a:p>
          <a:endParaRPr lang="en-US"/>
        </a:p>
      </dgm:t>
    </dgm:pt>
    <dgm:pt modelId="{5FDE6278-A7E4-494C-BB74-7439631B1114}" type="sibTrans" cxnId="{33F5C3C5-EFEC-4F6D-96EC-63893E9DF2B6}">
      <dgm:prSet/>
      <dgm:spPr/>
      <dgm:t>
        <a:bodyPr/>
        <a:lstStyle/>
        <a:p>
          <a:endParaRPr lang="en-US"/>
        </a:p>
      </dgm:t>
    </dgm:pt>
    <dgm:pt modelId="{417CE2D4-81C2-47A2-8DB3-BE66799EFDC6}">
      <dgm:prSet/>
      <dgm:spPr/>
      <dgm:t>
        <a:bodyPr/>
        <a:lstStyle/>
        <a:p>
          <a:r>
            <a:rPr lang="en-US" dirty="0"/>
            <a:t>Revenue-share weighted</a:t>
          </a:r>
        </a:p>
      </dgm:t>
    </dgm:pt>
    <dgm:pt modelId="{A123F8D2-0725-444E-9ADC-AC062DDB30F7}" type="parTrans" cxnId="{B4780919-E620-4462-A29B-2782CB13DA6E}">
      <dgm:prSet/>
      <dgm:spPr/>
      <dgm:t>
        <a:bodyPr/>
        <a:lstStyle/>
        <a:p>
          <a:endParaRPr lang="en-US"/>
        </a:p>
      </dgm:t>
    </dgm:pt>
    <dgm:pt modelId="{A65A12CB-EE23-4620-9B56-87B39BBCFC2C}" type="sibTrans" cxnId="{B4780919-E620-4462-A29B-2782CB13DA6E}">
      <dgm:prSet/>
      <dgm:spPr/>
      <dgm:t>
        <a:bodyPr/>
        <a:lstStyle/>
        <a:p>
          <a:endParaRPr lang="en-US"/>
        </a:p>
      </dgm:t>
    </dgm:pt>
    <dgm:pt modelId="{CF0CC673-A2EF-4FBF-8D6D-10F5D64208A9}">
      <dgm:prSet/>
      <dgm:spPr/>
      <dgm:t>
        <a:bodyPr/>
        <a:lstStyle/>
        <a:p>
          <a:r>
            <a:rPr lang="en-US" dirty="0"/>
            <a:t>Implicit quantity index</a:t>
          </a:r>
        </a:p>
      </dgm:t>
    </dgm:pt>
    <dgm:pt modelId="{C7F5EA8B-E715-4E93-A3D4-C436E014EB19}" type="parTrans" cxnId="{9C64845D-2F15-4271-B774-60EBA0572C84}">
      <dgm:prSet/>
      <dgm:spPr/>
      <dgm:t>
        <a:bodyPr/>
        <a:lstStyle/>
        <a:p>
          <a:endParaRPr lang="en-US"/>
        </a:p>
      </dgm:t>
    </dgm:pt>
    <dgm:pt modelId="{401C06C9-F344-4F46-9AAA-DA451FEBE7E5}" type="sibTrans" cxnId="{9C64845D-2F15-4271-B774-60EBA0572C84}">
      <dgm:prSet/>
      <dgm:spPr/>
      <dgm:t>
        <a:bodyPr/>
        <a:lstStyle/>
        <a:p>
          <a:endParaRPr lang="en-US"/>
        </a:p>
      </dgm:t>
    </dgm:pt>
    <dgm:pt modelId="{5D68B5FD-0B3A-43D7-8922-3EDC0C022AE9}">
      <dgm:prSet phldrT="[Text]"/>
      <dgm:spPr/>
      <dgm:t>
        <a:bodyPr/>
        <a:lstStyle/>
        <a:p>
          <a:r>
            <a:rPr lang="en-US" dirty="0"/>
            <a:t>Revenue index</a:t>
          </a:r>
        </a:p>
      </dgm:t>
    </dgm:pt>
    <dgm:pt modelId="{691DB066-F3B4-485E-B11B-4983DC2B268F}" type="parTrans" cxnId="{A49DDE53-80DE-4B58-8189-3420C7DF5FE1}">
      <dgm:prSet/>
      <dgm:spPr/>
      <dgm:t>
        <a:bodyPr/>
        <a:lstStyle/>
        <a:p>
          <a:endParaRPr lang="en-US"/>
        </a:p>
      </dgm:t>
    </dgm:pt>
    <dgm:pt modelId="{EA4ED104-E545-4983-B4BC-3937DC2EAC6B}" type="sibTrans" cxnId="{A49DDE53-80DE-4B58-8189-3420C7DF5FE1}">
      <dgm:prSet/>
      <dgm:spPr/>
      <dgm:t>
        <a:bodyPr/>
        <a:lstStyle/>
        <a:p>
          <a:endParaRPr lang="en-US"/>
        </a:p>
      </dgm:t>
    </dgm:pt>
    <dgm:pt modelId="{7324D32E-360F-4273-82C6-089674A17E9C}">
      <dgm:prSet phldrT="[Text]"/>
      <dgm:spPr/>
      <dgm:t>
        <a:bodyPr/>
        <a:lstStyle/>
        <a:p>
          <a:r>
            <a:rPr lang="en-US" dirty="0"/>
            <a:t>Revenue change</a:t>
          </a:r>
        </a:p>
      </dgm:t>
    </dgm:pt>
    <dgm:pt modelId="{B9F6F484-6115-4C9C-8F7C-A7B669E63CC7}" type="parTrans" cxnId="{5AEA8316-7C0D-4231-8C82-EC61A77A34B5}">
      <dgm:prSet/>
      <dgm:spPr/>
      <dgm:t>
        <a:bodyPr/>
        <a:lstStyle/>
        <a:p>
          <a:endParaRPr lang="en-US"/>
        </a:p>
      </dgm:t>
    </dgm:pt>
    <dgm:pt modelId="{FEE1E6AB-99FB-41F1-8DEA-6813EF268408}" type="sibTrans" cxnId="{5AEA8316-7C0D-4231-8C82-EC61A77A34B5}">
      <dgm:prSet/>
      <dgm:spPr/>
      <dgm:t>
        <a:bodyPr/>
        <a:lstStyle/>
        <a:p>
          <a:endParaRPr lang="en-US"/>
        </a:p>
      </dgm:t>
    </dgm:pt>
    <dgm:pt modelId="{4F8289C4-0FEF-4D06-BE59-189A3BF658CC}" type="pres">
      <dgm:prSet presAssocID="{8E8019B7-5575-4F74-A47F-6A0FB136650C}" presName="linearFlow" presStyleCnt="0">
        <dgm:presLayoutVars>
          <dgm:dir/>
          <dgm:animLvl val="lvl"/>
          <dgm:resizeHandles val="exact"/>
        </dgm:presLayoutVars>
      </dgm:prSet>
      <dgm:spPr/>
    </dgm:pt>
    <dgm:pt modelId="{91161CDF-3412-476E-8B67-A5C3750A9BDE}" type="pres">
      <dgm:prSet presAssocID="{70DF0619-33F3-4654-9A03-F18A3FF7B7F3}" presName="composite" presStyleCnt="0"/>
      <dgm:spPr/>
    </dgm:pt>
    <dgm:pt modelId="{864C65F8-9538-49AC-9CBA-CE617EDF1F95}" type="pres">
      <dgm:prSet presAssocID="{70DF0619-33F3-4654-9A03-F18A3FF7B7F3}" presName="parentText" presStyleLbl="alignNode1" presStyleIdx="0" presStyleCnt="3">
        <dgm:presLayoutVars>
          <dgm:chMax val="1"/>
          <dgm:bulletEnabled val="1"/>
        </dgm:presLayoutVars>
      </dgm:prSet>
      <dgm:spPr/>
    </dgm:pt>
    <dgm:pt modelId="{E9CE414A-FD3E-40BD-BC1D-A49703157716}" type="pres">
      <dgm:prSet presAssocID="{70DF0619-33F3-4654-9A03-F18A3FF7B7F3}" presName="descendantText" presStyleLbl="alignAcc1" presStyleIdx="0" presStyleCnt="3">
        <dgm:presLayoutVars>
          <dgm:bulletEnabled val="1"/>
        </dgm:presLayoutVars>
      </dgm:prSet>
      <dgm:spPr/>
    </dgm:pt>
    <dgm:pt modelId="{1053552F-1744-4253-BE3A-2A313BFC9F1C}" type="pres">
      <dgm:prSet presAssocID="{3E61B248-5011-4304-8C9D-05D0CFF38C07}" presName="sp" presStyleCnt="0"/>
      <dgm:spPr/>
    </dgm:pt>
    <dgm:pt modelId="{97C6E935-2157-412C-B3E9-4A6523CBCD98}" type="pres">
      <dgm:prSet presAssocID="{0DA61CC3-A1FC-4F53-84A8-08D842A6E520}" presName="composite" presStyleCnt="0"/>
      <dgm:spPr/>
    </dgm:pt>
    <dgm:pt modelId="{95D5D36E-37FB-4C69-97C2-E469DA5F5DBB}" type="pres">
      <dgm:prSet presAssocID="{0DA61CC3-A1FC-4F53-84A8-08D842A6E520}" presName="parentText" presStyleLbl="alignNode1" presStyleIdx="1" presStyleCnt="3">
        <dgm:presLayoutVars>
          <dgm:chMax val="1"/>
          <dgm:bulletEnabled val="1"/>
        </dgm:presLayoutVars>
      </dgm:prSet>
      <dgm:spPr/>
    </dgm:pt>
    <dgm:pt modelId="{6CDBF346-2624-4C36-8A77-C653EF4F82B7}" type="pres">
      <dgm:prSet presAssocID="{0DA61CC3-A1FC-4F53-84A8-08D842A6E520}" presName="descendantText" presStyleLbl="alignAcc1" presStyleIdx="1" presStyleCnt="3">
        <dgm:presLayoutVars>
          <dgm:bulletEnabled val="1"/>
        </dgm:presLayoutVars>
      </dgm:prSet>
      <dgm:spPr/>
    </dgm:pt>
    <dgm:pt modelId="{85EA4956-5E40-4038-A869-369FFEDA4391}" type="pres">
      <dgm:prSet presAssocID="{7CE0BC48-DE61-48EC-A9C6-EB9E0EAAC39D}" presName="sp" presStyleCnt="0"/>
      <dgm:spPr/>
    </dgm:pt>
    <dgm:pt modelId="{918E5810-23DB-4ECC-B362-C9279D5AA001}" type="pres">
      <dgm:prSet presAssocID="{033DE0D2-49B4-4493-AB3C-2D744AA8CC91}" presName="composite" presStyleCnt="0"/>
      <dgm:spPr/>
    </dgm:pt>
    <dgm:pt modelId="{ACEC29D2-88E9-468B-AA3F-B90B1BE63F83}" type="pres">
      <dgm:prSet presAssocID="{033DE0D2-49B4-4493-AB3C-2D744AA8CC91}" presName="parentText" presStyleLbl="alignNode1" presStyleIdx="2" presStyleCnt="3">
        <dgm:presLayoutVars>
          <dgm:chMax val="1"/>
          <dgm:bulletEnabled val="1"/>
        </dgm:presLayoutVars>
      </dgm:prSet>
      <dgm:spPr/>
    </dgm:pt>
    <dgm:pt modelId="{876A56B3-6097-4418-8BD6-6FC063087AC9}" type="pres">
      <dgm:prSet presAssocID="{033DE0D2-49B4-4493-AB3C-2D744AA8CC91}" presName="descendantText" presStyleLbl="alignAcc1" presStyleIdx="2" presStyleCnt="3">
        <dgm:presLayoutVars>
          <dgm:bulletEnabled val="1"/>
        </dgm:presLayoutVars>
      </dgm:prSet>
      <dgm:spPr/>
    </dgm:pt>
  </dgm:ptLst>
  <dgm:cxnLst>
    <dgm:cxn modelId="{FBAF970F-5F23-42BE-BAB1-4B02A7344F4E}" srcId="{033DE0D2-49B4-4493-AB3C-2D744AA8CC91}" destId="{095952AD-A253-4DB4-AA58-ADD6F305FB56}" srcOrd="0" destOrd="0" parTransId="{81C6BDEC-07EF-4A4A-ABD0-B439D6CD8037}" sibTransId="{3AA74AAF-D2FB-4E6A-91BB-DD3B388E90A9}"/>
    <dgm:cxn modelId="{F848FB13-6F58-4842-875C-51E6C849BD7F}" type="presOf" srcId="{CF0CC673-A2EF-4FBF-8D6D-10F5D64208A9}" destId="{6CDBF346-2624-4C36-8A77-C653EF4F82B7}" srcOrd="0" destOrd="4" presId="urn:microsoft.com/office/officeart/2005/8/layout/chevron2"/>
    <dgm:cxn modelId="{DFC56E15-CEFC-4C04-ADCF-78C2BB3C2199}" srcId="{70DF0619-33F3-4654-9A03-F18A3FF7B7F3}" destId="{E5C86076-E269-4780-81BE-CBF7CB1F7F86}" srcOrd="2" destOrd="0" parTransId="{1E490D5B-7893-4AED-BE9A-6B9D2D28F92D}" sibTransId="{088AB70B-5B5F-41FF-AA78-E01B57593801}"/>
    <dgm:cxn modelId="{5AEA8316-7C0D-4231-8C82-EC61A77A34B5}" srcId="{0DA61CC3-A1FC-4F53-84A8-08D842A6E520}" destId="{7324D32E-360F-4273-82C6-089674A17E9C}" srcOrd="0" destOrd="0" parTransId="{B9F6F484-6115-4C9C-8F7C-A7B669E63CC7}" sibTransId="{FEE1E6AB-99FB-41F1-8DEA-6813EF268408}"/>
    <dgm:cxn modelId="{B4780919-E620-4462-A29B-2782CB13DA6E}" srcId="{0DA61CC3-A1FC-4F53-84A8-08D842A6E520}" destId="{417CE2D4-81C2-47A2-8DB3-BE66799EFDC6}" srcOrd="3" destOrd="0" parTransId="{A123F8D2-0725-444E-9ADC-AC062DDB30F7}" sibTransId="{A65A12CB-EE23-4620-9B56-87B39BBCFC2C}"/>
    <dgm:cxn modelId="{6842751F-3894-4CA5-ABF7-9411887B6582}" type="presOf" srcId="{5D68B5FD-0B3A-43D7-8922-3EDC0C022AE9}" destId="{876A56B3-6097-4418-8BD6-6FC063087AC9}" srcOrd="0" destOrd="1" presId="urn:microsoft.com/office/officeart/2005/8/layout/chevron2"/>
    <dgm:cxn modelId="{9570412F-4857-4218-B435-06EDC8BAF56B}" type="presOf" srcId="{095952AD-A253-4DB4-AA58-ADD6F305FB56}" destId="{876A56B3-6097-4418-8BD6-6FC063087AC9}" srcOrd="0" destOrd="0" presId="urn:microsoft.com/office/officeart/2005/8/layout/chevron2"/>
    <dgm:cxn modelId="{A57ACB32-FFA0-4747-9888-B0D54F746962}" type="presOf" srcId="{14ACF3C6-91F0-4266-8865-C06613017489}" destId="{E9CE414A-FD3E-40BD-BC1D-A49703157716}" srcOrd="0" destOrd="1" presId="urn:microsoft.com/office/officeart/2005/8/layout/chevron2"/>
    <dgm:cxn modelId="{703B1D35-8965-4BA9-A256-D21DD5E1DF1F}" type="presOf" srcId="{6676648A-F979-4871-ABFB-6392C6EEB8C2}" destId="{E9CE414A-FD3E-40BD-BC1D-A49703157716}" srcOrd="0" destOrd="0" presId="urn:microsoft.com/office/officeart/2005/8/layout/chevron2"/>
    <dgm:cxn modelId="{0876D63A-F83A-4271-B46F-2F589089DF30}" type="presOf" srcId="{E5C86076-E269-4780-81BE-CBF7CB1F7F86}" destId="{E9CE414A-FD3E-40BD-BC1D-A49703157716}" srcOrd="0" destOrd="2" presId="urn:microsoft.com/office/officeart/2005/8/layout/chevron2"/>
    <dgm:cxn modelId="{99EB705C-73FE-4613-B850-FB35C6E0D5DF}" type="presOf" srcId="{574C8CF2-9412-4AB2-85BB-A6D6EE803729}" destId="{E9CE414A-FD3E-40BD-BC1D-A49703157716}" srcOrd="0" destOrd="3" presId="urn:microsoft.com/office/officeart/2005/8/layout/chevron2"/>
    <dgm:cxn modelId="{9C64845D-2F15-4271-B774-60EBA0572C84}" srcId="{0DA61CC3-A1FC-4F53-84A8-08D842A6E520}" destId="{CF0CC673-A2EF-4FBF-8D6D-10F5D64208A9}" srcOrd="4" destOrd="0" parTransId="{C7F5EA8B-E715-4E93-A3D4-C436E014EB19}" sibTransId="{401C06C9-F344-4F46-9AAA-DA451FEBE7E5}"/>
    <dgm:cxn modelId="{E0376F41-8F76-4B15-AAB3-060DE7A5AADA}" srcId="{8E8019B7-5575-4F74-A47F-6A0FB136650C}" destId="{70DF0619-33F3-4654-9A03-F18A3FF7B7F3}" srcOrd="0" destOrd="0" parTransId="{863BADA8-055B-4C89-9BCA-181548C5D4DB}" sibTransId="{3E61B248-5011-4304-8C9D-05D0CFF38C07}"/>
    <dgm:cxn modelId="{B3372C49-0CB7-4BA8-908C-B05341F3D99A}" srcId="{033DE0D2-49B4-4493-AB3C-2D744AA8CC91}" destId="{D945A2CB-04AB-4683-83B6-70DFE496E165}" srcOrd="2" destOrd="0" parTransId="{138AF9B8-37B3-4461-A6EE-B64478E48F18}" sibTransId="{098E12DC-639A-43EF-945D-36EA03BFFD2E}"/>
    <dgm:cxn modelId="{A49DDE53-80DE-4B58-8189-3420C7DF5FE1}" srcId="{033DE0D2-49B4-4493-AB3C-2D744AA8CC91}" destId="{5D68B5FD-0B3A-43D7-8922-3EDC0C022AE9}" srcOrd="1" destOrd="0" parTransId="{691DB066-F3B4-485E-B11B-4983DC2B268F}" sibTransId="{EA4ED104-E545-4983-B4BC-3937DC2EAC6B}"/>
    <dgm:cxn modelId="{017FF554-2CF5-4130-BF11-0E1EBFD1935B}" type="presOf" srcId="{417CE2D4-81C2-47A2-8DB3-BE66799EFDC6}" destId="{6CDBF346-2624-4C36-8A77-C653EF4F82B7}" srcOrd="0" destOrd="3" presId="urn:microsoft.com/office/officeart/2005/8/layout/chevron2"/>
    <dgm:cxn modelId="{A3714457-F884-4F4B-B5E9-537AEDB4F8AB}" srcId="{70DF0619-33F3-4654-9A03-F18A3FF7B7F3}" destId="{14ACF3C6-91F0-4266-8865-C06613017489}" srcOrd="1" destOrd="0" parTransId="{DC03A8F1-0118-4656-8A68-71B99B6C1567}" sibTransId="{D827F573-0D0D-41BC-A45C-71E153482381}"/>
    <dgm:cxn modelId="{26892E91-E3E9-44D8-A2DB-F41CE1BD905C}" srcId="{0DA61CC3-A1FC-4F53-84A8-08D842A6E520}" destId="{7446E64A-5B57-407F-82C9-A30BB07892EC}" srcOrd="1" destOrd="0" parTransId="{0822E361-E4DF-4CD4-A72E-4B10B630C22F}" sibTransId="{B21DC6C9-2923-41C4-9D8C-BD25101D608E}"/>
    <dgm:cxn modelId="{14A9649F-9231-4C20-9CD0-1BD0052CD9BB}" srcId="{70DF0619-33F3-4654-9A03-F18A3FF7B7F3}" destId="{574C8CF2-9412-4AB2-85BB-A6D6EE803729}" srcOrd="3" destOrd="0" parTransId="{3B8C5EBB-E01B-4FF5-84DB-4644E2E8EB9A}" sibTransId="{3B056D8A-6D92-4284-9921-96D31D5FDF28}"/>
    <dgm:cxn modelId="{9DBEB1A4-3B6B-41F3-9FEB-96BD06492075}" type="presOf" srcId="{033DE0D2-49B4-4493-AB3C-2D744AA8CC91}" destId="{ACEC29D2-88E9-468B-AA3F-B90B1BE63F83}" srcOrd="0" destOrd="0" presId="urn:microsoft.com/office/officeart/2005/8/layout/chevron2"/>
    <dgm:cxn modelId="{01065CA5-5330-40C3-8270-119E54DD5196}" type="presOf" srcId="{7446E64A-5B57-407F-82C9-A30BB07892EC}" destId="{6CDBF346-2624-4C36-8A77-C653EF4F82B7}" srcOrd="0" destOrd="1" presId="urn:microsoft.com/office/officeart/2005/8/layout/chevron2"/>
    <dgm:cxn modelId="{4AE434B8-3500-424C-B7EE-E5E91EDCE31C}" srcId="{70DF0619-33F3-4654-9A03-F18A3FF7B7F3}" destId="{6676648A-F979-4871-ABFB-6392C6EEB8C2}" srcOrd="0" destOrd="0" parTransId="{8D9BA68B-BD59-442A-935B-77D4FC568A7C}" sibTransId="{3BE5BC81-F20B-473D-BF3B-4048ACB6603C}"/>
    <dgm:cxn modelId="{9113CEB8-AF4A-4DED-97AB-C56A202D2050}" type="presOf" srcId="{D945A2CB-04AB-4683-83B6-70DFE496E165}" destId="{876A56B3-6097-4418-8BD6-6FC063087AC9}" srcOrd="0" destOrd="2" presId="urn:microsoft.com/office/officeart/2005/8/layout/chevron2"/>
    <dgm:cxn modelId="{4970DBBD-B8F8-412F-BDC5-83F2C765A5ED}" type="presOf" srcId="{70DF0619-33F3-4654-9A03-F18A3FF7B7F3}" destId="{864C65F8-9538-49AC-9CBA-CE617EDF1F95}" srcOrd="0" destOrd="0" presId="urn:microsoft.com/office/officeart/2005/8/layout/chevron2"/>
    <dgm:cxn modelId="{33F5C3C5-EFEC-4F6D-96EC-63893E9DF2B6}" srcId="{0DA61CC3-A1FC-4F53-84A8-08D842A6E520}" destId="{9CD08DE8-0441-4B92-90D5-DF7A205CF473}" srcOrd="2" destOrd="0" parTransId="{00607876-3AAD-4425-8BBF-BC3E57E66D99}" sibTransId="{5FDE6278-A7E4-494C-BB74-7439631B1114}"/>
    <dgm:cxn modelId="{B0D4ECC8-E706-471B-B4E6-5008DC97D228}" srcId="{8E8019B7-5575-4F74-A47F-6A0FB136650C}" destId="{033DE0D2-49B4-4493-AB3C-2D744AA8CC91}" srcOrd="2" destOrd="0" parTransId="{AC6ED6B5-02BD-4D43-9ADC-371C9017F6E4}" sibTransId="{63A6F77E-AF88-45B5-B188-4CA95552AF7C}"/>
    <dgm:cxn modelId="{7732F3CD-253D-421E-BA91-3D84BC0509B9}" type="presOf" srcId="{0DA61CC3-A1FC-4F53-84A8-08D842A6E520}" destId="{95D5D36E-37FB-4C69-97C2-E469DA5F5DBB}" srcOrd="0" destOrd="0" presId="urn:microsoft.com/office/officeart/2005/8/layout/chevron2"/>
    <dgm:cxn modelId="{A980B0D4-369B-4DBD-8C3A-CE4F4A7CA64B}" type="presOf" srcId="{9CD08DE8-0441-4B92-90D5-DF7A205CF473}" destId="{6CDBF346-2624-4C36-8A77-C653EF4F82B7}" srcOrd="0" destOrd="2" presId="urn:microsoft.com/office/officeart/2005/8/layout/chevron2"/>
    <dgm:cxn modelId="{C6B01EF4-2318-4F22-B178-BE8440602E1B}" type="presOf" srcId="{8E8019B7-5575-4F74-A47F-6A0FB136650C}" destId="{4F8289C4-0FEF-4D06-BE59-189A3BF658CC}" srcOrd="0" destOrd="0" presId="urn:microsoft.com/office/officeart/2005/8/layout/chevron2"/>
    <dgm:cxn modelId="{4C2765F6-8F61-41D5-8201-5063FE700DE9}" type="presOf" srcId="{7324D32E-360F-4273-82C6-089674A17E9C}" destId="{6CDBF346-2624-4C36-8A77-C653EF4F82B7}" srcOrd="0" destOrd="0" presId="urn:microsoft.com/office/officeart/2005/8/layout/chevron2"/>
    <dgm:cxn modelId="{44FE01F7-CB27-458C-991E-58E3C84A5FD6}" srcId="{8E8019B7-5575-4F74-A47F-6A0FB136650C}" destId="{0DA61CC3-A1FC-4F53-84A8-08D842A6E520}" srcOrd="1" destOrd="0" parTransId="{7D6B1A29-FF74-48D2-9316-5A2A649218D6}" sibTransId="{7CE0BC48-DE61-48EC-A9C6-EB9E0EAAC39D}"/>
    <dgm:cxn modelId="{D58F475D-DF50-4A87-85B2-558143ED1817}" type="presParOf" srcId="{4F8289C4-0FEF-4D06-BE59-189A3BF658CC}" destId="{91161CDF-3412-476E-8B67-A5C3750A9BDE}" srcOrd="0" destOrd="0" presId="urn:microsoft.com/office/officeart/2005/8/layout/chevron2"/>
    <dgm:cxn modelId="{11EDEB2B-35AC-49B2-A78F-079988DE0192}" type="presParOf" srcId="{91161CDF-3412-476E-8B67-A5C3750A9BDE}" destId="{864C65F8-9538-49AC-9CBA-CE617EDF1F95}" srcOrd="0" destOrd="0" presId="urn:microsoft.com/office/officeart/2005/8/layout/chevron2"/>
    <dgm:cxn modelId="{68496B75-9C42-461D-B18C-30B3642E0C86}" type="presParOf" srcId="{91161CDF-3412-476E-8B67-A5C3750A9BDE}" destId="{E9CE414A-FD3E-40BD-BC1D-A49703157716}" srcOrd="1" destOrd="0" presId="urn:microsoft.com/office/officeart/2005/8/layout/chevron2"/>
    <dgm:cxn modelId="{39F2C36F-FE9E-4D6B-B092-3F39C68EF206}" type="presParOf" srcId="{4F8289C4-0FEF-4D06-BE59-189A3BF658CC}" destId="{1053552F-1744-4253-BE3A-2A313BFC9F1C}" srcOrd="1" destOrd="0" presId="urn:microsoft.com/office/officeart/2005/8/layout/chevron2"/>
    <dgm:cxn modelId="{E8563B49-846F-4709-B254-72A08A4D6307}" type="presParOf" srcId="{4F8289C4-0FEF-4D06-BE59-189A3BF658CC}" destId="{97C6E935-2157-412C-B3E9-4A6523CBCD98}" srcOrd="2" destOrd="0" presId="urn:microsoft.com/office/officeart/2005/8/layout/chevron2"/>
    <dgm:cxn modelId="{7371A6BA-124C-4EA8-9C49-13348F715AB2}" type="presParOf" srcId="{97C6E935-2157-412C-B3E9-4A6523CBCD98}" destId="{95D5D36E-37FB-4C69-97C2-E469DA5F5DBB}" srcOrd="0" destOrd="0" presId="urn:microsoft.com/office/officeart/2005/8/layout/chevron2"/>
    <dgm:cxn modelId="{35E213F7-5202-43CF-936A-6E1A2DFBA1AC}" type="presParOf" srcId="{97C6E935-2157-412C-B3E9-4A6523CBCD98}" destId="{6CDBF346-2624-4C36-8A77-C653EF4F82B7}" srcOrd="1" destOrd="0" presId="urn:microsoft.com/office/officeart/2005/8/layout/chevron2"/>
    <dgm:cxn modelId="{99A2739D-88A3-4CDF-865F-30CBBA1CE210}" type="presParOf" srcId="{4F8289C4-0FEF-4D06-BE59-189A3BF658CC}" destId="{85EA4956-5E40-4038-A869-369FFEDA4391}" srcOrd="3" destOrd="0" presId="urn:microsoft.com/office/officeart/2005/8/layout/chevron2"/>
    <dgm:cxn modelId="{D7782FBC-FC1D-47C5-A8BC-7D67256C0E74}" type="presParOf" srcId="{4F8289C4-0FEF-4D06-BE59-189A3BF658CC}" destId="{918E5810-23DB-4ECC-B362-C9279D5AA001}" srcOrd="4" destOrd="0" presId="urn:microsoft.com/office/officeart/2005/8/layout/chevron2"/>
    <dgm:cxn modelId="{703EE08C-992C-4305-A89B-B87560DE9723}" type="presParOf" srcId="{918E5810-23DB-4ECC-B362-C9279D5AA001}" destId="{ACEC29D2-88E9-468B-AA3F-B90B1BE63F83}" srcOrd="0" destOrd="0" presId="urn:microsoft.com/office/officeart/2005/8/layout/chevron2"/>
    <dgm:cxn modelId="{1F1988C8-EAFC-4A21-8A0D-25FBA663E846}" type="presParOf" srcId="{918E5810-23DB-4ECC-B362-C9279D5AA001}" destId="{876A56B3-6097-4418-8BD6-6FC063087AC9}"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8019B7-5575-4F74-A47F-6A0FB136650C}"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US"/>
        </a:p>
      </dgm:t>
    </dgm:pt>
    <dgm:pt modelId="{70DF0619-33F3-4654-9A03-F18A3FF7B7F3}">
      <dgm:prSet phldrT="[Text]"/>
      <dgm:spPr/>
      <dgm:t>
        <a:bodyPr/>
        <a:lstStyle/>
        <a:p>
          <a:r>
            <a:rPr lang="en-US" dirty="0"/>
            <a:t>For each species</a:t>
          </a:r>
        </a:p>
      </dgm:t>
    </dgm:pt>
    <dgm:pt modelId="{863BADA8-055B-4C89-9BCA-181548C5D4DB}" type="parTrans" cxnId="{E0376F41-8F76-4B15-AAB3-060DE7A5AADA}">
      <dgm:prSet/>
      <dgm:spPr/>
      <dgm:t>
        <a:bodyPr/>
        <a:lstStyle/>
        <a:p>
          <a:endParaRPr lang="en-US"/>
        </a:p>
      </dgm:t>
    </dgm:pt>
    <dgm:pt modelId="{3E61B248-5011-4304-8C9D-05D0CFF38C07}" type="sibTrans" cxnId="{E0376F41-8F76-4B15-AAB3-060DE7A5AADA}">
      <dgm:prSet/>
      <dgm:spPr/>
      <dgm:t>
        <a:bodyPr/>
        <a:lstStyle/>
        <a:p>
          <a:endParaRPr lang="en-US"/>
        </a:p>
      </dgm:t>
    </dgm:pt>
    <dgm:pt modelId="{6676648A-F979-4871-ABFB-6392C6EEB8C2}">
      <dgm:prSet phldrT="[Text]"/>
      <dgm:spPr/>
      <dgm:t>
        <a:bodyPr/>
        <a:lstStyle/>
        <a:p>
          <a:r>
            <a:rPr lang="en-US" dirty="0"/>
            <a:t>Determine which species have enough data</a:t>
          </a:r>
        </a:p>
      </dgm:t>
    </dgm:pt>
    <dgm:pt modelId="{8D9BA68B-BD59-442A-935B-77D4FC568A7C}" type="parTrans" cxnId="{4AE434B8-3500-424C-B7EE-E5E91EDCE31C}">
      <dgm:prSet/>
      <dgm:spPr/>
      <dgm:t>
        <a:bodyPr/>
        <a:lstStyle/>
        <a:p>
          <a:endParaRPr lang="en-US"/>
        </a:p>
      </dgm:t>
    </dgm:pt>
    <dgm:pt modelId="{3BE5BC81-F20B-473D-BF3B-4048ACB6603C}" type="sibTrans" cxnId="{4AE434B8-3500-424C-B7EE-E5E91EDCE31C}">
      <dgm:prSet/>
      <dgm:spPr/>
      <dgm:t>
        <a:bodyPr/>
        <a:lstStyle/>
        <a:p>
          <a:endParaRPr lang="en-US"/>
        </a:p>
      </dgm:t>
    </dgm:pt>
    <dgm:pt modelId="{B9907264-D66A-464A-861D-7F061C832481}">
      <dgm:prSet phldrT="[Text]"/>
      <dgm:spPr/>
      <dgm:t>
        <a:bodyPr/>
        <a:lstStyle/>
        <a:p>
          <a:r>
            <a:rPr lang="en-US" dirty="0"/>
            <a:t>Quantity-share weighted quantity changes by quantity</a:t>
          </a:r>
        </a:p>
      </dgm:t>
    </dgm:pt>
    <dgm:pt modelId="{A743A091-1D06-42E9-B5FB-502BD51E16C4}" type="parTrans" cxnId="{0C74E0E2-A180-45E3-B6A5-287DA051F18C}">
      <dgm:prSet/>
      <dgm:spPr/>
      <dgm:t>
        <a:bodyPr/>
        <a:lstStyle/>
        <a:p>
          <a:endParaRPr lang="en-US"/>
        </a:p>
      </dgm:t>
    </dgm:pt>
    <dgm:pt modelId="{B70ED5E2-DABD-4F81-9BAE-61A58AE04D15}" type="sibTrans" cxnId="{0C74E0E2-A180-45E3-B6A5-287DA051F18C}">
      <dgm:prSet/>
      <dgm:spPr/>
      <dgm:t>
        <a:bodyPr/>
        <a:lstStyle/>
        <a:p>
          <a:endParaRPr lang="en-US"/>
        </a:p>
      </dgm:t>
    </dgm:pt>
    <dgm:pt modelId="{0DA61CC3-A1FC-4F53-84A8-08D842A6E520}">
      <dgm:prSet phldrT="[Text]"/>
      <dgm:spPr/>
      <dgm:t>
        <a:bodyPr/>
        <a:lstStyle/>
        <a:p>
          <a:r>
            <a:rPr lang="en-US" dirty="0"/>
            <a:t>For each Fishing Category</a:t>
          </a:r>
        </a:p>
      </dgm:t>
    </dgm:pt>
    <dgm:pt modelId="{7D6B1A29-FF74-48D2-9316-5A2A649218D6}" type="parTrans" cxnId="{44FE01F7-CB27-458C-991E-58E3C84A5FD6}">
      <dgm:prSet/>
      <dgm:spPr/>
      <dgm:t>
        <a:bodyPr/>
        <a:lstStyle/>
        <a:p>
          <a:endParaRPr lang="en-US"/>
        </a:p>
      </dgm:t>
    </dgm:pt>
    <dgm:pt modelId="{7CE0BC48-DE61-48EC-A9C6-EB9E0EAAC39D}" type="sibTrans" cxnId="{44FE01F7-CB27-458C-991E-58E3C84A5FD6}">
      <dgm:prSet/>
      <dgm:spPr/>
      <dgm:t>
        <a:bodyPr/>
        <a:lstStyle/>
        <a:p>
          <a:endParaRPr lang="en-US"/>
        </a:p>
      </dgm:t>
    </dgm:pt>
    <dgm:pt modelId="{59A54F95-3C6D-4662-8771-14B4B5D03CC0}">
      <dgm:prSet phldrT="[Text]"/>
      <dgm:spPr/>
      <dgm:t>
        <a:bodyPr/>
        <a:lstStyle/>
        <a:p>
          <a:r>
            <a:rPr lang="en-US" dirty="0"/>
            <a:t>Revenue change</a:t>
          </a:r>
        </a:p>
      </dgm:t>
    </dgm:pt>
    <dgm:pt modelId="{86F75EE6-0BF8-461C-BE4C-B08D4C1F39AB}" type="parTrans" cxnId="{1D51CAA2-A3DC-4403-A778-D181009A639F}">
      <dgm:prSet/>
      <dgm:spPr/>
      <dgm:t>
        <a:bodyPr/>
        <a:lstStyle/>
        <a:p>
          <a:endParaRPr lang="en-US"/>
        </a:p>
      </dgm:t>
    </dgm:pt>
    <dgm:pt modelId="{2564E566-8528-4C03-9A38-64586B24D853}" type="sibTrans" cxnId="{1D51CAA2-A3DC-4403-A778-D181009A639F}">
      <dgm:prSet/>
      <dgm:spPr/>
      <dgm:t>
        <a:bodyPr/>
        <a:lstStyle/>
        <a:p>
          <a:endParaRPr lang="en-US"/>
        </a:p>
      </dgm:t>
    </dgm:pt>
    <dgm:pt modelId="{033DE0D2-49B4-4493-AB3C-2D744AA8CC91}">
      <dgm:prSet phldrT="[Text]"/>
      <dgm:spPr/>
      <dgm:t>
        <a:bodyPr/>
        <a:lstStyle/>
        <a:p>
          <a:r>
            <a:rPr lang="en-US" dirty="0"/>
            <a:t>For the Entire Fishing Sector</a:t>
          </a:r>
        </a:p>
      </dgm:t>
    </dgm:pt>
    <dgm:pt modelId="{AC6ED6B5-02BD-4D43-9ADC-371C9017F6E4}" type="parTrans" cxnId="{B0D4ECC8-E706-471B-B4E6-5008DC97D228}">
      <dgm:prSet/>
      <dgm:spPr/>
      <dgm:t>
        <a:bodyPr/>
        <a:lstStyle/>
        <a:p>
          <a:endParaRPr lang="en-US"/>
        </a:p>
      </dgm:t>
    </dgm:pt>
    <dgm:pt modelId="{63A6F77E-AF88-45B5-B188-4CA95552AF7C}" type="sibTrans" cxnId="{B0D4ECC8-E706-471B-B4E6-5008DC97D228}">
      <dgm:prSet/>
      <dgm:spPr/>
      <dgm:t>
        <a:bodyPr/>
        <a:lstStyle/>
        <a:p>
          <a:endParaRPr lang="en-US"/>
        </a:p>
      </dgm:t>
    </dgm:pt>
    <dgm:pt modelId="{095952AD-A253-4DB4-AA58-ADD6F305FB56}">
      <dgm:prSet phldrT="[Text]"/>
      <dgm:spPr/>
      <dgm:t>
        <a:bodyPr/>
        <a:lstStyle/>
        <a:p>
          <a:r>
            <a:rPr lang="en-US" dirty="0"/>
            <a:t>Quantity change</a:t>
          </a:r>
        </a:p>
      </dgm:t>
    </dgm:pt>
    <dgm:pt modelId="{81C6BDEC-07EF-4A4A-ABD0-B439D6CD8037}" type="parTrans" cxnId="{FBAF970F-5F23-42BE-BAB1-4B02A7344F4E}">
      <dgm:prSet/>
      <dgm:spPr/>
      <dgm:t>
        <a:bodyPr/>
        <a:lstStyle/>
        <a:p>
          <a:endParaRPr lang="en-US"/>
        </a:p>
      </dgm:t>
    </dgm:pt>
    <dgm:pt modelId="{3AA74AAF-D2FB-4E6A-91BB-DD3B388E90A9}" type="sibTrans" cxnId="{FBAF970F-5F23-42BE-BAB1-4B02A7344F4E}">
      <dgm:prSet/>
      <dgm:spPr/>
      <dgm:t>
        <a:bodyPr/>
        <a:lstStyle/>
        <a:p>
          <a:endParaRPr lang="en-US"/>
        </a:p>
      </dgm:t>
    </dgm:pt>
    <dgm:pt modelId="{FFE9D3DB-0598-4BF0-AA5A-D257EE299170}">
      <dgm:prSet phldrT="[Text]"/>
      <dgm:spPr/>
      <dgm:t>
        <a:bodyPr/>
        <a:lstStyle/>
        <a:p>
          <a:r>
            <a:rPr lang="en-US" dirty="0"/>
            <a:t>Quantity-share</a:t>
          </a:r>
        </a:p>
      </dgm:t>
    </dgm:pt>
    <dgm:pt modelId="{B8146803-438A-44A2-A5EF-7D226EE6F575}" type="parTrans" cxnId="{FFE03951-99DF-4BA0-A51C-70AC5CA0F26C}">
      <dgm:prSet/>
      <dgm:spPr/>
      <dgm:t>
        <a:bodyPr/>
        <a:lstStyle/>
        <a:p>
          <a:endParaRPr lang="en-US"/>
        </a:p>
      </dgm:t>
    </dgm:pt>
    <dgm:pt modelId="{C7304B44-E032-46AF-8A61-D8A0F216CCD8}" type="sibTrans" cxnId="{FFE03951-99DF-4BA0-A51C-70AC5CA0F26C}">
      <dgm:prSet/>
      <dgm:spPr/>
      <dgm:t>
        <a:bodyPr/>
        <a:lstStyle/>
        <a:p>
          <a:endParaRPr lang="en-US"/>
        </a:p>
      </dgm:t>
    </dgm:pt>
    <dgm:pt modelId="{C75D7EE8-7035-4BC8-98C0-FCA3F6A34F42}">
      <dgm:prSet/>
      <dgm:spPr/>
      <dgm:t>
        <a:bodyPr/>
        <a:lstStyle/>
        <a:p>
          <a:r>
            <a:rPr lang="en-US" dirty="0"/>
            <a:t>Revenue-share weighted</a:t>
          </a:r>
        </a:p>
      </dgm:t>
    </dgm:pt>
    <dgm:pt modelId="{70D41265-200E-4B0C-8023-5DBEE695323F}" type="parTrans" cxnId="{442AA2A1-DC25-4202-9C84-E235D2FAE4FB}">
      <dgm:prSet/>
      <dgm:spPr/>
      <dgm:t>
        <a:bodyPr/>
        <a:lstStyle/>
        <a:p>
          <a:endParaRPr lang="en-US"/>
        </a:p>
      </dgm:t>
    </dgm:pt>
    <dgm:pt modelId="{7C824172-3AC3-43EC-AC79-262D9D93AAAB}" type="sibTrans" cxnId="{442AA2A1-DC25-4202-9C84-E235D2FAE4FB}">
      <dgm:prSet/>
      <dgm:spPr/>
      <dgm:t>
        <a:bodyPr/>
        <a:lstStyle/>
        <a:p>
          <a:endParaRPr lang="en-US"/>
        </a:p>
      </dgm:t>
    </dgm:pt>
    <dgm:pt modelId="{9097B977-157C-44F5-BC90-BE661776DCB8}">
      <dgm:prSet/>
      <dgm:spPr/>
      <dgm:t>
        <a:bodyPr/>
        <a:lstStyle/>
        <a:p>
          <a:r>
            <a:rPr lang="en-US" b="1" dirty="0"/>
            <a:t>Quantity index</a:t>
          </a:r>
        </a:p>
      </dgm:t>
    </dgm:pt>
    <dgm:pt modelId="{AB30954E-47F8-42A9-9C8C-CCC53E356450}" type="parTrans" cxnId="{A87ED4A4-37D8-435A-AF69-2FD42D8D3D77}">
      <dgm:prSet/>
      <dgm:spPr/>
      <dgm:t>
        <a:bodyPr/>
        <a:lstStyle/>
        <a:p>
          <a:endParaRPr lang="en-US"/>
        </a:p>
      </dgm:t>
    </dgm:pt>
    <dgm:pt modelId="{800C55A3-3B05-4336-8350-AECAEF972FC2}" type="sibTrans" cxnId="{A87ED4A4-37D8-435A-AF69-2FD42D8D3D77}">
      <dgm:prSet/>
      <dgm:spPr/>
      <dgm:t>
        <a:bodyPr/>
        <a:lstStyle/>
        <a:p>
          <a:endParaRPr lang="en-US"/>
        </a:p>
      </dgm:t>
    </dgm:pt>
    <dgm:pt modelId="{1C4A4D76-3D22-48AE-B058-9507CB44662C}">
      <dgm:prSet/>
      <dgm:spPr/>
      <dgm:t>
        <a:bodyPr/>
        <a:lstStyle/>
        <a:p>
          <a:endParaRPr lang="en-US" dirty="0"/>
        </a:p>
      </dgm:t>
    </dgm:pt>
    <dgm:pt modelId="{FEE7446F-0015-41E0-A56B-636E67AB3327}" type="parTrans" cxnId="{A9AA6EB1-3ECB-4A05-96B7-FF1F9EB24E6A}">
      <dgm:prSet/>
      <dgm:spPr/>
      <dgm:t>
        <a:bodyPr/>
        <a:lstStyle/>
        <a:p>
          <a:endParaRPr lang="en-US"/>
        </a:p>
      </dgm:t>
    </dgm:pt>
    <dgm:pt modelId="{B2590270-C0E2-4181-A864-95BD8459C644}" type="sibTrans" cxnId="{A9AA6EB1-3ECB-4A05-96B7-FF1F9EB24E6A}">
      <dgm:prSet/>
      <dgm:spPr/>
      <dgm:t>
        <a:bodyPr/>
        <a:lstStyle/>
        <a:p>
          <a:endParaRPr lang="en-US"/>
        </a:p>
      </dgm:t>
    </dgm:pt>
    <dgm:pt modelId="{D7647D28-E419-4363-B9B1-91F1923B2008}">
      <dgm:prSet phldrT="[Text]"/>
      <dgm:spPr/>
      <dgm:t>
        <a:bodyPr/>
        <a:lstStyle/>
        <a:p>
          <a:endParaRPr lang="en-US" dirty="0"/>
        </a:p>
      </dgm:t>
    </dgm:pt>
    <dgm:pt modelId="{BC24F132-A132-4120-997F-E47DF19FCBBB}" type="parTrans" cxnId="{2212D55D-73CE-4317-AFB5-40282A918125}">
      <dgm:prSet/>
      <dgm:spPr/>
      <dgm:t>
        <a:bodyPr/>
        <a:lstStyle/>
        <a:p>
          <a:endParaRPr lang="en-US"/>
        </a:p>
      </dgm:t>
    </dgm:pt>
    <dgm:pt modelId="{5F839274-5BB6-4269-B8E6-35BAE2A27C6D}" type="sibTrans" cxnId="{2212D55D-73CE-4317-AFB5-40282A918125}">
      <dgm:prSet/>
      <dgm:spPr/>
      <dgm:t>
        <a:bodyPr/>
        <a:lstStyle/>
        <a:p>
          <a:endParaRPr lang="en-US"/>
        </a:p>
      </dgm:t>
    </dgm:pt>
    <dgm:pt modelId="{89EB8ED5-59EF-4E9A-BE1A-3A4EF2705452}">
      <dgm:prSet/>
      <dgm:spPr/>
      <dgm:t>
        <a:bodyPr/>
        <a:lstStyle/>
        <a:p>
          <a:r>
            <a:rPr lang="en-US"/>
            <a:t>Revenue index</a:t>
          </a:r>
          <a:endParaRPr lang="en-US" dirty="0"/>
        </a:p>
      </dgm:t>
    </dgm:pt>
    <dgm:pt modelId="{7F9B5BC0-ED68-4702-94E3-1270315C13C9}" type="parTrans" cxnId="{24B4527A-385C-46A5-98A0-13BE7C7A866A}">
      <dgm:prSet/>
      <dgm:spPr/>
      <dgm:t>
        <a:bodyPr/>
        <a:lstStyle/>
        <a:p>
          <a:endParaRPr lang="en-US"/>
        </a:p>
      </dgm:t>
    </dgm:pt>
    <dgm:pt modelId="{4E0DF663-A0C4-4641-8760-FA4308CBE732}" type="sibTrans" cxnId="{24B4527A-385C-46A5-98A0-13BE7C7A866A}">
      <dgm:prSet/>
      <dgm:spPr/>
      <dgm:t>
        <a:bodyPr/>
        <a:lstStyle/>
        <a:p>
          <a:endParaRPr lang="en-US"/>
        </a:p>
      </dgm:t>
    </dgm:pt>
    <dgm:pt modelId="{073053E3-F17F-40F1-B9B2-C5B9E4408AC4}">
      <dgm:prSet/>
      <dgm:spPr/>
      <dgm:t>
        <a:bodyPr/>
        <a:lstStyle/>
        <a:p>
          <a:r>
            <a:rPr lang="en-US" dirty="0"/>
            <a:t>Revenue-share</a:t>
          </a:r>
        </a:p>
      </dgm:t>
    </dgm:pt>
    <dgm:pt modelId="{0A5943DF-649A-4B50-B666-6C43A92B4D76}" type="parTrans" cxnId="{5AF3666F-EEDD-4736-9905-54A9574CC97C}">
      <dgm:prSet/>
      <dgm:spPr/>
      <dgm:t>
        <a:bodyPr/>
        <a:lstStyle/>
        <a:p>
          <a:endParaRPr lang="en-US"/>
        </a:p>
      </dgm:t>
    </dgm:pt>
    <dgm:pt modelId="{2BB3A1FA-8F09-40BE-BD23-FB5EC09D56B4}" type="sibTrans" cxnId="{5AF3666F-EEDD-4736-9905-54A9574CC97C}">
      <dgm:prSet/>
      <dgm:spPr/>
      <dgm:t>
        <a:bodyPr/>
        <a:lstStyle/>
        <a:p>
          <a:endParaRPr lang="en-US"/>
        </a:p>
      </dgm:t>
    </dgm:pt>
    <dgm:pt modelId="{4F8289C4-0FEF-4D06-BE59-189A3BF658CC}" type="pres">
      <dgm:prSet presAssocID="{8E8019B7-5575-4F74-A47F-6A0FB136650C}" presName="linearFlow" presStyleCnt="0">
        <dgm:presLayoutVars>
          <dgm:dir/>
          <dgm:animLvl val="lvl"/>
          <dgm:resizeHandles val="exact"/>
        </dgm:presLayoutVars>
      </dgm:prSet>
      <dgm:spPr/>
    </dgm:pt>
    <dgm:pt modelId="{91161CDF-3412-476E-8B67-A5C3750A9BDE}" type="pres">
      <dgm:prSet presAssocID="{70DF0619-33F3-4654-9A03-F18A3FF7B7F3}" presName="composite" presStyleCnt="0"/>
      <dgm:spPr/>
    </dgm:pt>
    <dgm:pt modelId="{864C65F8-9538-49AC-9CBA-CE617EDF1F95}" type="pres">
      <dgm:prSet presAssocID="{70DF0619-33F3-4654-9A03-F18A3FF7B7F3}" presName="parentText" presStyleLbl="alignNode1" presStyleIdx="0" presStyleCnt="3">
        <dgm:presLayoutVars>
          <dgm:chMax val="1"/>
          <dgm:bulletEnabled val="1"/>
        </dgm:presLayoutVars>
      </dgm:prSet>
      <dgm:spPr/>
    </dgm:pt>
    <dgm:pt modelId="{E9CE414A-FD3E-40BD-BC1D-A49703157716}" type="pres">
      <dgm:prSet presAssocID="{70DF0619-33F3-4654-9A03-F18A3FF7B7F3}" presName="descendantText" presStyleLbl="alignAcc1" presStyleIdx="0" presStyleCnt="3">
        <dgm:presLayoutVars>
          <dgm:bulletEnabled val="1"/>
        </dgm:presLayoutVars>
      </dgm:prSet>
      <dgm:spPr/>
    </dgm:pt>
    <dgm:pt modelId="{1053552F-1744-4253-BE3A-2A313BFC9F1C}" type="pres">
      <dgm:prSet presAssocID="{3E61B248-5011-4304-8C9D-05D0CFF38C07}" presName="sp" presStyleCnt="0"/>
      <dgm:spPr/>
    </dgm:pt>
    <dgm:pt modelId="{97C6E935-2157-412C-B3E9-4A6523CBCD98}" type="pres">
      <dgm:prSet presAssocID="{0DA61CC3-A1FC-4F53-84A8-08D842A6E520}" presName="composite" presStyleCnt="0"/>
      <dgm:spPr/>
    </dgm:pt>
    <dgm:pt modelId="{95D5D36E-37FB-4C69-97C2-E469DA5F5DBB}" type="pres">
      <dgm:prSet presAssocID="{0DA61CC3-A1FC-4F53-84A8-08D842A6E520}" presName="parentText" presStyleLbl="alignNode1" presStyleIdx="1" presStyleCnt="3">
        <dgm:presLayoutVars>
          <dgm:chMax val="1"/>
          <dgm:bulletEnabled val="1"/>
        </dgm:presLayoutVars>
      </dgm:prSet>
      <dgm:spPr/>
    </dgm:pt>
    <dgm:pt modelId="{6CDBF346-2624-4C36-8A77-C653EF4F82B7}" type="pres">
      <dgm:prSet presAssocID="{0DA61CC3-A1FC-4F53-84A8-08D842A6E520}" presName="descendantText" presStyleLbl="alignAcc1" presStyleIdx="1" presStyleCnt="3">
        <dgm:presLayoutVars>
          <dgm:bulletEnabled val="1"/>
        </dgm:presLayoutVars>
      </dgm:prSet>
      <dgm:spPr/>
    </dgm:pt>
    <dgm:pt modelId="{85EA4956-5E40-4038-A869-369FFEDA4391}" type="pres">
      <dgm:prSet presAssocID="{7CE0BC48-DE61-48EC-A9C6-EB9E0EAAC39D}" presName="sp" presStyleCnt="0"/>
      <dgm:spPr/>
    </dgm:pt>
    <dgm:pt modelId="{918E5810-23DB-4ECC-B362-C9279D5AA001}" type="pres">
      <dgm:prSet presAssocID="{033DE0D2-49B4-4493-AB3C-2D744AA8CC91}" presName="composite" presStyleCnt="0"/>
      <dgm:spPr/>
    </dgm:pt>
    <dgm:pt modelId="{ACEC29D2-88E9-468B-AA3F-B90B1BE63F83}" type="pres">
      <dgm:prSet presAssocID="{033DE0D2-49B4-4493-AB3C-2D744AA8CC91}" presName="parentText" presStyleLbl="alignNode1" presStyleIdx="2" presStyleCnt="3">
        <dgm:presLayoutVars>
          <dgm:chMax val="1"/>
          <dgm:bulletEnabled val="1"/>
        </dgm:presLayoutVars>
      </dgm:prSet>
      <dgm:spPr/>
    </dgm:pt>
    <dgm:pt modelId="{876A56B3-6097-4418-8BD6-6FC063087AC9}" type="pres">
      <dgm:prSet presAssocID="{033DE0D2-49B4-4493-AB3C-2D744AA8CC91}" presName="descendantText" presStyleLbl="alignAcc1" presStyleIdx="2" presStyleCnt="3">
        <dgm:presLayoutVars>
          <dgm:bulletEnabled val="1"/>
        </dgm:presLayoutVars>
      </dgm:prSet>
      <dgm:spPr/>
    </dgm:pt>
  </dgm:ptLst>
  <dgm:cxnLst>
    <dgm:cxn modelId="{FBAF970F-5F23-42BE-BAB1-4B02A7344F4E}" srcId="{033DE0D2-49B4-4493-AB3C-2D744AA8CC91}" destId="{095952AD-A253-4DB4-AA58-ADD6F305FB56}" srcOrd="0" destOrd="0" parTransId="{81C6BDEC-07EF-4A4A-ABD0-B439D6CD8037}" sibTransId="{3AA74AAF-D2FB-4E6A-91BB-DD3B388E90A9}"/>
    <dgm:cxn modelId="{6884121F-0ACB-4C71-9395-93CB90CCBD8A}" type="presOf" srcId="{073053E3-F17F-40F1-B9B2-C5B9E4408AC4}" destId="{6CDBF346-2624-4C36-8A77-C653EF4F82B7}" srcOrd="0" destOrd="2" presId="urn:microsoft.com/office/officeart/2005/8/layout/chevron2"/>
    <dgm:cxn modelId="{20B69323-527E-4AA9-AEA6-54FBDEF05F68}" type="presOf" srcId="{1C4A4D76-3D22-48AE-B058-9507CB44662C}" destId="{6CDBF346-2624-4C36-8A77-C653EF4F82B7}" srcOrd="0" destOrd="4" presId="urn:microsoft.com/office/officeart/2005/8/layout/chevron2"/>
    <dgm:cxn modelId="{D002A62D-C800-47CB-A469-0AEFE41519BF}" type="presOf" srcId="{59A54F95-3C6D-4662-8771-14B4B5D03CC0}" destId="{6CDBF346-2624-4C36-8A77-C653EF4F82B7}" srcOrd="0" destOrd="0" presId="urn:microsoft.com/office/officeart/2005/8/layout/chevron2"/>
    <dgm:cxn modelId="{9570412F-4857-4218-B435-06EDC8BAF56B}" type="presOf" srcId="{095952AD-A253-4DB4-AA58-ADD6F305FB56}" destId="{876A56B3-6097-4418-8BD6-6FC063087AC9}" srcOrd="0" destOrd="0" presId="urn:microsoft.com/office/officeart/2005/8/layout/chevron2"/>
    <dgm:cxn modelId="{703B1D35-8965-4BA9-A256-D21DD5E1DF1F}" type="presOf" srcId="{6676648A-F979-4871-ABFB-6392C6EEB8C2}" destId="{E9CE414A-FD3E-40BD-BC1D-A49703157716}" srcOrd="0" destOrd="0" presId="urn:microsoft.com/office/officeart/2005/8/layout/chevron2"/>
    <dgm:cxn modelId="{2212D55D-73CE-4317-AFB5-40282A918125}" srcId="{70DF0619-33F3-4654-9A03-F18A3FF7B7F3}" destId="{D7647D28-E419-4363-B9B1-91F1923B2008}" srcOrd="1" destOrd="0" parTransId="{BC24F132-A132-4120-997F-E47DF19FCBBB}" sibTransId="{5F839274-5BB6-4269-B8E6-35BAE2A27C6D}"/>
    <dgm:cxn modelId="{E0376F41-8F76-4B15-AAB3-060DE7A5AADA}" srcId="{8E8019B7-5575-4F74-A47F-6A0FB136650C}" destId="{70DF0619-33F3-4654-9A03-F18A3FF7B7F3}" srcOrd="0" destOrd="0" parTransId="{863BADA8-055B-4C89-9BCA-181548C5D4DB}" sibTransId="{3E61B248-5011-4304-8C9D-05D0CFF38C07}"/>
    <dgm:cxn modelId="{5AF3666F-EEDD-4736-9905-54A9574CC97C}" srcId="{0DA61CC3-A1FC-4F53-84A8-08D842A6E520}" destId="{073053E3-F17F-40F1-B9B2-C5B9E4408AC4}" srcOrd="2" destOrd="0" parTransId="{0A5943DF-649A-4B50-B666-6C43A92B4D76}" sibTransId="{2BB3A1FA-8F09-40BE-BD23-FB5EC09D56B4}"/>
    <dgm:cxn modelId="{FFE03951-99DF-4BA0-A51C-70AC5CA0F26C}" srcId="{70DF0619-33F3-4654-9A03-F18A3FF7B7F3}" destId="{FFE9D3DB-0598-4BF0-AA5A-D257EE299170}" srcOrd="2" destOrd="0" parTransId="{B8146803-438A-44A2-A5EF-7D226EE6F575}" sibTransId="{C7304B44-E032-46AF-8A61-D8A0F216CCD8}"/>
    <dgm:cxn modelId="{A4CA8078-46E0-401D-B205-350DB2584244}" type="presOf" srcId="{C75D7EE8-7035-4BC8-98C0-FCA3F6A34F42}" destId="{6CDBF346-2624-4C36-8A77-C653EF4F82B7}" srcOrd="0" destOrd="3" presId="urn:microsoft.com/office/officeart/2005/8/layout/chevron2"/>
    <dgm:cxn modelId="{24B4527A-385C-46A5-98A0-13BE7C7A866A}" srcId="{0DA61CC3-A1FC-4F53-84A8-08D842A6E520}" destId="{89EB8ED5-59EF-4E9A-BE1A-3A4EF2705452}" srcOrd="1" destOrd="0" parTransId="{7F9B5BC0-ED68-4702-94E3-1270315C13C9}" sibTransId="{4E0DF663-A0C4-4641-8760-FA4308CBE732}"/>
    <dgm:cxn modelId="{44E5257C-5F20-4EE4-A28A-3A904A927827}" type="presOf" srcId="{9097B977-157C-44F5-BC90-BE661776DCB8}" destId="{876A56B3-6097-4418-8BD6-6FC063087AC9}" srcOrd="0" destOrd="1" presId="urn:microsoft.com/office/officeart/2005/8/layout/chevron2"/>
    <dgm:cxn modelId="{55A7FD84-819B-4908-800B-78144C243483}" type="presOf" srcId="{B9907264-D66A-464A-861D-7F061C832481}" destId="{E9CE414A-FD3E-40BD-BC1D-A49703157716}" srcOrd="0" destOrd="3" presId="urn:microsoft.com/office/officeart/2005/8/layout/chevron2"/>
    <dgm:cxn modelId="{442AA2A1-DC25-4202-9C84-E235D2FAE4FB}" srcId="{0DA61CC3-A1FC-4F53-84A8-08D842A6E520}" destId="{C75D7EE8-7035-4BC8-98C0-FCA3F6A34F42}" srcOrd="3" destOrd="0" parTransId="{70D41265-200E-4B0C-8023-5DBEE695323F}" sibTransId="{7C824172-3AC3-43EC-AC79-262D9D93AAAB}"/>
    <dgm:cxn modelId="{1D51CAA2-A3DC-4403-A778-D181009A639F}" srcId="{0DA61CC3-A1FC-4F53-84A8-08D842A6E520}" destId="{59A54F95-3C6D-4662-8771-14B4B5D03CC0}" srcOrd="0" destOrd="0" parTransId="{86F75EE6-0BF8-461C-BE4C-B08D4C1F39AB}" sibTransId="{2564E566-8528-4C03-9A38-64586B24D853}"/>
    <dgm:cxn modelId="{9DBEB1A4-3B6B-41F3-9FEB-96BD06492075}" type="presOf" srcId="{033DE0D2-49B4-4493-AB3C-2D744AA8CC91}" destId="{ACEC29D2-88E9-468B-AA3F-B90B1BE63F83}" srcOrd="0" destOrd="0" presId="urn:microsoft.com/office/officeart/2005/8/layout/chevron2"/>
    <dgm:cxn modelId="{A87ED4A4-37D8-435A-AF69-2FD42D8D3D77}" srcId="{033DE0D2-49B4-4493-AB3C-2D744AA8CC91}" destId="{9097B977-157C-44F5-BC90-BE661776DCB8}" srcOrd="1" destOrd="0" parTransId="{AB30954E-47F8-42A9-9C8C-CCC53E356450}" sibTransId="{800C55A3-3B05-4336-8350-AECAEF972FC2}"/>
    <dgm:cxn modelId="{A9AA6EB1-3ECB-4A05-96B7-FF1F9EB24E6A}" srcId="{0DA61CC3-A1FC-4F53-84A8-08D842A6E520}" destId="{1C4A4D76-3D22-48AE-B058-9507CB44662C}" srcOrd="4" destOrd="0" parTransId="{FEE7446F-0015-41E0-A56B-636E67AB3327}" sibTransId="{B2590270-C0E2-4181-A864-95BD8459C644}"/>
    <dgm:cxn modelId="{4AE434B8-3500-424C-B7EE-E5E91EDCE31C}" srcId="{70DF0619-33F3-4654-9A03-F18A3FF7B7F3}" destId="{6676648A-F979-4871-ABFB-6392C6EEB8C2}" srcOrd="0" destOrd="0" parTransId="{8D9BA68B-BD59-442A-935B-77D4FC568A7C}" sibTransId="{3BE5BC81-F20B-473D-BF3B-4048ACB6603C}"/>
    <dgm:cxn modelId="{4970DBBD-B8F8-412F-BDC5-83F2C765A5ED}" type="presOf" srcId="{70DF0619-33F3-4654-9A03-F18A3FF7B7F3}" destId="{864C65F8-9538-49AC-9CBA-CE617EDF1F95}" srcOrd="0" destOrd="0" presId="urn:microsoft.com/office/officeart/2005/8/layout/chevron2"/>
    <dgm:cxn modelId="{B0D4ECC8-E706-471B-B4E6-5008DC97D228}" srcId="{8E8019B7-5575-4F74-A47F-6A0FB136650C}" destId="{033DE0D2-49B4-4493-AB3C-2D744AA8CC91}" srcOrd="2" destOrd="0" parTransId="{AC6ED6B5-02BD-4D43-9ADC-371C9017F6E4}" sibTransId="{63A6F77E-AF88-45B5-B188-4CA95552AF7C}"/>
    <dgm:cxn modelId="{7732F3CD-253D-421E-BA91-3D84BC0509B9}" type="presOf" srcId="{0DA61CC3-A1FC-4F53-84A8-08D842A6E520}" destId="{95D5D36E-37FB-4C69-97C2-E469DA5F5DBB}" srcOrd="0" destOrd="0" presId="urn:microsoft.com/office/officeart/2005/8/layout/chevron2"/>
    <dgm:cxn modelId="{4B1F48DA-9DE5-4342-B4AB-C40245F234FB}" type="presOf" srcId="{89EB8ED5-59EF-4E9A-BE1A-3A4EF2705452}" destId="{6CDBF346-2624-4C36-8A77-C653EF4F82B7}" srcOrd="0" destOrd="1" presId="urn:microsoft.com/office/officeart/2005/8/layout/chevron2"/>
    <dgm:cxn modelId="{0C74E0E2-A180-45E3-B6A5-287DA051F18C}" srcId="{70DF0619-33F3-4654-9A03-F18A3FF7B7F3}" destId="{B9907264-D66A-464A-861D-7F061C832481}" srcOrd="3" destOrd="0" parTransId="{A743A091-1D06-42E9-B5FB-502BD51E16C4}" sibTransId="{B70ED5E2-DABD-4F81-9BAE-61A58AE04D15}"/>
    <dgm:cxn modelId="{C12218F2-B430-4AA9-9A02-4B4738E80B82}" type="presOf" srcId="{FFE9D3DB-0598-4BF0-AA5A-D257EE299170}" destId="{E9CE414A-FD3E-40BD-BC1D-A49703157716}" srcOrd="0" destOrd="2" presId="urn:microsoft.com/office/officeart/2005/8/layout/chevron2"/>
    <dgm:cxn modelId="{C6B01EF4-2318-4F22-B178-BE8440602E1B}" type="presOf" srcId="{8E8019B7-5575-4F74-A47F-6A0FB136650C}" destId="{4F8289C4-0FEF-4D06-BE59-189A3BF658CC}" srcOrd="0" destOrd="0" presId="urn:microsoft.com/office/officeart/2005/8/layout/chevron2"/>
    <dgm:cxn modelId="{44FE01F7-CB27-458C-991E-58E3C84A5FD6}" srcId="{8E8019B7-5575-4F74-A47F-6A0FB136650C}" destId="{0DA61CC3-A1FC-4F53-84A8-08D842A6E520}" srcOrd="1" destOrd="0" parTransId="{7D6B1A29-FF74-48D2-9316-5A2A649218D6}" sibTransId="{7CE0BC48-DE61-48EC-A9C6-EB9E0EAAC39D}"/>
    <dgm:cxn modelId="{793A30FB-11E6-41E2-806D-021AF2CE7EE4}" type="presOf" srcId="{D7647D28-E419-4363-B9B1-91F1923B2008}" destId="{E9CE414A-FD3E-40BD-BC1D-A49703157716}" srcOrd="0" destOrd="1" presId="urn:microsoft.com/office/officeart/2005/8/layout/chevron2"/>
    <dgm:cxn modelId="{D58F475D-DF50-4A87-85B2-558143ED1817}" type="presParOf" srcId="{4F8289C4-0FEF-4D06-BE59-189A3BF658CC}" destId="{91161CDF-3412-476E-8B67-A5C3750A9BDE}" srcOrd="0" destOrd="0" presId="urn:microsoft.com/office/officeart/2005/8/layout/chevron2"/>
    <dgm:cxn modelId="{11EDEB2B-35AC-49B2-A78F-079988DE0192}" type="presParOf" srcId="{91161CDF-3412-476E-8B67-A5C3750A9BDE}" destId="{864C65F8-9538-49AC-9CBA-CE617EDF1F95}" srcOrd="0" destOrd="0" presId="urn:microsoft.com/office/officeart/2005/8/layout/chevron2"/>
    <dgm:cxn modelId="{68496B75-9C42-461D-B18C-30B3642E0C86}" type="presParOf" srcId="{91161CDF-3412-476E-8B67-A5C3750A9BDE}" destId="{E9CE414A-FD3E-40BD-BC1D-A49703157716}" srcOrd="1" destOrd="0" presId="urn:microsoft.com/office/officeart/2005/8/layout/chevron2"/>
    <dgm:cxn modelId="{39F2C36F-FE9E-4D6B-B092-3F39C68EF206}" type="presParOf" srcId="{4F8289C4-0FEF-4D06-BE59-189A3BF658CC}" destId="{1053552F-1744-4253-BE3A-2A313BFC9F1C}" srcOrd="1" destOrd="0" presId="urn:microsoft.com/office/officeart/2005/8/layout/chevron2"/>
    <dgm:cxn modelId="{E8563B49-846F-4709-B254-72A08A4D6307}" type="presParOf" srcId="{4F8289C4-0FEF-4D06-BE59-189A3BF658CC}" destId="{97C6E935-2157-412C-B3E9-4A6523CBCD98}" srcOrd="2" destOrd="0" presId="urn:microsoft.com/office/officeart/2005/8/layout/chevron2"/>
    <dgm:cxn modelId="{7371A6BA-124C-4EA8-9C49-13348F715AB2}" type="presParOf" srcId="{97C6E935-2157-412C-B3E9-4A6523CBCD98}" destId="{95D5D36E-37FB-4C69-97C2-E469DA5F5DBB}" srcOrd="0" destOrd="0" presId="urn:microsoft.com/office/officeart/2005/8/layout/chevron2"/>
    <dgm:cxn modelId="{35E213F7-5202-43CF-936A-6E1A2DFBA1AC}" type="presParOf" srcId="{97C6E935-2157-412C-B3E9-4A6523CBCD98}" destId="{6CDBF346-2624-4C36-8A77-C653EF4F82B7}" srcOrd="1" destOrd="0" presId="urn:microsoft.com/office/officeart/2005/8/layout/chevron2"/>
    <dgm:cxn modelId="{99A2739D-88A3-4CDF-865F-30CBBA1CE210}" type="presParOf" srcId="{4F8289C4-0FEF-4D06-BE59-189A3BF658CC}" destId="{85EA4956-5E40-4038-A869-369FFEDA4391}" srcOrd="3" destOrd="0" presId="urn:microsoft.com/office/officeart/2005/8/layout/chevron2"/>
    <dgm:cxn modelId="{D7782FBC-FC1D-47C5-A8BC-7D67256C0E74}" type="presParOf" srcId="{4F8289C4-0FEF-4D06-BE59-189A3BF658CC}" destId="{918E5810-23DB-4ECC-B362-C9279D5AA001}" srcOrd="4" destOrd="0" presId="urn:microsoft.com/office/officeart/2005/8/layout/chevron2"/>
    <dgm:cxn modelId="{703EE08C-992C-4305-A89B-B87560DE9723}" type="presParOf" srcId="{918E5810-23DB-4ECC-B362-C9279D5AA001}" destId="{ACEC29D2-88E9-468B-AA3F-B90B1BE63F83}" srcOrd="0" destOrd="0" presId="urn:microsoft.com/office/officeart/2005/8/layout/chevron2"/>
    <dgm:cxn modelId="{1F1988C8-EAFC-4A21-8A0D-25FBA663E846}" type="presParOf" srcId="{918E5810-23DB-4ECC-B362-C9279D5AA001}" destId="{876A56B3-6097-4418-8BD6-6FC063087AC9}" srcOrd="1" destOrd="0" presId="urn:microsoft.com/office/officeart/2005/8/layout/chevron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8019B7-5575-4F74-A47F-6A0FB136650C}"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US"/>
        </a:p>
      </dgm:t>
    </dgm:pt>
    <dgm:pt modelId="{70DF0619-33F3-4654-9A03-F18A3FF7B7F3}">
      <dgm:prSet phldrT="[Text]"/>
      <dgm:spPr/>
      <dgm:t>
        <a:bodyPr/>
        <a:lstStyle/>
        <a:p>
          <a:r>
            <a:rPr lang="en-US" dirty="0"/>
            <a:t>For each species</a:t>
          </a:r>
        </a:p>
      </dgm:t>
    </dgm:pt>
    <dgm:pt modelId="{863BADA8-055B-4C89-9BCA-181548C5D4DB}" type="parTrans" cxnId="{E0376F41-8F76-4B15-AAB3-060DE7A5AADA}">
      <dgm:prSet/>
      <dgm:spPr/>
      <dgm:t>
        <a:bodyPr/>
        <a:lstStyle/>
        <a:p>
          <a:endParaRPr lang="en-US"/>
        </a:p>
      </dgm:t>
    </dgm:pt>
    <dgm:pt modelId="{3E61B248-5011-4304-8C9D-05D0CFF38C07}" type="sibTrans" cxnId="{E0376F41-8F76-4B15-AAB3-060DE7A5AADA}">
      <dgm:prSet/>
      <dgm:spPr/>
      <dgm:t>
        <a:bodyPr/>
        <a:lstStyle/>
        <a:p>
          <a:endParaRPr lang="en-US"/>
        </a:p>
      </dgm:t>
    </dgm:pt>
    <dgm:pt modelId="{6676648A-F979-4871-ABFB-6392C6EEB8C2}">
      <dgm:prSet phldrT="[Text]"/>
      <dgm:spPr/>
      <dgm:t>
        <a:bodyPr/>
        <a:lstStyle/>
        <a:p>
          <a:r>
            <a:rPr lang="en-US" dirty="0"/>
            <a:t>Determine which species have enough data</a:t>
          </a:r>
        </a:p>
      </dgm:t>
    </dgm:pt>
    <dgm:pt modelId="{8D9BA68B-BD59-442A-935B-77D4FC568A7C}" type="parTrans" cxnId="{4AE434B8-3500-424C-B7EE-E5E91EDCE31C}">
      <dgm:prSet/>
      <dgm:spPr/>
      <dgm:t>
        <a:bodyPr/>
        <a:lstStyle/>
        <a:p>
          <a:endParaRPr lang="en-US"/>
        </a:p>
      </dgm:t>
    </dgm:pt>
    <dgm:pt modelId="{3BE5BC81-F20B-473D-BF3B-4048ACB6603C}" type="sibTrans" cxnId="{4AE434B8-3500-424C-B7EE-E5E91EDCE31C}">
      <dgm:prSet/>
      <dgm:spPr/>
      <dgm:t>
        <a:bodyPr/>
        <a:lstStyle/>
        <a:p>
          <a:endParaRPr lang="en-US"/>
        </a:p>
      </dgm:t>
    </dgm:pt>
    <dgm:pt modelId="{0DA61CC3-A1FC-4F53-84A8-08D842A6E520}">
      <dgm:prSet phldrT="[Text]"/>
      <dgm:spPr/>
      <dgm:t>
        <a:bodyPr/>
        <a:lstStyle/>
        <a:p>
          <a:r>
            <a:rPr lang="en-US" dirty="0"/>
            <a:t>For each Fishing Category</a:t>
          </a:r>
        </a:p>
      </dgm:t>
    </dgm:pt>
    <dgm:pt modelId="{7D6B1A29-FF74-48D2-9316-5A2A649218D6}" type="parTrans" cxnId="{44FE01F7-CB27-458C-991E-58E3C84A5FD6}">
      <dgm:prSet/>
      <dgm:spPr/>
      <dgm:t>
        <a:bodyPr/>
        <a:lstStyle/>
        <a:p>
          <a:endParaRPr lang="en-US"/>
        </a:p>
      </dgm:t>
    </dgm:pt>
    <dgm:pt modelId="{7CE0BC48-DE61-48EC-A9C6-EB9E0EAAC39D}" type="sibTrans" cxnId="{44FE01F7-CB27-458C-991E-58E3C84A5FD6}">
      <dgm:prSet/>
      <dgm:spPr/>
      <dgm:t>
        <a:bodyPr/>
        <a:lstStyle/>
        <a:p>
          <a:endParaRPr lang="en-US"/>
        </a:p>
      </dgm:t>
    </dgm:pt>
    <dgm:pt modelId="{033DE0D2-49B4-4493-AB3C-2D744AA8CC91}">
      <dgm:prSet phldrT="[Text]"/>
      <dgm:spPr/>
      <dgm:t>
        <a:bodyPr/>
        <a:lstStyle/>
        <a:p>
          <a:r>
            <a:rPr lang="en-US" dirty="0"/>
            <a:t>For the Entire Fishing Sector</a:t>
          </a:r>
        </a:p>
      </dgm:t>
    </dgm:pt>
    <dgm:pt modelId="{AC6ED6B5-02BD-4D43-9ADC-371C9017F6E4}" type="parTrans" cxnId="{B0D4ECC8-E706-471B-B4E6-5008DC97D228}">
      <dgm:prSet/>
      <dgm:spPr/>
      <dgm:t>
        <a:bodyPr/>
        <a:lstStyle/>
        <a:p>
          <a:endParaRPr lang="en-US"/>
        </a:p>
      </dgm:t>
    </dgm:pt>
    <dgm:pt modelId="{63A6F77E-AF88-45B5-B188-4CA95552AF7C}" type="sibTrans" cxnId="{B0D4ECC8-E706-471B-B4E6-5008DC97D228}">
      <dgm:prSet/>
      <dgm:spPr/>
      <dgm:t>
        <a:bodyPr/>
        <a:lstStyle/>
        <a:p>
          <a:endParaRPr lang="en-US"/>
        </a:p>
      </dgm:t>
    </dgm:pt>
    <dgm:pt modelId="{095952AD-A253-4DB4-AA58-ADD6F305FB56}">
      <dgm:prSet phldrT="[Text]"/>
      <dgm:spPr/>
      <dgm:t>
        <a:bodyPr/>
        <a:lstStyle/>
        <a:p>
          <a:r>
            <a:rPr lang="en-US" dirty="0"/>
            <a:t>Revenue change</a:t>
          </a:r>
        </a:p>
      </dgm:t>
    </dgm:pt>
    <dgm:pt modelId="{81C6BDEC-07EF-4A4A-ABD0-B439D6CD8037}" type="parTrans" cxnId="{FBAF970F-5F23-42BE-BAB1-4B02A7344F4E}">
      <dgm:prSet/>
      <dgm:spPr/>
      <dgm:t>
        <a:bodyPr/>
        <a:lstStyle/>
        <a:p>
          <a:endParaRPr lang="en-US"/>
        </a:p>
      </dgm:t>
    </dgm:pt>
    <dgm:pt modelId="{3AA74AAF-D2FB-4E6A-91BB-DD3B388E90A9}" type="sibTrans" cxnId="{FBAF970F-5F23-42BE-BAB1-4B02A7344F4E}">
      <dgm:prSet/>
      <dgm:spPr/>
      <dgm:t>
        <a:bodyPr/>
        <a:lstStyle/>
        <a:p>
          <a:endParaRPr lang="en-US"/>
        </a:p>
      </dgm:t>
    </dgm:pt>
    <dgm:pt modelId="{D945A2CB-04AB-4683-83B6-70DFE496E165}">
      <dgm:prSet phldrT="[Text]"/>
      <dgm:spPr/>
      <dgm:t>
        <a:bodyPr/>
        <a:lstStyle/>
        <a:p>
          <a:r>
            <a:rPr lang="en-US" b="1" dirty="0"/>
            <a:t>Implicit quantity index</a:t>
          </a:r>
        </a:p>
      </dgm:t>
    </dgm:pt>
    <dgm:pt modelId="{138AF9B8-37B3-4461-A6EE-B64478E48F18}" type="parTrans" cxnId="{B3372C49-0CB7-4BA8-908C-B05341F3D99A}">
      <dgm:prSet/>
      <dgm:spPr/>
      <dgm:t>
        <a:bodyPr/>
        <a:lstStyle/>
        <a:p>
          <a:endParaRPr lang="en-US"/>
        </a:p>
      </dgm:t>
    </dgm:pt>
    <dgm:pt modelId="{098E12DC-639A-43EF-945D-36EA03BFFD2E}" type="sibTrans" cxnId="{B3372C49-0CB7-4BA8-908C-B05341F3D99A}">
      <dgm:prSet/>
      <dgm:spPr/>
      <dgm:t>
        <a:bodyPr/>
        <a:lstStyle/>
        <a:p>
          <a:endParaRPr lang="en-US"/>
        </a:p>
      </dgm:t>
    </dgm:pt>
    <dgm:pt modelId="{E5C86076-E269-4780-81BE-CBF7CB1F7F86}">
      <dgm:prSet/>
      <dgm:spPr/>
      <dgm:t>
        <a:bodyPr/>
        <a:lstStyle/>
        <a:p>
          <a:r>
            <a:rPr lang="en-US" dirty="0"/>
            <a:t>Revenue-share</a:t>
          </a:r>
        </a:p>
      </dgm:t>
    </dgm:pt>
    <dgm:pt modelId="{1E490D5B-7893-4AED-BE9A-6B9D2D28F92D}" type="parTrans" cxnId="{DFC56E15-CEFC-4C04-ADCF-78C2BB3C2199}">
      <dgm:prSet/>
      <dgm:spPr/>
      <dgm:t>
        <a:bodyPr/>
        <a:lstStyle/>
        <a:p>
          <a:endParaRPr lang="en-US"/>
        </a:p>
      </dgm:t>
    </dgm:pt>
    <dgm:pt modelId="{088AB70B-5B5F-41FF-AA78-E01B57593801}" type="sibTrans" cxnId="{DFC56E15-CEFC-4C04-ADCF-78C2BB3C2199}">
      <dgm:prSet/>
      <dgm:spPr/>
      <dgm:t>
        <a:bodyPr/>
        <a:lstStyle/>
        <a:p>
          <a:endParaRPr lang="en-US"/>
        </a:p>
      </dgm:t>
    </dgm:pt>
    <dgm:pt modelId="{574C8CF2-9412-4AB2-85BB-A6D6EE803729}">
      <dgm:prSet/>
      <dgm:spPr/>
      <dgm:t>
        <a:bodyPr/>
        <a:lstStyle/>
        <a:p>
          <a:r>
            <a:rPr lang="en-US" dirty="0"/>
            <a:t>Revenue-share weighted price changes</a:t>
          </a:r>
        </a:p>
      </dgm:t>
    </dgm:pt>
    <dgm:pt modelId="{3B8C5EBB-E01B-4FF5-84DB-4644E2E8EB9A}" type="parTrans" cxnId="{14A9649F-9231-4C20-9CD0-1BD0052CD9BB}">
      <dgm:prSet/>
      <dgm:spPr/>
      <dgm:t>
        <a:bodyPr/>
        <a:lstStyle/>
        <a:p>
          <a:endParaRPr lang="en-US"/>
        </a:p>
      </dgm:t>
    </dgm:pt>
    <dgm:pt modelId="{3B056D8A-6D92-4284-9921-96D31D5FDF28}" type="sibTrans" cxnId="{14A9649F-9231-4C20-9CD0-1BD0052CD9BB}">
      <dgm:prSet/>
      <dgm:spPr/>
      <dgm:t>
        <a:bodyPr/>
        <a:lstStyle/>
        <a:p>
          <a:endParaRPr lang="en-US"/>
        </a:p>
      </dgm:t>
    </dgm:pt>
    <dgm:pt modelId="{14ACF3C6-91F0-4266-8865-C06613017489}">
      <dgm:prSet phldrT="[Text]"/>
      <dgm:spPr/>
      <dgm:t>
        <a:bodyPr/>
        <a:lstStyle/>
        <a:p>
          <a:r>
            <a:rPr lang="en-US" dirty="0"/>
            <a:t>Price</a:t>
          </a:r>
        </a:p>
      </dgm:t>
    </dgm:pt>
    <dgm:pt modelId="{DC03A8F1-0118-4656-8A68-71B99B6C1567}" type="parTrans" cxnId="{A3714457-F884-4F4B-B5E9-537AEDB4F8AB}">
      <dgm:prSet/>
      <dgm:spPr/>
      <dgm:t>
        <a:bodyPr/>
        <a:lstStyle/>
        <a:p>
          <a:endParaRPr lang="en-US"/>
        </a:p>
      </dgm:t>
    </dgm:pt>
    <dgm:pt modelId="{D827F573-0D0D-41BC-A45C-71E153482381}" type="sibTrans" cxnId="{A3714457-F884-4F4B-B5E9-537AEDB4F8AB}">
      <dgm:prSet/>
      <dgm:spPr/>
      <dgm:t>
        <a:bodyPr/>
        <a:lstStyle/>
        <a:p>
          <a:endParaRPr lang="en-US"/>
        </a:p>
      </dgm:t>
    </dgm:pt>
    <dgm:pt modelId="{7446E64A-5B57-407F-82C9-A30BB07892EC}">
      <dgm:prSet/>
      <dgm:spPr/>
      <dgm:t>
        <a:bodyPr/>
        <a:lstStyle/>
        <a:p>
          <a:r>
            <a:rPr lang="en-US" dirty="0"/>
            <a:t>Revenue index</a:t>
          </a:r>
        </a:p>
      </dgm:t>
    </dgm:pt>
    <dgm:pt modelId="{0822E361-E4DF-4CD4-A72E-4B10B630C22F}" type="parTrans" cxnId="{26892E91-E3E9-44D8-A2DB-F41CE1BD905C}">
      <dgm:prSet/>
      <dgm:spPr/>
      <dgm:t>
        <a:bodyPr/>
        <a:lstStyle/>
        <a:p>
          <a:endParaRPr lang="en-US"/>
        </a:p>
      </dgm:t>
    </dgm:pt>
    <dgm:pt modelId="{B21DC6C9-2923-41C4-9D8C-BD25101D608E}" type="sibTrans" cxnId="{26892E91-E3E9-44D8-A2DB-F41CE1BD905C}">
      <dgm:prSet/>
      <dgm:spPr/>
      <dgm:t>
        <a:bodyPr/>
        <a:lstStyle/>
        <a:p>
          <a:endParaRPr lang="en-US"/>
        </a:p>
      </dgm:t>
    </dgm:pt>
    <dgm:pt modelId="{9CD08DE8-0441-4B92-90D5-DF7A205CF473}">
      <dgm:prSet/>
      <dgm:spPr/>
      <dgm:t>
        <a:bodyPr/>
        <a:lstStyle/>
        <a:p>
          <a:r>
            <a:rPr lang="en-US" dirty="0"/>
            <a:t>Revenue-share</a:t>
          </a:r>
        </a:p>
      </dgm:t>
    </dgm:pt>
    <dgm:pt modelId="{00607876-3AAD-4425-8BBF-BC3E57E66D99}" type="parTrans" cxnId="{33F5C3C5-EFEC-4F6D-96EC-63893E9DF2B6}">
      <dgm:prSet/>
      <dgm:spPr/>
      <dgm:t>
        <a:bodyPr/>
        <a:lstStyle/>
        <a:p>
          <a:endParaRPr lang="en-US"/>
        </a:p>
      </dgm:t>
    </dgm:pt>
    <dgm:pt modelId="{5FDE6278-A7E4-494C-BB74-7439631B1114}" type="sibTrans" cxnId="{33F5C3C5-EFEC-4F6D-96EC-63893E9DF2B6}">
      <dgm:prSet/>
      <dgm:spPr/>
      <dgm:t>
        <a:bodyPr/>
        <a:lstStyle/>
        <a:p>
          <a:endParaRPr lang="en-US"/>
        </a:p>
      </dgm:t>
    </dgm:pt>
    <dgm:pt modelId="{417CE2D4-81C2-47A2-8DB3-BE66799EFDC6}">
      <dgm:prSet/>
      <dgm:spPr/>
      <dgm:t>
        <a:bodyPr/>
        <a:lstStyle/>
        <a:p>
          <a:r>
            <a:rPr lang="en-US" dirty="0"/>
            <a:t>Revenue-share weighted</a:t>
          </a:r>
        </a:p>
      </dgm:t>
    </dgm:pt>
    <dgm:pt modelId="{A123F8D2-0725-444E-9ADC-AC062DDB30F7}" type="parTrans" cxnId="{B4780919-E620-4462-A29B-2782CB13DA6E}">
      <dgm:prSet/>
      <dgm:spPr/>
      <dgm:t>
        <a:bodyPr/>
        <a:lstStyle/>
        <a:p>
          <a:endParaRPr lang="en-US"/>
        </a:p>
      </dgm:t>
    </dgm:pt>
    <dgm:pt modelId="{A65A12CB-EE23-4620-9B56-87B39BBCFC2C}" type="sibTrans" cxnId="{B4780919-E620-4462-A29B-2782CB13DA6E}">
      <dgm:prSet/>
      <dgm:spPr/>
      <dgm:t>
        <a:bodyPr/>
        <a:lstStyle/>
        <a:p>
          <a:endParaRPr lang="en-US"/>
        </a:p>
      </dgm:t>
    </dgm:pt>
    <dgm:pt modelId="{CF0CC673-A2EF-4FBF-8D6D-10F5D64208A9}">
      <dgm:prSet/>
      <dgm:spPr/>
      <dgm:t>
        <a:bodyPr/>
        <a:lstStyle/>
        <a:p>
          <a:r>
            <a:rPr lang="en-US" dirty="0"/>
            <a:t>Implicit quantity index</a:t>
          </a:r>
        </a:p>
      </dgm:t>
    </dgm:pt>
    <dgm:pt modelId="{C7F5EA8B-E715-4E93-A3D4-C436E014EB19}" type="parTrans" cxnId="{9C64845D-2F15-4271-B774-60EBA0572C84}">
      <dgm:prSet/>
      <dgm:spPr/>
      <dgm:t>
        <a:bodyPr/>
        <a:lstStyle/>
        <a:p>
          <a:endParaRPr lang="en-US"/>
        </a:p>
      </dgm:t>
    </dgm:pt>
    <dgm:pt modelId="{401C06C9-F344-4F46-9AAA-DA451FEBE7E5}" type="sibTrans" cxnId="{9C64845D-2F15-4271-B774-60EBA0572C84}">
      <dgm:prSet/>
      <dgm:spPr/>
      <dgm:t>
        <a:bodyPr/>
        <a:lstStyle/>
        <a:p>
          <a:endParaRPr lang="en-US"/>
        </a:p>
      </dgm:t>
    </dgm:pt>
    <dgm:pt modelId="{5D68B5FD-0B3A-43D7-8922-3EDC0C022AE9}">
      <dgm:prSet phldrT="[Text]"/>
      <dgm:spPr/>
      <dgm:t>
        <a:bodyPr/>
        <a:lstStyle/>
        <a:p>
          <a:r>
            <a:rPr lang="en-US" dirty="0"/>
            <a:t>Revenue index</a:t>
          </a:r>
        </a:p>
      </dgm:t>
    </dgm:pt>
    <dgm:pt modelId="{691DB066-F3B4-485E-B11B-4983DC2B268F}" type="parTrans" cxnId="{A49DDE53-80DE-4B58-8189-3420C7DF5FE1}">
      <dgm:prSet/>
      <dgm:spPr/>
      <dgm:t>
        <a:bodyPr/>
        <a:lstStyle/>
        <a:p>
          <a:endParaRPr lang="en-US"/>
        </a:p>
      </dgm:t>
    </dgm:pt>
    <dgm:pt modelId="{EA4ED104-E545-4983-B4BC-3937DC2EAC6B}" type="sibTrans" cxnId="{A49DDE53-80DE-4B58-8189-3420C7DF5FE1}">
      <dgm:prSet/>
      <dgm:spPr/>
      <dgm:t>
        <a:bodyPr/>
        <a:lstStyle/>
        <a:p>
          <a:endParaRPr lang="en-US"/>
        </a:p>
      </dgm:t>
    </dgm:pt>
    <dgm:pt modelId="{7324D32E-360F-4273-82C6-089674A17E9C}">
      <dgm:prSet phldrT="[Text]"/>
      <dgm:spPr/>
      <dgm:t>
        <a:bodyPr/>
        <a:lstStyle/>
        <a:p>
          <a:r>
            <a:rPr lang="en-US" dirty="0"/>
            <a:t>Revenue change</a:t>
          </a:r>
        </a:p>
      </dgm:t>
    </dgm:pt>
    <dgm:pt modelId="{B9F6F484-6115-4C9C-8F7C-A7B669E63CC7}" type="parTrans" cxnId="{5AEA8316-7C0D-4231-8C82-EC61A77A34B5}">
      <dgm:prSet/>
      <dgm:spPr/>
      <dgm:t>
        <a:bodyPr/>
        <a:lstStyle/>
        <a:p>
          <a:endParaRPr lang="en-US"/>
        </a:p>
      </dgm:t>
    </dgm:pt>
    <dgm:pt modelId="{FEE1E6AB-99FB-41F1-8DEA-6813EF268408}" type="sibTrans" cxnId="{5AEA8316-7C0D-4231-8C82-EC61A77A34B5}">
      <dgm:prSet/>
      <dgm:spPr/>
      <dgm:t>
        <a:bodyPr/>
        <a:lstStyle/>
        <a:p>
          <a:endParaRPr lang="en-US"/>
        </a:p>
      </dgm:t>
    </dgm:pt>
    <dgm:pt modelId="{4F8289C4-0FEF-4D06-BE59-189A3BF658CC}" type="pres">
      <dgm:prSet presAssocID="{8E8019B7-5575-4F74-A47F-6A0FB136650C}" presName="linearFlow" presStyleCnt="0">
        <dgm:presLayoutVars>
          <dgm:dir/>
          <dgm:animLvl val="lvl"/>
          <dgm:resizeHandles val="exact"/>
        </dgm:presLayoutVars>
      </dgm:prSet>
      <dgm:spPr/>
    </dgm:pt>
    <dgm:pt modelId="{91161CDF-3412-476E-8B67-A5C3750A9BDE}" type="pres">
      <dgm:prSet presAssocID="{70DF0619-33F3-4654-9A03-F18A3FF7B7F3}" presName="composite" presStyleCnt="0"/>
      <dgm:spPr/>
    </dgm:pt>
    <dgm:pt modelId="{864C65F8-9538-49AC-9CBA-CE617EDF1F95}" type="pres">
      <dgm:prSet presAssocID="{70DF0619-33F3-4654-9A03-F18A3FF7B7F3}" presName="parentText" presStyleLbl="alignNode1" presStyleIdx="0" presStyleCnt="3">
        <dgm:presLayoutVars>
          <dgm:chMax val="1"/>
          <dgm:bulletEnabled val="1"/>
        </dgm:presLayoutVars>
      </dgm:prSet>
      <dgm:spPr/>
    </dgm:pt>
    <dgm:pt modelId="{E9CE414A-FD3E-40BD-BC1D-A49703157716}" type="pres">
      <dgm:prSet presAssocID="{70DF0619-33F3-4654-9A03-F18A3FF7B7F3}" presName="descendantText" presStyleLbl="alignAcc1" presStyleIdx="0" presStyleCnt="3">
        <dgm:presLayoutVars>
          <dgm:bulletEnabled val="1"/>
        </dgm:presLayoutVars>
      </dgm:prSet>
      <dgm:spPr/>
    </dgm:pt>
    <dgm:pt modelId="{1053552F-1744-4253-BE3A-2A313BFC9F1C}" type="pres">
      <dgm:prSet presAssocID="{3E61B248-5011-4304-8C9D-05D0CFF38C07}" presName="sp" presStyleCnt="0"/>
      <dgm:spPr/>
    </dgm:pt>
    <dgm:pt modelId="{97C6E935-2157-412C-B3E9-4A6523CBCD98}" type="pres">
      <dgm:prSet presAssocID="{0DA61CC3-A1FC-4F53-84A8-08D842A6E520}" presName="composite" presStyleCnt="0"/>
      <dgm:spPr/>
    </dgm:pt>
    <dgm:pt modelId="{95D5D36E-37FB-4C69-97C2-E469DA5F5DBB}" type="pres">
      <dgm:prSet presAssocID="{0DA61CC3-A1FC-4F53-84A8-08D842A6E520}" presName="parentText" presStyleLbl="alignNode1" presStyleIdx="1" presStyleCnt="3">
        <dgm:presLayoutVars>
          <dgm:chMax val="1"/>
          <dgm:bulletEnabled val="1"/>
        </dgm:presLayoutVars>
      </dgm:prSet>
      <dgm:spPr/>
    </dgm:pt>
    <dgm:pt modelId="{6CDBF346-2624-4C36-8A77-C653EF4F82B7}" type="pres">
      <dgm:prSet presAssocID="{0DA61CC3-A1FC-4F53-84A8-08D842A6E520}" presName="descendantText" presStyleLbl="alignAcc1" presStyleIdx="1" presStyleCnt="3">
        <dgm:presLayoutVars>
          <dgm:bulletEnabled val="1"/>
        </dgm:presLayoutVars>
      </dgm:prSet>
      <dgm:spPr/>
    </dgm:pt>
    <dgm:pt modelId="{85EA4956-5E40-4038-A869-369FFEDA4391}" type="pres">
      <dgm:prSet presAssocID="{7CE0BC48-DE61-48EC-A9C6-EB9E0EAAC39D}" presName="sp" presStyleCnt="0"/>
      <dgm:spPr/>
    </dgm:pt>
    <dgm:pt modelId="{918E5810-23DB-4ECC-B362-C9279D5AA001}" type="pres">
      <dgm:prSet presAssocID="{033DE0D2-49B4-4493-AB3C-2D744AA8CC91}" presName="composite" presStyleCnt="0"/>
      <dgm:spPr/>
    </dgm:pt>
    <dgm:pt modelId="{ACEC29D2-88E9-468B-AA3F-B90B1BE63F83}" type="pres">
      <dgm:prSet presAssocID="{033DE0D2-49B4-4493-AB3C-2D744AA8CC91}" presName="parentText" presStyleLbl="alignNode1" presStyleIdx="2" presStyleCnt="3">
        <dgm:presLayoutVars>
          <dgm:chMax val="1"/>
          <dgm:bulletEnabled val="1"/>
        </dgm:presLayoutVars>
      </dgm:prSet>
      <dgm:spPr/>
    </dgm:pt>
    <dgm:pt modelId="{876A56B3-6097-4418-8BD6-6FC063087AC9}" type="pres">
      <dgm:prSet presAssocID="{033DE0D2-49B4-4493-AB3C-2D744AA8CC91}" presName="descendantText" presStyleLbl="alignAcc1" presStyleIdx="2" presStyleCnt="3">
        <dgm:presLayoutVars>
          <dgm:bulletEnabled val="1"/>
        </dgm:presLayoutVars>
      </dgm:prSet>
      <dgm:spPr/>
    </dgm:pt>
  </dgm:ptLst>
  <dgm:cxnLst>
    <dgm:cxn modelId="{FBAF970F-5F23-42BE-BAB1-4B02A7344F4E}" srcId="{033DE0D2-49B4-4493-AB3C-2D744AA8CC91}" destId="{095952AD-A253-4DB4-AA58-ADD6F305FB56}" srcOrd="0" destOrd="0" parTransId="{81C6BDEC-07EF-4A4A-ABD0-B439D6CD8037}" sibTransId="{3AA74AAF-D2FB-4E6A-91BB-DD3B388E90A9}"/>
    <dgm:cxn modelId="{F848FB13-6F58-4842-875C-51E6C849BD7F}" type="presOf" srcId="{CF0CC673-A2EF-4FBF-8D6D-10F5D64208A9}" destId="{6CDBF346-2624-4C36-8A77-C653EF4F82B7}" srcOrd="0" destOrd="4" presId="urn:microsoft.com/office/officeart/2005/8/layout/chevron2"/>
    <dgm:cxn modelId="{DFC56E15-CEFC-4C04-ADCF-78C2BB3C2199}" srcId="{70DF0619-33F3-4654-9A03-F18A3FF7B7F3}" destId="{E5C86076-E269-4780-81BE-CBF7CB1F7F86}" srcOrd="2" destOrd="0" parTransId="{1E490D5B-7893-4AED-BE9A-6B9D2D28F92D}" sibTransId="{088AB70B-5B5F-41FF-AA78-E01B57593801}"/>
    <dgm:cxn modelId="{5AEA8316-7C0D-4231-8C82-EC61A77A34B5}" srcId="{0DA61CC3-A1FC-4F53-84A8-08D842A6E520}" destId="{7324D32E-360F-4273-82C6-089674A17E9C}" srcOrd="0" destOrd="0" parTransId="{B9F6F484-6115-4C9C-8F7C-A7B669E63CC7}" sibTransId="{FEE1E6AB-99FB-41F1-8DEA-6813EF268408}"/>
    <dgm:cxn modelId="{B4780919-E620-4462-A29B-2782CB13DA6E}" srcId="{0DA61CC3-A1FC-4F53-84A8-08D842A6E520}" destId="{417CE2D4-81C2-47A2-8DB3-BE66799EFDC6}" srcOrd="3" destOrd="0" parTransId="{A123F8D2-0725-444E-9ADC-AC062DDB30F7}" sibTransId="{A65A12CB-EE23-4620-9B56-87B39BBCFC2C}"/>
    <dgm:cxn modelId="{6842751F-3894-4CA5-ABF7-9411887B6582}" type="presOf" srcId="{5D68B5FD-0B3A-43D7-8922-3EDC0C022AE9}" destId="{876A56B3-6097-4418-8BD6-6FC063087AC9}" srcOrd="0" destOrd="1" presId="urn:microsoft.com/office/officeart/2005/8/layout/chevron2"/>
    <dgm:cxn modelId="{9570412F-4857-4218-B435-06EDC8BAF56B}" type="presOf" srcId="{095952AD-A253-4DB4-AA58-ADD6F305FB56}" destId="{876A56B3-6097-4418-8BD6-6FC063087AC9}" srcOrd="0" destOrd="0" presId="urn:microsoft.com/office/officeart/2005/8/layout/chevron2"/>
    <dgm:cxn modelId="{A57ACB32-FFA0-4747-9888-B0D54F746962}" type="presOf" srcId="{14ACF3C6-91F0-4266-8865-C06613017489}" destId="{E9CE414A-FD3E-40BD-BC1D-A49703157716}" srcOrd="0" destOrd="1" presId="urn:microsoft.com/office/officeart/2005/8/layout/chevron2"/>
    <dgm:cxn modelId="{703B1D35-8965-4BA9-A256-D21DD5E1DF1F}" type="presOf" srcId="{6676648A-F979-4871-ABFB-6392C6EEB8C2}" destId="{E9CE414A-FD3E-40BD-BC1D-A49703157716}" srcOrd="0" destOrd="0" presId="urn:microsoft.com/office/officeart/2005/8/layout/chevron2"/>
    <dgm:cxn modelId="{0876D63A-F83A-4271-B46F-2F589089DF30}" type="presOf" srcId="{E5C86076-E269-4780-81BE-CBF7CB1F7F86}" destId="{E9CE414A-FD3E-40BD-BC1D-A49703157716}" srcOrd="0" destOrd="2" presId="urn:microsoft.com/office/officeart/2005/8/layout/chevron2"/>
    <dgm:cxn modelId="{99EB705C-73FE-4613-B850-FB35C6E0D5DF}" type="presOf" srcId="{574C8CF2-9412-4AB2-85BB-A6D6EE803729}" destId="{E9CE414A-FD3E-40BD-BC1D-A49703157716}" srcOrd="0" destOrd="3" presId="urn:microsoft.com/office/officeart/2005/8/layout/chevron2"/>
    <dgm:cxn modelId="{9C64845D-2F15-4271-B774-60EBA0572C84}" srcId="{0DA61CC3-A1FC-4F53-84A8-08D842A6E520}" destId="{CF0CC673-A2EF-4FBF-8D6D-10F5D64208A9}" srcOrd="4" destOrd="0" parTransId="{C7F5EA8B-E715-4E93-A3D4-C436E014EB19}" sibTransId="{401C06C9-F344-4F46-9AAA-DA451FEBE7E5}"/>
    <dgm:cxn modelId="{E0376F41-8F76-4B15-AAB3-060DE7A5AADA}" srcId="{8E8019B7-5575-4F74-A47F-6A0FB136650C}" destId="{70DF0619-33F3-4654-9A03-F18A3FF7B7F3}" srcOrd="0" destOrd="0" parTransId="{863BADA8-055B-4C89-9BCA-181548C5D4DB}" sibTransId="{3E61B248-5011-4304-8C9D-05D0CFF38C07}"/>
    <dgm:cxn modelId="{B3372C49-0CB7-4BA8-908C-B05341F3D99A}" srcId="{033DE0D2-49B4-4493-AB3C-2D744AA8CC91}" destId="{D945A2CB-04AB-4683-83B6-70DFE496E165}" srcOrd="2" destOrd="0" parTransId="{138AF9B8-37B3-4461-A6EE-B64478E48F18}" sibTransId="{098E12DC-639A-43EF-945D-36EA03BFFD2E}"/>
    <dgm:cxn modelId="{A49DDE53-80DE-4B58-8189-3420C7DF5FE1}" srcId="{033DE0D2-49B4-4493-AB3C-2D744AA8CC91}" destId="{5D68B5FD-0B3A-43D7-8922-3EDC0C022AE9}" srcOrd="1" destOrd="0" parTransId="{691DB066-F3B4-485E-B11B-4983DC2B268F}" sibTransId="{EA4ED104-E545-4983-B4BC-3937DC2EAC6B}"/>
    <dgm:cxn modelId="{017FF554-2CF5-4130-BF11-0E1EBFD1935B}" type="presOf" srcId="{417CE2D4-81C2-47A2-8DB3-BE66799EFDC6}" destId="{6CDBF346-2624-4C36-8A77-C653EF4F82B7}" srcOrd="0" destOrd="3" presId="urn:microsoft.com/office/officeart/2005/8/layout/chevron2"/>
    <dgm:cxn modelId="{A3714457-F884-4F4B-B5E9-537AEDB4F8AB}" srcId="{70DF0619-33F3-4654-9A03-F18A3FF7B7F3}" destId="{14ACF3C6-91F0-4266-8865-C06613017489}" srcOrd="1" destOrd="0" parTransId="{DC03A8F1-0118-4656-8A68-71B99B6C1567}" sibTransId="{D827F573-0D0D-41BC-A45C-71E153482381}"/>
    <dgm:cxn modelId="{26892E91-E3E9-44D8-A2DB-F41CE1BD905C}" srcId="{0DA61CC3-A1FC-4F53-84A8-08D842A6E520}" destId="{7446E64A-5B57-407F-82C9-A30BB07892EC}" srcOrd="1" destOrd="0" parTransId="{0822E361-E4DF-4CD4-A72E-4B10B630C22F}" sibTransId="{B21DC6C9-2923-41C4-9D8C-BD25101D608E}"/>
    <dgm:cxn modelId="{14A9649F-9231-4C20-9CD0-1BD0052CD9BB}" srcId="{70DF0619-33F3-4654-9A03-F18A3FF7B7F3}" destId="{574C8CF2-9412-4AB2-85BB-A6D6EE803729}" srcOrd="3" destOrd="0" parTransId="{3B8C5EBB-E01B-4FF5-84DB-4644E2E8EB9A}" sibTransId="{3B056D8A-6D92-4284-9921-96D31D5FDF28}"/>
    <dgm:cxn modelId="{9DBEB1A4-3B6B-41F3-9FEB-96BD06492075}" type="presOf" srcId="{033DE0D2-49B4-4493-AB3C-2D744AA8CC91}" destId="{ACEC29D2-88E9-468B-AA3F-B90B1BE63F83}" srcOrd="0" destOrd="0" presId="urn:microsoft.com/office/officeart/2005/8/layout/chevron2"/>
    <dgm:cxn modelId="{01065CA5-5330-40C3-8270-119E54DD5196}" type="presOf" srcId="{7446E64A-5B57-407F-82C9-A30BB07892EC}" destId="{6CDBF346-2624-4C36-8A77-C653EF4F82B7}" srcOrd="0" destOrd="1" presId="urn:microsoft.com/office/officeart/2005/8/layout/chevron2"/>
    <dgm:cxn modelId="{4AE434B8-3500-424C-B7EE-E5E91EDCE31C}" srcId="{70DF0619-33F3-4654-9A03-F18A3FF7B7F3}" destId="{6676648A-F979-4871-ABFB-6392C6EEB8C2}" srcOrd="0" destOrd="0" parTransId="{8D9BA68B-BD59-442A-935B-77D4FC568A7C}" sibTransId="{3BE5BC81-F20B-473D-BF3B-4048ACB6603C}"/>
    <dgm:cxn modelId="{9113CEB8-AF4A-4DED-97AB-C56A202D2050}" type="presOf" srcId="{D945A2CB-04AB-4683-83B6-70DFE496E165}" destId="{876A56B3-6097-4418-8BD6-6FC063087AC9}" srcOrd="0" destOrd="2" presId="urn:microsoft.com/office/officeart/2005/8/layout/chevron2"/>
    <dgm:cxn modelId="{4970DBBD-B8F8-412F-BDC5-83F2C765A5ED}" type="presOf" srcId="{70DF0619-33F3-4654-9A03-F18A3FF7B7F3}" destId="{864C65F8-9538-49AC-9CBA-CE617EDF1F95}" srcOrd="0" destOrd="0" presId="urn:microsoft.com/office/officeart/2005/8/layout/chevron2"/>
    <dgm:cxn modelId="{33F5C3C5-EFEC-4F6D-96EC-63893E9DF2B6}" srcId="{0DA61CC3-A1FC-4F53-84A8-08D842A6E520}" destId="{9CD08DE8-0441-4B92-90D5-DF7A205CF473}" srcOrd="2" destOrd="0" parTransId="{00607876-3AAD-4425-8BBF-BC3E57E66D99}" sibTransId="{5FDE6278-A7E4-494C-BB74-7439631B1114}"/>
    <dgm:cxn modelId="{B0D4ECC8-E706-471B-B4E6-5008DC97D228}" srcId="{8E8019B7-5575-4F74-A47F-6A0FB136650C}" destId="{033DE0D2-49B4-4493-AB3C-2D744AA8CC91}" srcOrd="2" destOrd="0" parTransId="{AC6ED6B5-02BD-4D43-9ADC-371C9017F6E4}" sibTransId="{63A6F77E-AF88-45B5-B188-4CA95552AF7C}"/>
    <dgm:cxn modelId="{7732F3CD-253D-421E-BA91-3D84BC0509B9}" type="presOf" srcId="{0DA61CC3-A1FC-4F53-84A8-08D842A6E520}" destId="{95D5D36E-37FB-4C69-97C2-E469DA5F5DBB}" srcOrd="0" destOrd="0" presId="urn:microsoft.com/office/officeart/2005/8/layout/chevron2"/>
    <dgm:cxn modelId="{A980B0D4-369B-4DBD-8C3A-CE4F4A7CA64B}" type="presOf" srcId="{9CD08DE8-0441-4B92-90D5-DF7A205CF473}" destId="{6CDBF346-2624-4C36-8A77-C653EF4F82B7}" srcOrd="0" destOrd="2" presId="urn:microsoft.com/office/officeart/2005/8/layout/chevron2"/>
    <dgm:cxn modelId="{C6B01EF4-2318-4F22-B178-BE8440602E1B}" type="presOf" srcId="{8E8019B7-5575-4F74-A47F-6A0FB136650C}" destId="{4F8289C4-0FEF-4D06-BE59-189A3BF658CC}" srcOrd="0" destOrd="0" presId="urn:microsoft.com/office/officeart/2005/8/layout/chevron2"/>
    <dgm:cxn modelId="{4C2765F6-8F61-41D5-8201-5063FE700DE9}" type="presOf" srcId="{7324D32E-360F-4273-82C6-089674A17E9C}" destId="{6CDBF346-2624-4C36-8A77-C653EF4F82B7}" srcOrd="0" destOrd="0" presId="urn:microsoft.com/office/officeart/2005/8/layout/chevron2"/>
    <dgm:cxn modelId="{44FE01F7-CB27-458C-991E-58E3C84A5FD6}" srcId="{8E8019B7-5575-4F74-A47F-6A0FB136650C}" destId="{0DA61CC3-A1FC-4F53-84A8-08D842A6E520}" srcOrd="1" destOrd="0" parTransId="{7D6B1A29-FF74-48D2-9316-5A2A649218D6}" sibTransId="{7CE0BC48-DE61-48EC-A9C6-EB9E0EAAC39D}"/>
    <dgm:cxn modelId="{D58F475D-DF50-4A87-85B2-558143ED1817}" type="presParOf" srcId="{4F8289C4-0FEF-4D06-BE59-189A3BF658CC}" destId="{91161CDF-3412-476E-8B67-A5C3750A9BDE}" srcOrd="0" destOrd="0" presId="urn:microsoft.com/office/officeart/2005/8/layout/chevron2"/>
    <dgm:cxn modelId="{11EDEB2B-35AC-49B2-A78F-079988DE0192}" type="presParOf" srcId="{91161CDF-3412-476E-8B67-A5C3750A9BDE}" destId="{864C65F8-9538-49AC-9CBA-CE617EDF1F95}" srcOrd="0" destOrd="0" presId="urn:microsoft.com/office/officeart/2005/8/layout/chevron2"/>
    <dgm:cxn modelId="{68496B75-9C42-461D-B18C-30B3642E0C86}" type="presParOf" srcId="{91161CDF-3412-476E-8B67-A5C3750A9BDE}" destId="{E9CE414A-FD3E-40BD-BC1D-A49703157716}" srcOrd="1" destOrd="0" presId="urn:microsoft.com/office/officeart/2005/8/layout/chevron2"/>
    <dgm:cxn modelId="{39F2C36F-FE9E-4D6B-B092-3F39C68EF206}" type="presParOf" srcId="{4F8289C4-0FEF-4D06-BE59-189A3BF658CC}" destId="{1053552F-1744-4253-BE3A-2A313BFC9F1C}" srcOrd="1" destOrd="0" presId="urn:microsoft.com/office/officeart/2005/8/layout/chevron2"/>
    <dgm:cxn modelId="{E8563B49-846F-4709-B254-72A08A4D6307}" type="presParOf" srcId="{4F8289C4-0FEF-4D06-BE59-189A3BF658CC}" destId="{97C6E935-2157-412C-B3E9-4A6523CBCD98}" srcOrd="2" destOrd="0" presId="urn:microsoft.com/office/officeart/2005/8/layout/chevron2"/>
    <dgm:cxn modelId="{7371A6BA-124C-4EA8-9C49-13348F715AB2}" type="presParOf" srcId="{97C6E935-2157-412C-B3E9-4A6523CBCD98}" destId="{95D5D36E-37FB-4C69-97C2-E469DA5F5DBB}" srcOrd="0" destOrd="0" presId="urn:microsoft.com/office/officeart/2005/8/layout/chevron2"/>
    <dgm:cxn modelId="{35E213F7-5202-43CF-936A-6E1A2DFBA1AC}" type="presParOf" srcId="{97C6E935-2157-412C-B3E9-4A6523CBCD98}" destId="{6CDBF346-2624-4C36-8A77-C653EF4F82B7}" srcOrd="1" destOrd="0" presId="urn:microsoft.com/office/officeart/2005/8/layout/chevron2"/>
    <dgm:cxn modelId="{99A2739D-88A3-4CDF-865F-30CBBA1CE210}" type="presParOf" srcId="{4F8289C4-0FEF-4D06-BE59-189A3BF658CC}" destId="{85EA4956-5E40-4038-A869-369FFEDA4391}" srcOrd="3" destOrd="0" presId="urn:microsoft.com/office/officeart/2005/8/layout/chevron2"/>
    <dgm:cxn modelId="{D7782FBC-FC1D-47C5-A8BC-7D67256C0E74}" type="presParOf" srcId="{4F8289C4-0FEF-4D06-BE59-189A3BF658CC}" destId="{918E5810-23DB-4ECC-B362-C9279D5AA001}" srcOrd="4" destOrd="0" presId="urn:microsoft.com/office/officeart/2005/8/layout/chevron2"/>
    <dgm:cxn modelId="{703EE08C-992C-4305-A89B-B87560DE9723}" type="presParOf" srcId="{918E5810-23DB-4ECC-B362-C9279D5AA001}" destId="{ACEC29D2-88E9-468B-AA3F-B90B1BE63F83}" srcOrd="0" destOrd="0" presId="urn:microsoft.com/office/officeart/2005/8/layout/chevron2"/>
    <dgm:cxn modelId="{1F1988C8-EAFC-4A21-8A0D-25FBA663E846}" type="presParOf" srcId="{918E5810-23DB-4ECC-B362-C9279D5AA001}" destId="{876A56B3-6097-4418-8BD6-6FC063087AC9}"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8019B7-5575-4F74-A47F-6A0FB136650C}"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US"/>
        </a:p>
      </dgm:t>
    </dgm:pt>
    <dgm:pt modelId="{70DF0619-33F3-4654-9A03-F18A3FF7B7F3}">
      <dgm:prSet phldrT="[Text]"/>
      <dgm:spPr/>
      <dgm:t>
        <a:bodyPr/>
        <a:lstStyle/>
        <a:p>
          <a:r>
            <a:rPr lang="en-US" dirty="0"/>
            <a:t>For each species</a:t>
          </a:r>
        </a:p>
      </dgm:t>
    </dgm:pt>
    <dgm:pt modelId="{863BADA8-055B-4C89-9BCA-181548C5D4DB}" type="parTrans" cxnId="{E0376F41-8F76-4B15-AAB3-060DE7A5AADA}">
      <dgm:prSet/>
      <dgm:spPr/>
      <dgm:t>
        <a:bodyPr/>
        <a:lstStyle/>
        <a:p>
          <a:endParaRPr lang="en-US"/>
        </a:p>
      </dgm:t>
    </dgm:pt>
    <dgm:pt modelId="{3E61B248-5011-4304-8C9D-05D0CFF38C07}" type="sibTrans" cxnId="{E0376F41-8F76-4B15-AAB3-060DE7A5AADA}">
      <dgm:prSet/>
      <dgm:spPr/>
      <dgm:t>
        <a:bodyPr/>
        <a:lstStyle/>
        <a:p>
          <a:endParaRPr lang="en-US"/>
        </a:p>
      </dgm:t>
    </dgm:pt>
    <dgm:pt modelId="{6676648A-F979-4871-ABFB-6392C6EEB8C2}">
      <dgm:prSet phldrT="[Text]"/>
      <dgm:spPr/>
      <dgm:t>
        <a:bodyPr/>
        <a:lstStyle/>
        <a:p>
          <a:r>
            <a:rPr lang="en-US" dirty="0"/>
            <a:t>Determine which species have enough data</a:t>
          </a:r>
        </a:p>
      </dgm:t>
    </dgm:pt>
    <dgm:pt modelId="{8D9BA68B-BD59-442A-935B-77D4FC568A7C}" type="parTrans" cxnId="{4AE434B8-3500-424C-B7EE-E5E91EDCE31C}">
      <dgm:prSet/>
      <dgm:spPr/>
      <dgm:t>
        <a:bodyPr/>
        <a:lstStyle/>
        <a:p>
          <a:endParaRPr lang="en-US"/>
        </a:p>
      </dgm:t>
    </dgm:pt>
    <dgm:pt modelId="{3BE5BC81-F20B-473D-BF3B-4048ACB6603C}" type="sibTrans" cxnId="{4AE434B8-3500-424C-B7EE-E5E91EDCE31C}">
      <dgm:prSet/>
      <dgm:spPr/>
      <dgm:t>
        <a:bodyPr/>
        <a:lstStyle/>
        <a:p>
          <a:endParaRPr lang="en-US"/>
        </a:p>
      </dgm:t>
    </dgm:pt>
    <dgm:pt modelId="{B9907264-D66A-464A-861D-7F061C832481}">
      <dgm:prSet phldrT="[Text]"/>
      <dgm:spPr/>
      <dgm:t>
        <a:bodyPr/>
        <a:lstStyle/>
        <a:p>
          <a:r>
            <a:rPr lang="en-US" dirty="0"/>
            <a:t>Quantity-share weighted quantity changes by quantity</a:t>
          </a:r>
        </a:p>
      </dgm:t>
    </dgm:pt>
    <dgm:pt modelId="{A743A091-1D06-42E9-B5FB-502BD51E16C4}" type="parTrans" cxnId="{0C74E0E2-A180-45E3-B6A5-287DA051F18C}">
      <dgm:prSet/>
      <dgm:spPr/>
      <dgm:t>
        <a:bodyPr/>
        <a:lstStyle/>
        <a:p>
          <a:endParaRPr lang="en-US"/>
        </a:p>
      </dgm:t>
    </dgm:pt>
    <dgm:pt modelId="{B70ED5E2-DABD-4F81-9BAE-61A58AE04D15}" type="sibTrans" cxnId="{0C74E0E2-A180-45E3-B6A5-287DA051F18C}">
      <dgm:prSet/>
      <dgm:spPr/>
      <dgm:t>
        <a:bodyPr/>
        <a:lstStyle/>
        <a:p>
          <a:endParaRPr lang="en-US"/>
        </a:p>
      </dgm:t>
    </dgm:pt>
    <dgm:pt modelId="{0DA61CC3-A1FC-4F53-84A8-08D842A6E520}">
      <dgm:prSet phldrT="[Text]"/>
      <dgm:spPr/>
      <dgm:t>
        <a:bodyPr/>
        <a:lstStyle/>
        <a:p>
          <a:r>
            <a:rPr lang="en-US" dirty="0"/>
            <a:t>For each Fishing Category</a:t>
          </a:r>
        </a:p>
      </dgm:t>
    </dgm:pt>
    <dgm:pt modelId="{7D6B1A29-FF74-48D2-9316-5A2A649218D6}" type="parTrans" cxnId="{44FE01F7-CB27-458C-991E-58E3C84A5FD6}">
      <dgm:prSet/>
      <dgm:spPr/>
      <dgm:t>
        <a:bodyPr/>
        <a:lstStyle/>
        <a:p>
          <a:endParaRPr lang="en-US"/>
        </a:p>
      </dgm:t>
    </dgm:pt>
    <dgm:pt modelId="{7CE0BC48-DE61-48EC-A9C6-EB9E0EAAC39D}" type="sibTrans" cxnId="{44FE01F7-CB27-458C-991E-58E3C84A5FD6}">
      <dgm:prSet/>
      <dgm:spPr/>
      <dgm:t>
        <a:bodyPr/>
        <a:lstStyle/>
        <a:p>
          <a:endParaRPr lang="en-US"/>
        </a:p>
      </dgm:t>
    </dgm:pt>
    <dgm:pt modelId="{59A54F95-3C6D-4662-8771-14B4B5D03CC0}">
      <dgm:prSet phldrT="[Text]"/>
      <dgm:spPr/>
      <dgm:t>
        <a:bodyPr/>
        <a:lstStyle/>
        <a:p>
          <a:r>
            <a:rPr lang="en-US" dirty="0"/>
            <a:t>Revenue change</a:t>
          </a:r>
        </a:p>
      </dgm:t>
    </dgm:pt>
    <dgm:pt modelId="{86F75EE6-0BF8-461C-BE4C-B08D4C1F39AB}" type="parTrans" cxnId="{1D51CAA2-A3DC-4403-A778-D181009A639F}">
      <dgm:prSet/>
      <dgm:spPr/>
      <dgm:t>
        <a:bodyPr/>
        <a:lstStyle/>
        <a:p>
          <a:endParaRPr lang="en-US"/>
        </a:p>
      </dgm:t>
    </dgm:pt>
    <dgm:pt modelId="{2564E566-8528-4C03-9A38-64586B24D853}" type="sibTrans" cxnId="{1D51CAA2-A3DC-4403-A778-D181009A639F}">
      <dgm:prSet/>
      <dgm:spPr/>
      <dgm:t>
        <a:bodyPr/>
        <a:lstStyle/>
        <a:p>
          <a:endParaRPr lang="en-US"/>
        </a:p>
      </dgm:t>
    </dgm:pt>
    <dgm:pt modelId="{033DE0D2-49B4-4493-AB3C-2D744AA8CC91}">
      <dgm:prSet phldrT="[Text]"/>
      <dgm:spPr/>
      <dgm:t>
        <a:bodyPr/>
        <a:lstStyle/>
        <a:p>
          <a:r>
            <a:rPr lang="en-US" dirty="0"/>
            <a:t>For the Entire Fishing Sector</a:t>
          </a:r>
        </a:p>
      </dgm:t>
    </dgm:pt>
    <dgm:pt modelId="{AC6ED6B5-02BD-4D43-9ADC-371C9017F6E4}" type="parTrans" cxnId="{B0D4ECC8-E706-471B-B4E6-5008DC97D228}">
      <dgm:prSet/>
      <dgm:spPr/>
      <dgm:t>
        <a:bodyPr/>
        <a:lstStyle/>
        <a:p>
          <a:endParaRPr lang="en-US"/>
        </a:p>
      </dgm:t>
    </dgm:pt>
    <dgm:pt modelId="{63A6F77E-AF88-45B5-B188-4CA95552AF7C}" type="sibTrans" cxnId="{B0D4ECC8-E706-471B-B4E6-5008DC97D228}">
      <dgm:prSet/>
      <dgm:spPr/>
      <dgm:t>
        <a:bodyPr/>
        <a:lstStyle/>
        <a:p>
          <a:endParaRPr lang="en-US"/>
        </a:p>
      </dgm:t>
    </dgm:pt>
    <dgm:pt modelId="{095952AD-A253-4DB4-AA58-ADD6F305FB56}">
      <dgm:prSet phldrT="[Text]"/>
      <dgm:spPr/>
      <dgm:t>
        <a:bodyPr/>
        <a:lstStyle/>
        <a:p>
          <a:r>
            <a:rPr lang="en-US" dirty="0"/>
            <a:t>Quantity change</a:t>
          </a:r>
        </a:p>
      </dgm:t>
    </dgm:pt>
    <dgm:pt modelId="{81C6BDEC-07EF-4A4A-ABD0-B439D6CD8037}" type="parTrans" cxnId="{FBAF970F-5F23-42BE-BAB1-4B02A7344F4E}">
      <dgm:prSet/>
      <dgm:spPr/>
      <dgm:t>
        <a:bodyPr/>
        <a:lstStyle/>
        <a:p>
          <a:endParaRPr lang="en-US"/>
        </a:p>
      </dgm:t>
    </dgm:pt>
    <dgm:pt modelId="{3AA74AAF-D2FB-4E6A-91BB-DD3B388E90A9}" type="sibTrans" cxnId="{FBAF970F-5F23-42BE-BAB1-4B02A7344F4E}">
      <dgm:prSet/>
      <dgm:spPr/>
      <dgm:t>
        <a:bodyPr/>
        <a:lstStyle/>
        <a:p>
          <a:endParaRPr lang="en-US"/>
        </a:p>
      </dgm:t>
    </dgm:pt>
    <dgm:pt modelId="{FFE9D3DB-0598-4BF0-AA5A-D257EE299170}">
      <dgm:prSet phldrT="[Text]"/>
      <dgm:spPr/>
      <dgm:t>
        <a:bodyPr/>
        <a:lstStyle/>
        <a:p>
          <a:r>
            <a:rPr lang="en-US" dirty="0"/>
            <a:t>Quantity-share</a:t>
          </a:r>
        </a:p>
      </dgm:t>
    </dgm:pt>
    <dgm:pt modelId="{B8146803-438A-44A2-A5EF-7D226EE6F575}" type="parTrans" cxnId="{FFE03951-99DF-4BA0-A51C-70AC5CA0F26C}">
      <dgm:prSet/>
      <dgm:spPr/>
      <dgm:t>
        <a:bodyPr/>
        <a:lstStyle/>
        <a:p>
          <a:endParaRPr lang="en-US"/>
        </a:p>
      </dgm:t>
    </dgm:pt>
    <dgm:pt modelId="{C7304B44-E032-46AF-8A61-D8A0F216CCD8}" type="sibTrans" cxnId="{FFE03951-99DF-4BA0-A51C-70AC5CA0F26C}">
      <dgm:prSet/>
      <dgm:spPr/>
      <dgm:t>
        <a:bodyPr/>
        <a:lstStyle/>
        <a:p>
          <a:endParaRPr lang="en-US"/>
        </a:p>
      </dgm:t>
    </dgm:pt>
    <dgm:pt modelId="{C75D7EE8-7035-4BC8-98C0-FCA3F6A34F42}">
      <dgm:prSet/>
      <dgm:spPr/>
      <dgm:t>
        <a:bodyPr/>
        <a:lstStyle/>
        <a:p>
          <a:r>
            <a:rPr lang="en-US" dirty="0"/>
            <a:t>Revenue-share weighted</a:t>
          </a:r>
        </a:p>
      </dgm:t>
    </dgm:pt>
    <dgm:pt modelId="{70D41265-200E-4B0C-8023-5DBEE695323F}" type="parTrans" cxnId="{442AA2A1-DC25-4202-9C84-E235D2FAE4FB}">
      <dgm:prSet/>
      <dgm:spPr/>
      <dgm:t>
        <a:bodyPr/>
        <a:lstStyle/>
        <a:p>
          <a:endParaRPr lang="en-US"/>
        </a:p>
      </dgm:t>
    </dgm:pt>
    <dgm:pt modelId="{7C824172-3AC3-43EC-AC79-262D9D93AAAB}" type="sibTrans" cxnId="{442AA2A1-DC25-4202-9C84-E235D2FAE4FB}">
      <dgm:prSet/>
      <dgm:spPr/>
      <dgm:t>
        <a:bodyPr/>
        <a:lstStyle/>
        <a:p>
          <a:endParaRPr lang="en-US"/>
        </a:p>
      </dgm:t>
    </dgm:pt>
    <dgm:pt modelId="{9097B977-157C-44F5-BC90-BE661776DCB8}">
      <dgm:prSet/>
      <dgm:spPr/>
      <dgm:t>
        <a:bodyPr/>
        <a:lstStyle/>
        <a:p>
          <a:r>
            <a:rPr lang="en-US" b="1" dirty="0"/>
            <a:t>Quantity index</a:t>
          </a:r>
        </a:p>
      </dgm:t>
    </dgm:pt>
    <dgm:pt modelId="{AB30954E-47F8-42A9-9C8C-CCC53E356450}" type="parTrans" cxnId="{A87ED4A4-37D8-435A-AF69-2FD42D8D3D77}">
      <dgm:prSet/>
      <dgm:spPr/>
      <dgm:t>
        <a:bodyPr/>
        <a:lstStyle/>
        <a:p>
          <a:endParaRPr lang="en-US"/>
        </a:p>
      </dgm:t>
    </dgm:pt>
    <dgm:pt modelId="{800C55A3-3B05-4336-8350-AECAEF972FC2}" type="sibTrans" cxnId="{A87ED4A4-37D8-435A-AF69-2FD42D8D3D77}">
      <dgm:prSet/>
      <dgm:spPr/>
      <dgm:t>
        <a:bodyPr/>
        <a:lstStyle/>
        <a:p>
          <a:endParaRPr lang="en-US"/>
        </a:p>
      </dgm:t>
    </dgm:pt>
    <dgm:pt modelId="{1C4A4D76-3D22-48AE-B058-9507CB44662C}">
      <dgm:prSet/>
      <dgm:spPr/>
      <dgm:t>
        <a:bodyPr/>
        <a:lstStyle/>
        <a:p>
          <a:endParaRPr lang="en-US" dirty="0"/>
        </a:p>
      </dgm:t>
    </dgm:pt>
    <dgm:pt modelId="{FEE7446F-0015-41E0-A56B-636E67AB3327}" type="parTrans" cxnId="{A9AA6EB1-3ECB-4A05-96B7-FF1F9EB24E6A}">
      <dgm:prSet/>
      <dgm:spPr/>
      <dgm:t>
        <a:bodyPr/>
        <a:lstStyle/>
        <a:p>
          <a:endParaRPr lang="en-US"/>
        </a:p>
      </dgm:t>
    </dgm:pt>
    <dgm:pt modelId="{B2590270-C0E2-4181-A864-95BD8459C644}" type="sibTrans" cxnId="{A9AA6EB1-3ECB-4A05-96B7-FF1F9EB24E6A}">
      <dgm:prSet/>
      <dgm:spPr/>
      <dgm:t>
        <a:bodyPr/>
        <a:lstStyle/>
        <a:p>
          <a:endParaRPr lang="en-US"/>
        </a:p>
      </dgm:t>
    </dgm:pt>
    <dgm:pt modelId="{D7647D28-E419-4363-B9B1-91F1923B2008}">
      <dgm:prSet phldrT="[Text]"/>
      <dgm:spPr/>
      <dgm:t>
        <a:bodyPr/>
        <a:lstStyle/>
        <a:p>
          <a:endParaRPr lang="en-US" dirty="0"/>
        </a:p>
      </dgm:t>
    </dgm:pt>
    <dgm:pt modelId="{BC24F132-A132-4120-997F-E47DF19FCBBB}" type="parTrans" cxnId="{2212D55D-73CE-4317-AFB5-40282A918125}">
      <dgm:prSet/>
      <dgm:spPr/>
      <dgm:t>
        <a:bodyPr/>
        <a:lstStyle/>
        <a:p>
          <a:endParaRPr lang="en-US"/>
        </a:p>
      </dgm:t>
    </dgm:pt>
    <dgm:pt modelId="{5F839274-5BB6-4269-B8E6-35BAE2A27C6D}" type="sibTrans" cxnId="{2212D55D-73CE-4317-AFB5-40282A918125}">
      <dgm:prSet/>
      <dgm:spPr/>
      <dgm:t>
        <a:bodyPr/>
        <a:lstStyle/>
        <a:p>
          <a:endParaRPr lang="en-US"/>
        </a:p>
      </dgm:t>
    </dgm:pt>
    <dgm:pt modelId="{89EB8ED5-59EF-4E9A-BE1A-3A4EF2705452}">
      <dgm:prSet/>
      <dgm:spPr/>
      <dgm:t>
        <a:bodyPr/>
        <a:lstStyle/>
        <a:p>
          <a:r>
            <a:rPr lang="en-US"/>
            <a:t>Revenue index</a:t>
          </a:r>
          <a:endParaRPr lang="en-US" dirty="0"/>
        </a:p>
      </dgm:t>
    </dgm:pt>
    <dgm:pt modelId="{7F9B5BC0-ED68-4702-94E3-1270315C13C9}" type="parTrans" cxnId="{24B4527A-385C-46A5-98A0-13BE7C7A866A}">
      <dgm:prSet/>
      <dgm:spPr/>
      <dgm:t>
        <a:bodyPr/>
        <a:lstStyle/>
        <a:p>
          <a:endParaRPr lang="en-US"/>
        </a:p>
      </dgm:t>
    </dgm:pt>
    <dgm:pt modelId="{4E0DF663-A0C4-4641-8760-FA4308CBE732}" type="sibTrans" cxnId="{24B4527A-385C-46A5-98A0-13BE7C7A866A}">
      <dgm:prSet/>
      <dgm:spPr/>
      <dgm:t>
        <a:bodyPr/>
        <a:lstStyle/>
        <a:p>
          <a:endParaRPr lang="en-US"/>
        </a:p>
      </dgm:t>
    </dgm:pt>
    <dgm:pt modelId="{073053E3-F17F-40F1-B9B2-C5B9E4408AC4}">
      <dgm:prSet/>
      <dgm:spPr/>
      <dgm:t>
        <a:bodyPr/>
        <a:lstStyle/>
        <a:p>
          <a:r>
            <a:rPr lang="en-US" dirty="0"/>
            <a:t>Revenue-share</a:t>
          </a:r>
        </a:p>
      </dgm:t>
    </dgm:pt>
    <dgm:pt modelId="{0A5943DF-649A-4B50-B666-6C43A92B4D76}" type="parTrans" cxnId="{5AF3666F-EEDD-4736-9905-54A9574CC97C}">
      <dgm:prSet/>
      <dgm:spPr/>
      <dgm:t>
        <a:bodyPr/>
        <a:lstStyle/>
        <a:p>
          <a:endParaRPr lang="en-US"/>
        </a:p>
      </dgm:t>
    </dgm:pt>
    <dgm:pt modelId="{2BB3A1FA-8F09-40BE-BD23-FB5EC09D56B4}" type="sibTrans" cxnId="{5AF3666F-EEDD-4736-9905-54A9574CC97C}">
      <dgm:prSet/>
      <dgm:spPr/>
      <dgm:t>
        <a:bodyPr/>
        <a:lstStyle/>
        <a:p>
          <a:endParaRPr lang="en-US"/>
        </a:p>
      </dgm:t>
    </dgm:pt>
    <dgm:pt modelId="{4F8289C4-0FEF-4D06-BE59-189A3BF658CC}" type="pres">
      <dgm:prSet presAssocID="{8E8019B7-5575-4F74-A47F-6A0FB136650C}" presName="linearFlow" presStyleCnt="0">
        <dgm:presLayoutVars>
          <dgm:dir/>
          <dgm:animLvl val="lvl"/>
          <dgm:resizeHandles val="exact"/>
        </dgm:presLayoutVars>
      </dgm:prSet>
      <dgm:spPr/>
    </dgm:pt>
    <dgm:pt modelId="{91161CDF-3412-476E-8B67-A5C3750A9BDE}" type="pres">
      <dgm:prSet presAssocID="{70DF0619-33F3-4654-9A03-F18A3FF7B7F3}" presName="composite" presStyleCnt="0"/>
      <dgm:spPr/>
    </dgm:pt>
    <dgm:pt modelId="{864C65F8-9538-49AC-9CBA-CE617EDF1F95}" type="pres">
      <dgm:prSet presAssocID="{70DF0619-33F3-4654-9A03-F18A3FF7B7F3}" presName="parentText" presStyleLbl="alignNode1" presStyleIdx="0" presStyleCnt="3">
        <dgm:presLayoutVars>
          <dgm:chMax val="1"/>
          <dgm:bulletEnabled val="1"/>
        </dgm:presLayoutVars>
      </dgm:prSet>
      <dgm:spPr/>
    </dgm:pt>
    <dgm:pt modelId="{E9CE414A-FD3E-40BD-BC1D-A49703157716}" type="pres">
      <dgm:prSet presAssocID="{70DF0619-33F3-4654-9A03-F18A3FF7B7F3}" presName="descendantText" presStyleLbl="alignAcc1" presStyleIdx="0" presStyleCnt="3">
        <dgm:presLayoutVars>
          <dgm:bulletEnabled val="1"/>
        </dgm:presLayoutVars>
      </dgm:prSet>
      <dgm:spPr/>
    </dgm:pt>
    <dgm:pt modelId="{1053552F-1744-4253-BE3A-2A313BFC9F1C}" type="pres">
      <dgm:prSet presAssocID="{3E61B248-5011-4304-8C9D-05D0CFF38C07}" presName="sp" presStyleCnt="0"/>
      <dgm:spPr/>
    </dgm:pt>
    <dgm:pt modelId="{97C6E935-2157-412C-B3E9-4A6523CBCD98}" type="pres">
      <dgm:prSet presAssocID="{0DA61CC3-A1FC-4F53-84A8-08D842A6E520}" presName="composite" presStyleCnt="0"/>
      <dgm:spPr/>
    </dgm:pt>
    <dgm:pt modelId="{95D5D36E-37FB-4C69-97C2-E469DA5F5DBB}" type="pres">
      <dgm:prSet presAssocID="{0DA61CC3-A1FC-4F53-84A8-08D842A6E520}" presName="parentText" presStyleLbl="alignNode1" presStyleIdx="1" presStyleCnt="3">
        <dgm:presLayoutVars>
          <dgm:chMax val="1"/>
          <dgm:bulletEnabled val="1"/>
        </dgm:presLayoutVars>
      </dgm:prSet>
      <dgm:spPr/>
    </dgm:pt>
    <dgm:pt modelId="{6CDBF346-2624-4C36-8A77-C653EF4F82B7}" type="pres">
      <dgm:prSet presAssocID="{0DA61CC3-A1FC-4F53-84A8-08D842A6E520}" presName="descendantText" presStyleLbl="alignAcc1" presStyleIdx="1" presStyleCnt="3">
        <dgm:presLayoutVars>
          <dgm:bulletEnabled val="1"/>
        </dgm:presLayoutVars>
      </dgm:prSet>
      <dgm:spPr/>
    </dgm:pt>
    <dgm:pt modelId="{85EA4956-5E40-4038-A869-369FFEDA4391}" type="pres">
      <dgm:prSet presAssocID="{7CE0BC48-DE61-48EC-A9C6-EB9E0EAAC39D}" presName="sp" presStyleCnt="0"/>
      <dgm:spPr/>
    </dgm:pt>
    <dgm:pt modelId="{918E5810-23DB-4ECC-B362-C9279D5AA001}" type="pres">
      <dgm:prSet presAssocID="{033DE0D2-49B4-4493-AB3C-2D744AA8CC91}" presName="composite" presStyleCnt="0"/>
      <dgm:spPr/>
    </dgm:pt>
    <dgm:pt modelId="{ACEC29D2-88E9-468B-AA3F-B90B1BE63F83}" type="pres">
      <dgm:prSet presAssocID="{033DE0D2-49B4-4493-AB3C-2D744AA8CC91}" presName="parentText" presStyleLbl="alignNode1" presStyleIdx="2" presStyleCnt="3">
        <dgm:presLayoutVars>
          <dgm:chMax val="1"/>
          <dgm:bulletEnabled val="1"/>
        </dgm:presLayoutVars>
      </dgm:prSet>
      <dgm:spPr/>
    </dgm:pt>
    <dgm:pt modelId="{876A56B3-6097-4418-8BD6-6FC063087AC9}" type="pres">
      <dgm:prSet presAssocID="{033DE0D2-49B4-4493-AB3C-2D744AA8CC91}" presName="descendantText" presStyleLbl="alignAcc1" presStyleIdx="2" presStyleCnt="3">
        <dgm:presLayoutVars>
          <dgm:bulletEnabled val="1"/>
        </dgm:presLayoutVars>
      </dgm:prSet>
      <dgm:spPr/>
    </dgm:pt>
  </dgm:ptLst>
  <dgm:cxnLst>
    <dgm:cxn modelId="{FBAF970F-5F23-42BE-BAB1-4B02A7344F4E}" srcId="{033DE0D2-49B4-4493-AB3C-2D744AA8CC91}" destId="{095952AD-A253-4DB4-AA58-ADD6F305FB56}" srcOrd="0" destOrd="0" parTransId="{81C6BDEC-07EF-4A4A-ABD0-B439D6CD8037}" sibTransId="{3AA74AAF-D2FB-4E6A-91BB-DD3B388E90A9}"/>
    <dgm:cxn modelId="{6884121F-0ACB-4C71-9395-93CB90CCBD8A}" type="presOf" srcId="{073053E3-F17F-40F1-B9B2-C5B9E4408AC4}" destId="{6CDBF346-2624-4C36-8A77-C653EF4F82B7}" srcOrd="0" destOrd="2" presId="urn:microsoft.com/office/officeart/2005/8/layout/chevron2"/>
    <dgm:cxn modelId="{20B69323-527E-4AA9-AEA6-54FBDEF05F68}" type="presOf" srcId="{1C4A4D76-3D22-48AE-B058-9507CB44662C}" destId="{6CDBF346-2624-4C36-8A77-C653EF4F82B7}" srcOrd="0" destOrd="4" presId="urn:microsoft.com/office/officeart/2005/8/layout/chevron2"/>
    <dgm:cxn modelId="{D002A62D-C800-47CB-A469-0AEFE41519BF}" type="presOf" srcId="{59A54F95-3C6D-4662-8771-14B4B5D03CC0}" destId="{6CDBF346-2624-4C36-8A77-C653EF4F82B7}" srcOrd="0" destOrd="0" presId="urn:microsoft.com/office/officeart/2005/8/layout/chevron2"/>
    <dgm:cxn modelId="{9570412F-4857-4218-B435-06EDC8BAF56B}" type="presOf" srcId="{095952AD-A253-4DB4-AA58-ADD6F305FB56}" destId="{876A56B3-6097-4418-8BD6-6FC063087AC9}" srcOrd="0" destOrd="0" presId="urn:microsoft.com/office/officeart/2005/8/layout/chevron2"/>
    <dgm:cxn modelId="{703B1D35-8965-4BA9-A256-D21DD5E1DF1F}" type="presOf" srcId="{6676648A-F979-4871-ABFB-6392C6EEB8C2}" destId="{E9CE414A-FD3E-40BD-BC1D-A49703157716}" srcOrd="0" destOrd="0" presId="urn:microsoft.com/office/officeart/2005/8/layout/chevron2"/>
    <dgm:cxn modelId="{2212D55D-73CE-4317-AFB5-40282A918125}" srcId="{70DF0619-33F3-4654-9A03-F18A3FF7B7F3}" destId="{D7647D28-E419-4363-B9B1-91F1923B2008}" srcOrd="1" destOrd="0" parTransId="{BC24F132-A132-4120-997F-E47DF19FCBBB}" sibTransId="{5F839274-5BB6-4269-B8E6-35BAE2A27C6D}"/>
    <dgm:cxn modelId="{E0376F41-8F76-4B15-AAB3-060DE7A5AADA}" srcId="{8E8019B7-5575-4F74-A47F-6A0FB136650C}" destId="{70DF0619-33F3-4654-9A03-F18A3FF7B7F3}" srcOrd="0" destOrd="0" parTransId="{863BADA8-055B-4C89-9BCA-181548C5D4DB}" sibTransId="{3E61B248-5011-4304-8C9D-05D0CFF38C07}"/>
    <dgm:cxn modelId="{5AF3666F-EEDD-4736-9905-54A9574CC97C}" srcId="{0DA61CC3-A1FC-4F53-84A8-08D842A6E520}" destId="{073053E3-F17F-40F1-B9B2-C5B9E4408AC4}" srcOrd="2" destOrd="0" parTransId="{0A5943DF-649A-4B50-B666-6C43A92B4D76}" sibTransId="{2BB3A1FA-8F09-40BE-BD23-FB5EC09D56B4}"/>
    <dgm:cxn modelId="{FFE03951-99DF-4BA0-A51C-70AC5CA0F26C}" srcId="{70DF0619-33F3-4654-9A03-F18A3FF7B7F3}" destId="{FFE9D3DB-0598-4BF0-AA5A-D257EE299170}" srcOrd="2" destOrd="0" parTransId="{B8146803-438A-44A2-A5EF-7D226EE6F575}" sibTransId="{C7304B44-E032-46AF-8A61-D8A0F216CCD8}"/>
    <dgm:cxn modelId="{A4CA8078-46E0-401D-B205-350DB2584244}" type="presOf" srcId="{C75D7EE8-7035-4BC8-98C0-FCA3F6A34F42}" destId="{6CDBF346-2624-4C36-8A77-C653EF4F82B7}" srcOrd="0" destOrd="3" presId="urn:microsoft.com/office/officeart/2005/8/layout/chevron2"/>
    <dgm:cxn modelId="{24B4527A-385C-46A5-98A0-13BE7C7A866A}" srcId="{0DA61CC3-A1FC-4F53-84A8-08D842A6E520}" destId="{89EB8ED5-59EF-4E9A-BE1A-3A4EF2705452}" srcOrd="1" destOrd="0" parTransId="{7F9B5BC0-ED68-4702-94E3-1270315C13C9}" sibTransId="{4E0DF663-A0C4-4641-8760-FA4308CBE732}"/>
    <dgm:cxn modelId="{44E5257C-5F20-4EE4-A28A-3A904A927827}" type="presOf" srcId="{9097B977-157C-44F5-BC90-BE661776DCB8}" destId="{876A56B3-6097-4418-8BD6-6FC063087AC9}" srcOrd="0" destOrd="1" presId="urn:microsoft.com/office/officeart/2005/8/layout/chevron2"/>
    <dgm:cxn modelId="{55A7FD84-819B-4908-800B-78144C243483}" type="presOf" srcId="{B9907264-D66A-464A-861D-7F061C832481}" destId="{E9CE414A-FD3E-40BD-BC1D-A49703157716}" srcOrd="0" destOrd="3" presId="urn:microsoft.com/office/officeart/2005/8/layout/chevron2"/>
    <dgm:cxn modelId="{442AA2A1-DC25-4202-9C84-E235D2FAE4FB}" srcId="{0DA61CC3-A1FC-4F53-84A8-08D842A6E520}" destId="{C75D7EE8-7035-4BC8-98C0-FCA3F6A34F42}" srcOrd="3" destOrd="0" parTransId="{70D41265-200E-4B0C-8023-5DBEE695323F}" sibTransId="{7C824172-3AC3-43EC-AC79-262D9D93AAAB}"/>
    <dgm:cxn modelId="{1D51CAA2-A3DC-4403-A778-D181009A639F}" srcId="{0DA61CC3-A1FC-4F53-84A8-08D842A6E520}" destId="{59A54F95-3C6D-4662-8771-14B4B5D03CC0}" srcOrd="0" destOrd="0" parTransId="{86F75EE6-0BF8-461C-BE4C-B08D4C1F39AB}" sibTransId="{2564E566-8528-4C03-9A38-64586B24D853}"/>
    <dgm:cxn modelId="{9DBEB1A4-3B6B-41F3-9FEB-96BD06492075}" type="presOf" srcId="{033DE0D2-49B4-4493-AB3C-2D744AA8CC91}" destId="{ACEC29D2-88E9-468B-AA3F-B90B1BE63F83}" srcOrd="0" destOrd="0" presId="urn:microsoft.com/office/officeart/2005/8/layout/chevron2"/>
    <dgm:cxn modelId="{A87ED4A4-37D8-435A-AF69-2FD42D8D3D77}" srcId="{033DE0D2-49B4-4493-AB3C-2D744AA8CC91}" destId="{9097B977-157C-44F5-BC90-BE661776DCB8}" srcOrd="1" destOrd="0" parTransId="{AB30954E-47F8-42A9-9C8C-CCC53E356450}" sibTransId="{800C55A3-3B05-4336-8350-AECAEF972FC2}"/>
    <dgm:cxn modelId="{A9AA6EB1-3ECB-4A05-96B7-FF1F9EB24E6A}" srcId="{0DA61CC3-A1FC-4F53-84A8-08D842A6E520}" destId="{1C4A4D76-3D22-48AE-B058-9507CB44662C}" srcOrd="4" destOrd="0" parTransId="{FEE7446F-0015-41E0-A56B-636E67AB3327}" sibTransId="{B2590270-C0E2-4181-A864-95BD8459C644}"/>
    <dgm:cxn modelId="{4AE434B8-3500-424C-B7EE-E5E91EDCE31C}" srcId="{70DF0619-33F3-4654-9A03-F18A3FF7B7F3}" destId="{6676648A-F979-4871-ABFB-6392C6EEB8C2}" srcOrd="0" destOrd="0" parTransId="{8D9BA68B-BD59-442A-935B-77D4FC568A7C}" sibTransId="{3BE5BC81-F20B-473D-BF3B-4048ACB6603C}"/>
    <dgm:cxn modelId="{4970DBBD-B8F8-412F-BDC5-83F2C765A5ED}" type="presOf" srcId="{70DF0619-33F3-4654-9A03-F18A3FF7B7F3}" destId="{864C65F8-9538-49AC-9CBA-CE617EDF1F95}" srcOrd="0" destOrd="0" presId="urn:microsoft.com/office/officeart/2005/8/layout/chevron2"/>
    <dgm:cxn modelId="{B0D4ECC8-E706-471B-B4E6-5008DC97D228}" srcId="{8E8019B7-5575-4F74-A47F-6A0FB136650C}" destId="{033DE0D2-49B4-4493-AB3C-2D744AA8CC91}" srcOrd="2" destOrd="0" parTransId="{AC6ED6B5-02BD-4D43-9ADC-371C9017F6E4}" sibTransId="{63A6F77E-AF88-45B5-B188-4CA95552AF7C}"/>
    <dgm:cxn modelId="{7732F3CD-253D-421E-BA91-3D84BC0509B9}" type="presOf" srcId="{0DA61CC3-A1FC-4F53-84A8-08D842A6E520}" destId="{95D5D36E-37FB-4C69-97C2-E469DA5F5DBB}" srcOrd="0" destOrd="0" presId="urn:microsoft.com/office/officeart/2005/8/layout/chevron2"/>
    <dgm:cxn modelId="{4B1F48DA-9DE5-4342-B4AB-C40245F234FB}" type="presOf" srcId="{89EB8ED5-59EF-4E9A-BE1A-3A4EF2705452}" destId="{6CDBF346-2624-4C36-8A77-C653EF4F82B7}" srcOrd="0" destOrd="1" presId="urn:microsoft.com/office/officeart/2005/8/layout/chevron2"/>
    <dgm:cxn modelId="{0C74E0E2-A180-45E3-B6A5-287DA051F18C}" srcId="{70DF0619-33F3-4654-9A03-F18A3FF7B7F3}" destId="{B9907264-D66A-464A-861D-7F061C832481}" srcOrd="3" destOrd="0" parTransId="{A743A091-1D06-42E9-B5FB-502BD51E16C4}" sibTransId="{B70ED5E2-DABD-4F81-9BAE-61A58AE04D15}"/>
    <dgm:cxn modelId="{C12218F2-B430-4AA9-9A02-4B4738E80B82}" type="presOf" srcId="{FFE9D3DB-0598-4BF0-AA5A-D257EE299170}" destId="{E9CE414A-FD3E-40BD-BC1D-A49703157716}" srcOrd="0" destOrd="2" presId="urn:microsoft.com/office/officeart/2005/8/layout/chevron2"/>
    <dgm:cxn modelId="{C6B01EF4-2318-4F22-B178-BE8440602E1B}" type="presOf" srcId="{8E8019B7-5575-4F74-A47F-6A0FB136650C}" destId="{4F8289C4-0FEF-4D06-BE59-189A3BF658CC}" srcOrd="0" destOrd="0" presId="urn:microsoft.com/office/officeart/2005/8/layout/chevron2"/>
    <dgm:cxn modelId="{44FE01F7-CB27-458C-991E-58E3C84A5FD6}" srcId="{8E8019B7-5575-4F74-A47F-6A0FB136650C}" destId="{0DA61CC3-A1FC-4F53-84A8-08D842A6E520}" srcOrd="1" destOrd="0" parTransId="{7D6B1A29-FF74-48D2-9316-5A2A649218D6}" sibTransId="{7CE0BC48-DE61-48EC-A9C6-EB9E0EAAC39D}"/>
    <dgm:cxn modelId="{793A30FB-11E6-41E2-806D-021AF2CE7EE4}" type="presOf" srcId="{D7647D28-E419-4363-B9B1-91F1923B2008}" destId="{E9CE414A-FD3E-40BD-BC1D-A49703157716}" srcOrd="0" destOrd="1" presId="urn:microsoft.com/office/officeart/2005/8/layout/chevron2"/>
    <dgm:cxn modelId="{D58F475D-DF50-4A87-85B2-558143ED1817}" type="presParOf" srcId="{4F8289C4-0FEF-4D06-BE59-189A3BF658CC}" destId="{91161CDF-3412-476E-8B67-A5C3750A9BDE}" srcOrd="0" destOrd="0" presId="urn:microsoft.com/office/officeart/2005/8/layout/chevron2"/>
    <dgm:cxn modelId="{11EDEB2B-35AC-49B2-A78F-079988DE0192}" type="presParOf" srcId="{91161CDF-3412-476E-8B67-A5C3750A9BDE}" destId="{864C65F8-9538-49AC-9CBA-CE617EDF1F95}" srcOrd="0" destOrd="0" presId="urn:microsoft.com/office/officeart/2005/8/layout/chevron2"/>
    <dgm:cxn modelId="{68496B75-9C42-461D-B18C-30B3642E0C86}" type="presParOf" srcId="{91161CDF-3412-476E-8B67-A5C3750A9BDE}" destId="{E9CE414A-FD3E-40BD-BC1D-A49703157716}" srcOrd="1" destOrd="0" presId="urn:microsoft.com/office/officeart/2005/8/layout/chevron2"/>
    <dgm:cxn modelId="{39F2C36F-FE9E-4D6B-B092-3F39C68EF206}" type="presParOf" srcId="{4F8289C4-0FEF-4D06-BE59-189A3BF658CC}" destId="{1053552F-1744-4253-BE3A-2A313BFC9F1C}" srcOrd="1" destOrd="0" presId="urn:microsoft.com/office/officeart/2005/8/layout/chevron2"/>
    <dgm:cxn modelId="{E8563B49-846F-4709-B254-72A08A4D6307}" type="presParOf" srcId="{4F8289C4-0FEF-4D06-BE59-189A3BF658CC}" destId="{97C6E935-2157-412C-B3E9-4A6523CBCD98}" srcOrd="2" destOrd="0" presId="urn:microsoft.com/office/officeart/2005/8/layout/chevron2"/>
    <dgm:cxn modelId="{7371A6BA-124C-4EA8-9C49-13348F715AB2}" type="presParOf" srcId="{97C6E935-2157-412C-B3E9-4A6523CBCD98}" destId="{95D5D36E-37FB-4C69-97C2-E469DA5F5DBB}" srcOrd="0" destOrd="0" presId="urn:microsoft.com/office/officeart/2005/8/layout/chevron2"/>
    <dgm:cxn modelId="{35E213F7-5202-43CF-936A-6E1A2DFBA1AC}" type="presParOf" srcId="{97C6E935-2157-412C-B3E9-4A6523CBCD98}" destId="{6CDBF346-2624-4C36-8A77-C653EF4F82B7}" srcOrd="1" destOrd="0" presId="urn:microsoft.com/office/officeart/2005/8/layout/chevron2"/>
    <dgm:cxn modelId="{99A2739D-88A3-4CDF-865F-30CBBA1CE210}" type="presParOf" srcId="{4F8289C4-0FEF-4D06-BE59-189A3BF658CC}" destId="{85EA4956-5E40-4038-A869-369FFEDA4391}" srcOrd="3" destOrd="0" presId="urn:microsoft.com/office/officeart/2005/8/layout/chevron2"/>
    <dgm:cxn modelId="{D7782FBC-FC1D-47C5-A8BC-7D67256C0E74}" type="presParOf" srcId="{4F8289C4-0FEF-4D06-BE59-189A3BF658CC}" destId="{918E5810-23DB-4ECC-B362-C9279D5AA001}" srcOrd="4" destOrd="0" presId="urn:microsoft.com/office/officeart/2005/8/layout/chevron2"/>
    <dgm:cxn modelId="{703EE08C-992C-4305-A89B-B87560DE9723}" type="presParOf" srcId="{918E5810-23DB-4ECC-B362-C9279D5AA001}" destId="{ACEC29D2-88E9-468B-AA3F-B90B1BE63F83}" srcOrd="0" destOrd="0" presId="urn:microsoft.com/office/officeart/2005/8/layout/chevron2"/>
    <dgm:cxn modelId="{1F1988C8-EAFC-4A21-8A0D-25FBA663E846}" type="presParOf" srcId="{918E5810-23DB-4ECC-B362-C9279D5AA001}" destId="{876A56B3-6097-4418-8BD6-6FC063087AC9}" srcOrd="1" destOrd="0" presId="urn:microsoft.com/office/officeart/2005/8/layout/chevron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E8019B7-5575-4F74-A47F-6A0FB136650C}"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US"/>
        </a:p>
      </dgm:t>
    </dgm:pt>
    <dgm:pt modelId="{70DF0619-33F3-4654-9A03-F18A3FF7B7F3}">
      <dgm:prSet phldrT="[Text]"/>
      <dgm:spPr/>
      <dgm:t>
        <a:bodyPr/>
        <a:lstStyle/>
        <a:p>
          <a:r>
            <a:rPr lang="en-US" dirty="0"/>
            <a:t>For each species</a:t>
          </a:r>
        </a:p>
      </dgm:t>
    </dgm:pt>
    <dgm:pt modelId="{863BADA8-055B-4C89-9BCA-181548C5D4DB}" type="parTrans" cxnId="{E0376F41-8F76-4B15-AAB3-060DE7A5AADA}">
      <dgm:prSet/>
      <dgm:spPr/>
      <dgm:t>
        <a:bodyPr/>
        <a:lstStyle/>
        <a:p>
          <a:endParaRPr lang="en-US"/>
        </a:p>
      </dgm:t>
    </dgm:pt>
    <dgm:pt modelId="{3E61B248-5011-4304-8C9D-05D0CFF38C07}" type="sibTrans" cxnId="{E0376F41-8F76-4B15-AAB3-060DE7A5AADA}">
      <dgm:prSet/>
      <dgm:spPr/>
      <dgm:t>
        <a:bodyPr/>
        <a:lstStyle/>
        <a:p>
          <a:endParaRPr lang="en-US"/>
        </a:p>
      </dgm:t>
    </dgm:pt>
    <dgm:pt modelId="{6676648A-F979-4871-ABFB-6392C6EEB8C2}">
      <dgm:prSet phldrT="[Text]"/>
      <dgm:spPr/>
      <dgm:t>
        <a:bodyPr/>
        <a:lstStyle/>
        <a:p>
          <a:r>
            <a:rPr lang="en-US" dirty="0"/>
            <a:t>Determine which species have enough data</a:t>
          </a:r>
        </a:p>
      </dgm:t>
    </dgm:pt>
    <dgm:pt modelId="{8D9BA68B-BD59-442A-935B-77D4FC568A7C}" type="parTrans" cxnId="{4AE434B8-3500-424C-B7EE-E5E91EDCE31C}">
      <dgm:prSet/>
      <dgm:spPr/>
      <dgm:t>
        <a:bodyPr/>
        <a:lstStyle/>
        <a:p>
          <a:endParaRPr lang="en-US"/>
        </a:p>
      </dgm:t>
    </dgm:pt>
    <dgm:pt modelId="{3BE5BC81-F20B-473D-BF3B-4048ACB6603C}" type="sibTrans" cxnId="{4AE434B8-3500-424C-B7EE-E5E91EDCE31C}">
      <dgm:prSet/>
      <dgm:spPr/>
      <dgm:t>
        <a:bodyPr/>
        <a:lstStyle/>
        <a:p>
          <a:endParaRPr lang="en-US"/>
        </a:p>
      </dgm:t>
    </dgm:pt>
    <dgm:pt modelId="{0DA61CC3-A1FC-4F53-84A8-08D842A6E520}">
      <dgm:prSet phldrT="[Text]"/>
      <dgm:spPr/>
      <dgm:t>
        <a:bodyPr/>
        <a:lstStyle/>
        <a:p>
          <a:r>
            <a:rPr lang="en-US" dirty="0"/>
            <a:t>For each Fishing Category</a:t>
          </a:r>
        </a:p>
      </dgm:t>
    </dgm:pt>
    <dgm:pt modelId="{7D6B1A29-FF74-48D2-9316-5A2A649218D6}" type="parTrans" cxnId="{44FE01F7-CB27-458C-991E-58E3C84A5FD6}">
      <dgm:prSet/>
      <dgm:spPr/>
      <dgm:t>
        <a:bodyPr/>
        <a:lstStyle/>
        <a:p>
          <a:endParaRPr lang="en-US"/>
        </a:p>
      </dgm:t>
    </dgm:pt>
    <dgm:pt modelId="{7CE0BC48-DE61-48EC-A9C6-EB9E0EAAC39D}" type="sibTrans" cxnId="{44FE01F7-CB27-458C-991E-58E3C84A5FD6}">
      <dgm:prSet/>
      <dgm:spPr/>
      <dgm:t>
        <a:bodyPr/>
        <a:lstStyle/>
        <a:p>
          <a:endParaRPr lang="en-US"/>
        </a:p>
      </dgm:t>
    </dgm:pt>
    <dgm:pt modelId="{033DE0D2-49B4-4493-AB3C-2D744AA8CC91}">
      <dgm:prSet phldrT="[Text]"/>
      <dgm:spPr/>
      <dgm:t>
        <a:bodyPr/>
        <a:lstStyle/>
        <a:p>
          <a:r>
            <a:rPr lang="en-US" dirty="0"/>
            <a:t>For the Entire Fishing Sector</a:t>
          </a:r>
        </a:p>
      </dgm:t>
    </dgm:pt>
    <dgm:pt modelId="{AC6ED6B5-02BD-4D43-9ADC-371C9017F6E4}" type="parTrans" cxnId="{B0D4ECC8-E706-471B-B4E6-5008DC97D228}">
      <dgm:prSet/>
      <dgm:spPr/>
      <dgm:t>
        <a:bodyPr/>
        <a:lstStyle/>
        <a:p>
          <a:endParaRPr lang="en-US"/>
        </a:p>
      </dgm:t>
    </dgm:pt>
    <dgm:pt modelId="{63A6F77E-AF88-45B5-B188-4CA95552AF7C}" type="sibTrans" cxnId="{B0D4ECC8-E706-471B-B4E6-5008DC97D228}">
      <dgm:prSet/>
      <dgm:spPr/>
      <dgm:t>
        <a:bodyPr/>
        <a:lstStyle/>
        <a:p>
          <a:endParaRPr lang="en-US"/>
        </a:p>
      </dgm:t>
    </dgm:pt>
    <dgm:pt modelId="{095952AD-A253-4DB4-AA58-ADD6F305FB56}">
      <dgm:prSet phldrT="[Text]"/>
      <dgm:spPr/>
      <dgm:t>
        <a:bodyPr/>
        <a:lstStyle/>
        <a:p>
          <a:r>
            <a:rPr lang="en-US" dirty="0"/>
            <a:t>Revenue change</a:t>
          </a:r>
        </a:p>
      </dgm:t>
    </dgm:pt>
    <dgm:pt modelId="{81C6BDEC-07EF-4A4A-ABD0-B439D6CD8037}" type="parTrans" cxnId="{FBAF970F-5F23-42BE-BAB1-4B02A7344F4E}">
      <dgm:prSet/>
      <dgm:spPr/>
      <dgm:t>
        <a:bodyPr/>
        <a:lstStyle/>
        <a:p>
          <a:endParaRPr lang="en-US"/>
        </a:p>
      </dgm:t>
    </dgm:pt>
    <dgm:pt modelId="{3AA74AAF-D2FB-4E6A-91BB-DD3B388E90A9}" type="sibTrans" cxnId="{FBAF970F-5F23-42BE-BAB1-4B02A7344F4E}">
      <dgm:prSet/>
      <dgm:spPr/>
      <dgm:t>
        <a:bodyPr/>
        <a:lstStyle/>
        <a:p>
          <a:endParaRPr lang="en-US"/>
        </a:p>
      </dgm:t>
    </dgm:pt>
    <dgm:pt modelId="{D945A2CB-04AB-4683-83B6-70DFE496E165}">
      <dgm:prSet phldrT="[Text]"/>
      <dgm:spPr/>
      <dgm:t>
        <a:bodyPr/>
        <a:lstStyle/>
        <a:p>
          <a:r>
            <a:rPr lang="en-US" b="1" dirty="0"/>
            <a:t>Implicit quantity index</a:t>
          </a:r>
        </a:p>
      </dgm:t>
    </dgm:pt>
    <dgm:pt modelId="{138AF9B8-37B3-4461-A6EE-B64478E48F18}" type="parTrans" cxnId="{B3372C49-0CB7-4BA8-908C-B05341F3D99A}">
      <dgm:prSet/>
      <dgm:spPr/>
      <dgm:t>
        <a:bodyPr/>
        <a:lstStyle/>
        <a:p>
          <a:endParaRPr lang="en-US"/>
        </a:p>
      </dgm:t>
    </dgm:pt>
    <dgm:pt modelId="{098E12DC-639A-43EF-945D-36EA03BFFD2E}" type="sibTrans" cxnId="{B3372C49-0CB7-4BA8-908C-B05341F3D99A}">
      <dgm:prSet/>
      <dgm:spPr/>
      <dgm:t>
        <a:bodyPr/>
        <a:lstStyle/>
        <a:p>
          <a:endParaRPr lang="en-US"/>
        </a:p>
      </dgm:t>
    </dgm:pt>
    <dgm:pt modelId="{E5C86076-E269-4780-81BE-CBF7CB1F7F86}">
      <dgm:prSet/>
      <dgm:spPr/>
      <dgm:t>
        <a:bodyPr/>
        <a:lstStyle/>
        <a:p>
          <a:r>
            <a:rPr lang="en-US" dirty="0"/>
            <a:t>Revenue-share</a:t>
          </a:r>
        </a:p>
      </dgm:t>
    </dgm:pt>
    <dgm:pt modelId="{1E490D5B-7893-4AED-BE9A-6B9D2D28F92D}" type="parTrans" cxnId="{DFC56E15-CEFC-4C04-ADCF-78C2BB3C2199}">
      <dgm:prSet/>
      <dgm:spPr/>
      <dgm:t>
        <a:bodyPr/>
        <a:lstStyle/>
        <a:p>
          <a:endParaRPr lang="en-US"/>
        </a:p>
      </dgm:t>
    </dgm:pt>
    <dgm:pt modelId="{088AB70B-5B5F-41FF-AA78-E01B57593801}" type="sibTrans" cxnId="{DFC56E15-CEFC-4C04-ADCF-78C2BB3C2199}">
      <dgm:prSet/>
      <dgm:spPr/>
      <dgm:t>
        <a:bodyPr/>
        <a:lstStyle/>
        <a:p>
          <a:endParaRPr lang="en-US"/>
        </a:p>
      </dgm:t>
    </dgm:pt>
    <dgm:pt modelId="{574C8CF2-9412-4AB2-85BB-A6D6EE803729}">
      <dgm:prSet/>
      <dgm:spPr/>
      <dgm:t>
        <a:bodyPr/>
        <a:lstStyle/>
        <a:p>
          <a:r>
            <a:rPr lang="en-US" dirty="0"/>
            <a:t>Revenue-share weighted price changes</a:t>
          </a:r>
        </a:p>
      </dgm:t>
    </dgm:pt>
    <dgm:pt modelId="{3B8C5EBB-E01B-4FF5-84DB-4644E2E8EB9A}" type="parTrans" cxnId="{14A9649F-9231-4C20-9CD0-1BD0052CD9BB}">
      <dgm:prSet/>
      <dgm:spPr/>
      <dgm:t>
        <a:bodyPr/>
        <a:lstStyle/>
        <a:p>
          <a:endParaRPr lang="en-US"/>
        </a:p>
      </dgm:t>
    </dgm:pt>
    <dgm:pt modelId="{3B056D8A-6D92-4284-9921-96D31D5FDF28}" type="sibTrans" cxnId="{14A9649F-9231-4C20-9CD0-1BD0052CD9BB}">
      <dgm:prSet/>
      <dgm:spPr/>
      <dgm:t>
        <a:bodyPr/>
        <a:lstStyle/>
        <a:p>
          <a:endParaRPr lang="en-US"/>
        </a:p>
      </dgm:t>
    </dgm:pt>
    <dgm:pt modelId="{14ACF3C6-91F0-4266-8865-C06613017489}">
      <dgm:prSet phldrT="[Text]"/>
      <dgm:spPr/>
      <dgm:t>
        <a:bodyPr/>
        <a:lstStyle/>
        <a:p>
          <a:r>
            <a:rPr lang="en-US" dirty="0"/>
            <a:t>Price</a:t>
          </a:r>
        </a:p>
      </dgm:t>
    </dgm:pt>
    <dgm:pt modelId="{DC03A8F1-0118-4656-8A68-71B99B6C1567}" type="parTrans" cxnId="{A3714457-F884-4F4B-B5E9-537AEDB4F8AB}">
      <dgm:prSet/>
      <dgm:spPr/>
      <dgm:t>
        <a:bodyPr/>
        <a:lstStyle/>
        <a:p>
          <a:endParaRPr lang="en-US"/>
        </a:p>
      </dgm:t>
    </dgm:pt>
    <dgm:pt modelId="{D827F573-0D0D-41BC-A45C-71E153482381}" type="sibTrans" cxnId="{A3714457-F884-4F4B-B5E9-537AEDB4F8AB}">
      <dgm:prSet/>
      <dgm:spPr/>
      <dgm:t>
        <a:bodyPr/>
        <a:lstStyle/>
        <a:p>
          <a:endParaRPr lang="en-US"/>
        </a:p>
      </dgm:t>
    </dgm:pt>
    <dgm:pt modelId="{7446E64A-5B57-407F-82C9-A30BB07892EC}">
      <dgm:prSet/>
      <dgm:spPr/>
      <dgm:t>
        <a:bodyPr/>
        <a:lstStyle/>
        <a:p>
          <a:r>
            <a:rPr lang="en-US" dirty="0"/>
            <a:t>Revenue index</a:t>
          </a:r>
        </a:p>
      </dgm:t>
    </dgm:pt>
    <dgm:pt modelId="{0822E361-E4DF-4CD4-A72E-4B10B630C22F}" type="parTrans" cxnId="{26892E91-E3E9-44D8-A2DB-F41CE1BD905C}">
      <dgm:prSet/>
      <dgm:spPr/>
      <dgm:t>
        <a:bodyPr/>
        <a:lstStyle/>
        <a:p>
          <a:endParaRPr lang="en-US"/>
        </a:p>
      </dgm:t>
    </dgm:pt>
    <dgm:pt modelId="{B21DC6C9-2923-41C4-9D8C-BD25101D608E}" type="sibTrans" cxnId="{26892E91-E3E9-44D8-A2DB-F41CE1BD905C}">
      <dgm:prSet/>
      <dgm:spPr/>
      <dgm:t>
        <a:bodyPr/>
        <a:lstStyle/>
        <a:p>
          <a:endParaRPr lang="en-US"/>
        </a:p>
      </dgm:t>
    </dgm:pt>
    <dgm:pt modelId="{9CD08DE8-0441-4B92-90D5-DF7A205CF473}">
      <dgm:prSet/>
      <dgm:spPr/>
      <dgm:t>
        <a:bodyPr/>
        <a:lstStyle/>
        <a:p>
          <a:r>
            <a:rPr lang="en-US" dirty="0"/>
            <a:t>Revenue-share</a:t>
          </a:r>
        </a:p>
      </dgm:t>
    </dgm:pt>
    <dgm:pt modelId="{00607876-3AAD-4425-8BBF-BC3E57E66D99}" type="parTrans" cxnId="{33F5C3C5-EFEC-4F6D-96EC-63893E9DF2B6}">
      <dgm:prSet/>
      <dgm:spPr/>
      <dgm:t>
        <a:bodyPr/>
        <a:lstStyle/>
        <a:p>
          <a:endParaRPr lang="en-US"/>
        </a:p>
      </dgm:t>
    </dgm:pt>
    <dgm:pt modelId="{5FDE6278-A7E4-494C-BB74-7439631B1114}" type="sibTrans" cxnId="{33F5C3C5-EFEC-4F6D-96EC-63893E9DF2B6}">
      <dgm:prSet/>
      <dgm:spPr/>
      <dgm:t>
        <a:bodyPr/>
        <a:lstStyle/>
        <a:p>
          <a:endParaRPr lang="en-US"/>
        </a:p>
      </dgm:t>
    </dgm:pt>
    <dgm:pt modelId="{417CE2D4-81C2-47A2-8DB3-BE66799EFDC6}">
      <dgm:prSet/>
      <dgm:spPr/>
      <dgm:t>
        <a:bodyPr/>
        <a:lstStyle/>
        <a:p>
          <a:r>
            <a:rPr lang="en-US" dirty="0"/>
            <a:t>Revenue-share weighted</a:t>
          </a:r>
        </a:p>
      </dgm:t>
    </dgm:pt>
    <dgm:pt modelId="{A123F8D2-0725-444E-9ADC-AC062DDB30F7}" type="parTrans" cxnId="{B4780919-E620-4462-A29B-2782CB13DA6E}">
      <dgm:prSet/>
      <dgm:spPr/>
      <dgm:t>
        <a:bodyPr/>
        <a:lstStyle/>
        <a:p>
          <a:endParaRPr lang="en-US"/>
        </a:p>
      </dgm:t>
    </dgm:pt>
    <dgm:pt modelId="{A65A12CB-EE23-4620-9B56-87B39BBCFC2C}" type="sibTrans" cxnId="{B4780919-E620-4462-A29B-2782CB13DA6E}">
      <dgm:prSet/>
      <dgm:spPr/>
      <dgm:t>
        <a:bodyPr/>
        <a:lstStyle/>
        <a:p>
          <a:endParaRPr lang="en-US"/>
        </a:p>
      </dgm:t>
    </dgm:pt>
    <dgm:pt modelId="{CF0CC673-A2EF-4FBF-8D6D-10F5D64208A9}">
      <dgm:prSet/>
      <dgm:spPr/>
      <dgm:t>
        <a:bodyPr/>
        <a:lstStyle/>
        <a:p>
          <a:r>
            <a:rPr lang="en-US" dirty="0"/>
            <a:t>Implicit quantity index</a:t>
          </a:r>
        </a:p>
      </dgm:t>
    </dgm:pt>
    <dgm:pt modelId="{C7F5EA8B-E715-4E93-A3D4-C436E014EB19}" type="parTrans" cxnId="{9C64845D-2F15-4271-B774-60EBA0572C84}">
      <dgm:prSet/>
      <dgm:spPr/>
      <dgm:t>
        <a:bodyPr/>
        <a:lstStyle/>
        <a:p>
          <a:endParaRPr lang="en-US"/>
        </a:p>
      </dgm:t>
    </dgm:pt>
    <dgm:pt modelId="{401C06C9-F344-4F46-9AAA-DA451FEBE7E5}" type="sibTrans" cxnId="{9C64845D-2F15-4271-B774-60EBA0572C84}">
      <dgm:prSet/>
      <dgm:spPr/>
      <dgm:t>
        <a:bodyPr/>
        <a:lstStyle/>
        <a:p>
          <a:endParaRPr lang="en-US"/>
        </a:p>
      </dgm:t>
    </dgm:pt>
    <dgm:pt modelId="{5D68B5FD-0B3A-43D7-8922-3EDC0C022AE9}">
      <dgm:prSet phldrT="[Text]"/>
      <dgm:spPr/>
      <dgm:t>
        <a:bodyPr/>
        <a:lstStyle/>
        <a:p>
          <a:r>
            <a:rPr lang="en-US" dirty="0"/>
            <a:t>Revenue index</a:t>
          </a:r>
        </a:p>
      </dgm:t>
    </dgm:pt>
    <dgm:pt modelId="{691DB066-F3B4-485E-B11B-4983DC2B268F}" type="parTrans" cxnId="{A49DDE53-80DE-4B58-8189-3420C7DF5FE1}">
      <dgm:prSet/>
      <dgm:spPr/>
      <dgm:t>
        <a:bodyPr/>
        <a:lstStyle/>
        <a:p>
          <a:endParaRPr lang="en-US"/>
        </a:p>
      </dgm:t>
    </dgm:pt>
    <dgm:pt modelId="{EA4ED104-E545-4983-B4BC-3937DC2EAC6B}" type="sibTrans" cxnId="{A49DDE53-80DE-4B58-8189-3420C7DF5FE1}">
      <dgm:prSet/>
      <dgm:spPr/>
      <dgm:t>
        <a:bodyPr/>
        <a:lstStyle/>
        <a:p>
          <a:endParaRPr lang="en-US"/>
        </a:p>
      </dgm:t>
    </dgm:pt>
    <dgm:pt modelId="{7324D32E-360F-4273-82C6-089674A17E9C}">
      <dgm:prSet phldrT="[Text]"/>
      <dgm:spPr/>
      <dgm:t>
        <a:bodyPr/>
        <a:lstStyle/>
        <a:p>
          <a:r>
            <a:rPr lang="en-US" dirty="0"/>
            <a:t>Revenue change</a:t>
          </a:r>
        </a:p>
      </dgm:t>
    </dgm:pt>
    <dgm:pt modelId="{B9F6F484-6115-4C9C-8F7C-A7B669E63CC7}" type="parTrans" cxnId="{5AEA8316-7C0D-4231-8C82-EC61A77A34B5}">
      <dgm:prSet/>
      <dgm:spPr/>
      <dgm:t>
        <a:bodyPr/>
        <a:lstStyle/>
        <a:p>
          <a:endParaRPr lang="en-US"/>
        </a:p>
      </dgm:t>
    </dgm:pt>
    <dgm:pt modelId="{FEE1E6AB-99FB-41F1-8DEA-6813EF268408}" type="sibTrans" cxnId="{5AEA8316-7C0D-4231-8C82-EC61A77A34B5}">
      <dgm:prSet/>
      <dgm:spPr/>
      <dgm:t>
        <a:bodyPr/>
        <a:lstStyle/>
        <a:p>
          <a:endParaRPr lang="en-US"/>
        </a:p>
      </dgm:t>
    </dgm:pt>
    <dgm:pt modelId="{4F8289C4-0FEF-4D06-BE59-189A3BF658CC}" type="pres">
      <dgm:prSet presAssocID="{8E8019B7-5575-4F74-A47F-6A0FB136650C}" presName="linearFlow" presStyleCnt="0">
        <dgm:presLayoutVars>
          <dgm:dir/>
          <dgm:animLvl val="lvl"/>
          <dgm:resizeHandles val="exact"/>
        </dgm:presLayoutVars>
      </dgm:prSet>
      <dgm:spPr/>
    </dgm:pt>
    <dgm:pt modelId="{91161CDF-3412-476E-8B67-A5C3750A9BDE}" type="pres">
      <dgm:prSet presAssocID="{70DF0619-33F3-4654-9A03-F18A3FF7B7F3}" presName="composite" presStyleCnt="0"/>
      <dgm:spPr/>
    </dgm:pt>
    <dgm:pt modelId="{864C65F8-9538-49AC-9CBA-CE617EDF1F95}" type="pres">
      <dgm:prSet presAssocID="{70DF0619-33F3-4654-9A03-F18A3FF7B7F3}" presName="parentText" presStyleLbl="alignNode1" presStyleIdx="0" presStyleCnt="3">
        <dgm:presLayoutVars>
          <dgm:chMax val="1"/>
          <dgm:bulletEnabled val="1"/>
        </dgm:presLayoutVars>
      </dgm:prSet>
      <dgm:spPr/>
    </dgm:pt>
    <dgm:pt modelId="{E9CE414A-FD3E-40BD-BC1D-A49703157716}" type="pres">
      <dgm:prSet presAssocID="{70DF0619-33F3-4654-9A03-F18A3FF7B7F3}" presName="descendantText" presStyleLbl="alignAcc1" presStyleIdx="0" presStyleCnt="3">
        <dgm:presLayoutVars>
          <dgm:bulletEnabled val="1"/>
        </dgm:presLayoutVars>
      </dgm:prSet>
      <dgm:spPr/>
    </dgm:pt>
    <dgm:pt modelId="{1053552F-1744-4253-BE3A-2A313BFC9F1C}" type="pres">
      <dgm:prSet presAssocID="{3E61B248-5011-4304-8C9D-05D0CFF38C07}" presName="sp" presStyleCnt="0"/>
      <dgm:spPr/>
    </dgm:pt>
    <dgm:pt modelId="{97C6E935-2157-412C-B3E9-4A6523CBCD98}" type="pres">
      <dgm:prSet presAssocID="{0DA61CC3-A1FC-4F53-84A8-08D842A6E520}" presName="composite" presStyleCnt="0"/>
      <dgm:spPr/>
    </dgm:pt>
    <dgm:pt modelId="{95D5D36E-37FB-4C69-97C2-E469DA5F5DBB}" type="pres">
      <dgm:prSet presAssocID="{0DA61CC3-A1FC-4F53-84A8-08D842A6E520}" presName="parentText" presStyleLbl="alignNode1" presStyleIdx="1" presStyleCnt="3">
        <dgm:presLayoutVars>
          <dgm:chMax val="1"/>
          <dgm:bulletEnabled val="1"/>
        </dgm:presLayoutVars>
      </dgm:prSet>
      <dgm:spPr/>
    </dgm:pt>
    <dgm:pt modelId="{6CDBF346-2624-4C36-8A77-C653EF4F82B7}" type="pres">
      <dgm:prSet presAssocID="{0DA61CC3-A1FC-4F53-84A8-08D842A6E520}" presName="descendantText" presStyleLbl="alignAcc1" presStyleIdx="1" presStyleCnt="3">
        <dgm:presLayoutVars>
          <dgm:bulletEnabled val="1"/>
        </dgm:presLayoutVars>
      </dgm:prSet>
      <dgm:spPr/>
    </dgm:pt>
    <dgm:pt modelId="{85EA4956-5E40-4038-A869-369FFEDA4391}" type="pres">
      <dgm:prSet presAssocID="{7CE0BC48-DE61-48EC-A9C6-EB9E0EAAC39D}" presName="sp" presStyleCnt="0"/>
      <dgm:spPr/>
    </dgm:pt>
    <dgm:pt modelId="{918E5810-23DB-4ECC-B362-C9279D5AA001}" type="pres">
      <dgm:prSet presAssocID="{033DE0D2-49B4-4493-AB3C-2D744AA8CC91}" presName="composite" presStyleCnt="0"/>
      <dgm:spPr/>
    </dgm:pt>
    <dgm:pt modelId="{ACEC29D2-88E9-468B-AA3F-B90B1BE63F83}" type="pres">
      <dgm:prSet presAssocID="{033DE0D2-49B4-4493-AB3C-2D744AA8CC91}" presName="parentText" presStyleLbl="alignNode1" presStyleIdx="2" presStyleCnt="3">
        <dgm:presLayoutVars>
          <dgm:chMax val="1"/>
          <dgm:bulletEnabled val="1"/>
        </dgm:presLayoutVars>
      </dgm:prSet>
      <dgm:spPr/>
    </dgm:pt>
    <dgm:pt modelId="{876A56B3-6097-4418-8BD6-6FC063087AC9}" type="pres">
      <dgm:prSet presAssocID="{033DE0D2-49B4-4493-AB3C-2D744AA8CC91}" presName="descendantText" presStyleLbl="alignAcc1" presStyleIdx="2" presStyleCnt="3">
        <dgm:presLayoutVars>
          <dgm:bulletEnabled val="1"/>
        </dgm:presLayoutVars>
      </dgm:prSet>
      <dgm:spPr/>
    </dgm:pt>
  </dgm:ptLst>
  <dgm:cxnLst>
    <dgm:cxn modelId="{FBAF970F-5F23-42BE-BAB1-4B02A7344F4E}" srcId="{033DE0D2-49B4-4493-AB3C-2D744AA8CC91}" destId="{095952AD-A253-4DB4-AA58-ADD6F305FB56}" srcOrd="0" destOrd="0" parTransId="{81C6BDEC-07EF-4A4A-ABD0-B439D6CD8037}" sibTransId="{3AA74AAF-D2FB-4E6A-91BB-DD3B388E90A9}"/>
    <dgm:cxn modelId="{F848FB13-6F58-4842-875C-51E6C849BD7F}" type="presOf" srcId="{CF0CC673-A2EF-4FBF-8D6D-10F5D64208A9}" destId="{6CDBF346-2624-4C36-8A77-C653EF4F82B7}" srcOrd="0" destOrd="4" presId="urn:microsoft.com/office/officeart/2005/8/layout/chevron2"/>
    <dgm:cxn modelId="{DFC56E15-CEFC-4C04-ADCF-78C2BB3C2199}" srcId="{70DF0619-33F3-4654-9A03-F18A3FF7B7F3}" destId="{E5C86076-E269-4780-81BE-CBF7CB1F7F86}" srcOrd="2" destOrd="0" parTransId="{1E490D5B-7893-4AED-BE9A-6B9D2D28F92D}" sibTransId="{088AB70B-5B5F-41FF-AA78-E01B57593801}"/>
    <dgm:cxn modelId="{5AEA8316-7C0D-4231-8C82-EC61A77A34B5}" srcId="{0DA61CC3-A1FC-4F53-84A8-08D842A6E520}" destId="{7324D32E-360F-4273-82C6-089674A17E9C}" srcOrd="0" destOrd="0" parTransId="{B9F6F484-6115-4C9C-8F7C-A7B669E63CC7}" sibTransId="{FEE1E6AB-99FB-41F1-8DEA-6813EF268408}"/>
    <dgm:cxn modelId="{B4780919-E620-4462-A29B-2782CB13DA6E}" srcId="{0DA61CC3-A1FC-4F53-84A8-08D842A6E520}" destId="{417CE2D4-81C2-47A2-8DB3-BE66799EFDC6}" srcOrd="3" destOrd="0" parTransId="{A123F8D2-0725-444E-9ADC-AC062DDB30F7}" sibTransId="{A65A12CB-EE23-4620-9B56-87B39BBCFC2C}"/>
    <dgm:cxn modelId="{6842751F-3894-4CA5-ABF7-9411887B6582}" type="presOf" srcId="{5D68B5FD-0B3A-43D7-8922-3EDC0C022AE9}" destId="{876A56B3-6097-4418-8BD6-6FC063087AC9}" srcOrd="0" destOrd="1" presId="urn:microsoft.com/office/officeart/2005/8/layout/chevron2"/>
    <dgm:cxn modelId="{9570412F-4857-4218-B435-06EDC8BAF56B}" type="presOf" srcId="{095952AD-A253-4DB4-AA58-ADD6F305FB56}" destId="{876A56B3-6097-4418-8BD6-6FC063087AC9}" srcOrd="0" destOrd="0" presId="urn:microsoft.com/office/officeart/2005/8/layout/chevron2"/>
    <dgm:cxn modelId="{A57ACB32-FFA0-4747-9888-B0D54F746962}" type="presOf" srcId="{14ACF3C6-91F0-4266-8865-C06613017489}" destId="{E9CE414A-FD3E-40BD-BC1D-A49703157716}" srcOrd="0" destOrd="1" presId="urn:microsoft.com/office/officeart/2005/8/layout/chevron2"/>
    <dgm:cxn modelId="{703B1D35-8965-4BA9-A256-D21DD5E1DF1F}" type="presOf" srcId="{6676648A-F979-4871-ABFB-6392C6EEB8C2}" destId="{E9CE414A-FD3E-40BD-BC1D-A49703157716}" srcOrd="0" destOrd="0" presId="urn:microsoft.com/office/officeart/2005/8/layout/chevron2"/>
    <dgm:cxn modelId="{0876D63A-F83A-4271-B46F-2F589089DF30}" type="presOf" srcId="{E5C86076-E269-4780-81BE-CBF7CB1F7F86}" destId="{E9CE414A-FD3E-40BD-BC1D-A49703157716}" srcOrd="0" destOrd="2" presId="urn:microsoft.com/office/officeart/2005/8/layout/chevron2"/>
    <dgm:cxn modelId="{99EB705C-73FE-4613-B850-FB35C6E0D5DF}" type="presOf" srcId="{574C8CF2-9412-4AB2-85BB-A6D6EE803729}" destId="{E9CE414A-FD3E-40BD-BC1D-A49703157716}" srcOrd="0" destOrd="3" presId="urn:microsoft.com/office/officeart/2005/8/layout/chevron2"/>
    <dgm:cxn modelId="{9C64845D-2F15-4271-B774-60EBA0572C84}" srcId="{0DA61CC3-A1FC-4F53-84A8-08D842A6E520}" destId="{CF0CC673-A2EF-4FBF-8D6D-10F5D64208A9}" srcOrd="4" destOrd="0" parTransId="{C7F5EA8B-E715-4E93-A3D4-C436E014EB19}" sibTransId="{401C06C9-F344-4F46-9AAA-DA451FEBE7E5}"/>
    <dgm:cxn modelId="{E0376F41-8F76-4B15-AAB3-060DE7A5AADA}" srcId="{8E8019B7-5575-4F74-A47F-6A0FB136650C}" destId="{70DF0619-33F3-4654-9A03-F18A3FF7B7F3}" srcOrd="0" destOrd="0" parTransId="{863BADA8-055B-4C89-9BCA-181548C5D4DB}" sibTransId="{3E61B248-5011-4304-8C9D-05D0CFF38C07}"/>
    <dgm:cxn modelId="{B3372C49-0CB7-4BA8-908C-B05341F3D99A}" srcId="{033DE0D2-49B4-4493-AB3C-2D744AA8CC91}" destId="{D945A2CB-04AB-4683-83B6-70DFE496E165}" srcOrd="2" destOrd="0" parTransId="{138AF9B8-37B3-4461-A6EE-B64478E48F18}" sibTransId="{098E12DC-639A-43EF-945D-36EA03BFFD2E}"/>
    <dgm:cxn modelId="{A49DDE53-80DE-4B58-8189-3420C7DF5FE1}" srcId="{033DE0D2-49B4-4493-AB3C-2D744AA8CC91}" destId="{5D68B5FD-0B3A-43D7-8922-3EDC0C022AE9}" srcOrd="1" destOrd="0" parTransId="{691DB066-F3B4-485E-B11B-4983DC2B268F}" sibTransId="{EA4ED104-E545-4983-B4BC-3937DC2EAC6B}"/>
    <dgm:cxn modelId="{017FF554-2CF5-4130-BF11-0E1EBFD1935B}" type="presOf" srcId="{417CE2D4-81C2-47A2-8DB3-BE66799EFDC6}" destId="{6CDBF346-2624-4C36-8A77-C653EF4F82B7}" srcOrd="0" destOrd="3" presId="urn:microsoft.com/office/officeart/2005/8/layout/chevron2"/>
    <dgm:cxn modelId="{A3714457-F884-4F4B-B5E9-537AEDB4F8AB}" srcId="{70DF0619-33F3-4654-9A03-F18A3FF7B7F3}" destId="{14ACF3C6-91F0-4266-8865-C06613017489}" srcOrd="1" destOrd="0" parTransId="{DC03A8F1-0118-4656-8A68-71B99B6C1567}" sibTransId="{D827F573-0D0D-41BC-A45C-71E153482381}"/>
    <dgm:cxn modelId="{26892E91-E3E9-44D8-A2DB-F41CE1BD905C}" srcId="{0DA61CC3-A1FC-4F53-84A8-08D842A6E520}" destId="{7446E64A-5B57-407F-82C9-A30BB07892EC}" srcOrd="1" destOrd="0" parTransId="{0822E361-E4DF-4CD4-A72E-4B10B630C22F}" sibTransId="{B21DC6C9-2923-41C4-9D8C-BD25101D608E}"/>
    <dgm:cxn modelId="{14A9649F-9231-4C20-9CD0-1BD0052CD9BB}" srcId="{70DF0619-33F3-4654-9A03-F18A3FF7B7F3}" destId="{574C8CF2-9412-4AB2-85BB-A6D6EE803729}" srcOrd="3" destOrd="0" parTransId="{3B8C5EBB-E01B-4FF5-84DB-4644E2E8EB9A}" sibTransId="{3B056D8A-6D92-4284-9921-96D31D5FDF28}"/>
    <dgm:cxn modelId="{9DBEB1A4-3B6B-41F3-9FEB-96BD06492075}" type="presOf" srcId="{033DE0D2-49B4-4493-AB3C-2D744AA8CC91}" destId="{ACEC29D2-88E9-468B-AA3F-B90B1BE63F83}" srcOrd="0" destOrd="0" presId="urn:microsoft.com/office/officeart/2005/8/layout/chevron2"/>
    <dgm:cxn modelId="{01065CA5-5330-40C3-8270-119E54DD5196}" type="presOf" srcId="{7446E64A-5B57-407F-82C9-A30BB07892EC}" destId="{6CDBF346-2624-4C36-8A77-C653EF4F82B7}" srcOrd="0" destOrd="1" presId="urn:microsoft.com/office/officeart/2005/8/layout/chevron2"/>
    <dgm:cxn modelId="{4AE434B8-3500-424C-B7EE-E5E91EDCE31C}" srcId="{70DF0619-33F3-4654-9A03-F18A3FF7B7F3}" destId="{6676648A-F979-4871-ABFB-6392C6EEB8C2}" srcOrd="0" destOrd="0" parTransId="{8D9BA68B-BD59-442A-935B-77D4FC568A7C}" sibTransId="{3BE5BC81-F20B-473D-BF3B-4048ACB6603C}"/>
    <dgm:cxn modelId="{9113CEB8-AF4A-4DED-97AB-C56A202D2050}" type="presOf" srcId="{D945A2CB-04AB-4683-83B6-70DFE496E165}" destId="{876A56B3-6097-4418-8BD6-6FC063087AC9}" srcOrd="0" destOrd="2" presId="urn:microsoft.com/office/officeart/2005/8/layout/chevron2"/>
    <dgm:cxn modelId="{4970DBBD-B8F8-412F-BDC5-83F2C765A5ED}" type="presOf" srcId="{70DF0619-33F3-4654-9A03-F18A3FF7B7F3}" destId="{864C65F8-9538-49AC-9CBA-CE617EDF1F95}" srcOrd="0" destOrd="0" presId="urn:microsoft.com/office/officeart/2005/8/layout/chevron2"/>
    <dgm:cxn modelId="{33F5C3C5-EFEC-4F6D-96EC-63893E9DF2B6}" srcId="{0DA61CC3-A1FC-4F53-84A8-08D842A6E520}" destId="{9CD08DE8-0441-4B92-90D5-DF7A205CF473}" srcOrd="2" destOrd="0" parTransId="{00607876-3AAD-4425-8BBF-BC3E57E66D99}" sibTransId="{5FDE6278-A7E4-494C-BB74-7439631B1114}"/>
    <dgm:cxn modelId="{B0D4ECC8-E706-471B-B4E6-5008DC97D228}" srcId="{8E8019B7-5575-4F74-A47F-6A0FB136650C}" destId="{033DE0D2-49B4-4493-AB3C-2D744AA8CC91}" srcOrd="2" destOrd="0" parTransId="{AC6ED6B5-02BD-4D43-9ADC-371C9017F6E4}" sibTransId="{63A6F77E-AF88-45B5-B188-4CA95552AF7C}"/>
    <dgm:cxn modelId="{7732F3CD-253D-421E-BA91-3D84BC0509B9}" type="presOf" srcId="{0DA61CC3-A1FC-4F53-84A8-08D842A6E520}" destId="{95D5D36E-37FB-4C69-97C2-E469DA5F5DBB}" srcOrd="0" destOrd="0" presId="urn:microsoft.com/office/officeart/2005/8/layout/chevron2"/>
    <dgm:cxn modelId="{A980B0D4-369B-4DBD-8C3A-CE4F4A7CA64B}" type="presOf" srcId="{9CD08DE8-0441-4B92-90D5-DF7A205CF473}" destId="{6CDBF346-2624-4C36-8A77-C653EF4F82B7}" srcOrd="0" destOrd="2" presId="urn:microsoft.com/office/officeart/2005/8/layout/chevron2"/>
    <dgm:cxn modelId="{C6B01EF4-2318-4F22-B178-BE8440602E1B}" type="presOf" srcId="{8E8019B7-5575-4F74-A47F-6A0FB136650C}" destId="{4F8289C4-0FEF-4D06-BE59-189A3BF658CC}" srcOrd="0" destOrd="0" presId="urn:microsoft.com/office/officeart/2005/8/layout/chevron2"/>
    <dgm:cxn modelId="{4C2765F6-8F61-41D5-8201-5063FE700DE9}" type="presOf" srcId="{7324D32E-360F-4273-82C6-089674A17E9C}" destId="{6CDBF346-2624-4C36-8A77-C653EF4F82B7}" srcOrd="0" destOrd="0" presId="urn:microsoft.com/office/officeart/2005/8/layout/chevron2"/>
    <dgm:cxn modelId="{44FE01F7-CB27-458C-991E-58E3C84A5FD6}" srcId="{8E8019B7-5575-4F74-A47F-6A0FB136650C}" destId="{0DA61CC3-A1FC-4F53-84A8-08D842A6E520}" srcOrd="1" destOrd="0" parTransId="{7D6B1A29-FF74-48D2-9316-5A2A649218D6}" sibTransId="{7CE0BC48-DE61-48EC-A9C6-EB9E0EAAC39D}"/>
    <dgm:cxn modelId="{D58F475D-DF50-4A87-85B2-558143ED1817}" type="presParOf" srcId="{4F8289C4-0FEF-4D06-BE59-189A3BF658CC}" destId="{91161CDF-3412-476E-8B67-A5C3750A9BDE}" srcOrd="0" destOrd="0" presId="urn:microsoft.com/office/officeart/2005/8/layout/chevron2"/>
    <dgm:cxn modelId="{11EDEB2B-35AC-49B2-A78F-079988DE0192}" type="presParOf" srcId="{91161CDF-3412-476E-8B67-A5C3750A9BDE}" destId="{864C65F8-9538-49AC-9CBA-CE617EDF1F95}" srcOrd="0" destOrd="0" presId="urn:microsoft.com/office/officeart/2005/8/layout/chevron2"/>
    <dgm:cxn modelId="{68496B75-9C42-461D-B18C-30B3642E0C86}" type="presParOf" srcId="{91161CDF-3412-476E-8B67-A5C3750A9BDE}" destId="{E9CE414A-FD3E-40BD-BC1D-A49703157716}" srcOrd="1" destOrd="0" presId="urn:microsoft.com/office/officeart/2005/8/layout/chevron2"/>
    <dgm:cxn modelId="{39F2C36F-FE9E-4D6B-B092-3F39C68EF206}" type="presParOf" srcId="{4F8289C4-0FEF-4D06-BE59-189A3BF658CC}" destId="{1053552F-1744-4253-BE3A-2A313BFC9F1C}" srcOrd="1" destOrd="0" presId="urn:microsoft.com/office/officeart/2005/8/layout/chevron2"/>
    <dgm:cxn modelId="{E8563B49-846F-4709-B254-72A08A4D6307}" type="presParOf" srcId="{4F8289C4-0FEF-4D06-BE59-189A3BF658CC}" destId="{97C6E935-2157-412C-B3E9-4A6523CBCD98}" srcOrd="2" destOrd="0" presId="urn:microsoft.com/office/officeart/2005/8/layout/chevron2"/>
    <dgm:cxn modelId="{7371A6BA-124C-4EA8-9C49-13348F715AB2}" type="presParOf" srcId="{97C6E935-2157-412C-B3E9-4A6523CBCD98}" destId="{95D5D36E-37FB-4C69-97C2-E469DA5F5DBB}" srcOrd="0" destOrd="0" presId="urn:microsoft.com/office/officeart/2005/8/layout/chevron2"/>
    <dgm:cxn modelId="{35E213F7-5202-43CF-936A-6E1A2DFBA1AC}" type="presParOf" srcId="{97C6E935-2157-412C-B3E9-4A6523CBCD98}" destId="{6CDBF346-2624-4C36-8A77-C653EF4F82B7}" srcOrd="1" destOrd="0" presId="urn:microsoft.com/office/officeart/2005/8/layout/chevron2"/>
    <dgm:cxn modelId="{99A2739D-88A3-4CDF-865F-30CBBA1CE210}" type="presParOf" srcId="{4F8289C4-0FEF-4D06-BE59-189A3BF658CC}" destId="{85EA4956-5E40-4038-A869-369FFEDA4391}" srcOrd="3" destOrd="0" presId="urn:microsoft.com/office/officeart/2005/8/layout/chevron2"/>
    <dgm:cxn modelId="{D7782FBC-FC1D-47C5-A8BC-7D67256C0E74}" type="presParOf" srcId="{4F8289C4-0FEF-4D06-BE59-189A3BF658CC}" destId="{918E5810-23DB-4ECC-B362-C9279D5AA001}" srcOrd="4" destOrd="0" presId="urn:microsoft.com/office/officeart/2005/8/layout/chevron2"/>
    <dgm:cxn modelId="{703EE08C-992C-4305-A89B-B87560DE9723}" type="presParOf" srcId="{918E5810-23DB-4ECC-B362-C9279D5AA001}" destId="{ACEC29D2-88E9-468B-AA3F-B90B1BE63F83}" srcOrd="0" destOrd="0" presId="urn:microsoft.com/office/officeart/2005/8/layout/chevron2"/>
    <dgm:cxn modelId="{1F1988C8-EAFC-4A21-8A0D-25FBA663E846}" type="presParOf" srcId="{918E5810-23DB-4ECC-B362-C9279D5AA001}" destId="{876A56B3-6097-4418-8BD6-6FC063087AC9}"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E8019B7-5575-4F74-A47F-6A0FB136650C}"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US"/>
        </a:p>
      </dgm:t>
    </dgm:pt>
    <dgm:pt modelId="{70DF0619-33F3-4654-9A03-F18A3FF7B7F3}">
      <dgm:prSet phldrT="[Text]"/>
      <dgm:spPr/>
      <dgm:t>
        <a:bodyPr/>
        <a:lstStyle/>
        <a:p>
          <a:r>
            <a:rPr lang="en-US" dirty="0"/>
            <a:t>For each species</a:t>
          </a:r>
        </a:p>
      </dgm:t>
    </dgm:pt>
    <dgm:pt modelId="{863BADA8-055B-4C89-9BCA-181548C5D4DB}" type="parTrans" cxnId="{E0376F41-8F76-4B15-AAB3-060DE7A5AADA}">
      <dgm:prSet/>
      <dgm:spPr/>
      <dgm:t>
        <a:bodyPr/>
        <a:lstStyle/>
        <a:p>
          <a:endParaRPr lang="en-US"/>
        </a:p>
      </dgm:t>
    </dgm:pt>
    <dgm:pt modelId="{3E61B248-5011-4304-8C9D-05D0CFF38C07}" type="sibTrans" cxnId="{E0376F41-8F76-4B15-AAB3-060DE7A5AADA}">
      <dgm:prSet/>
      <dgm:spPr/>
      <dgm:t>
        <a:bodyPr/>
        <a:lstStyle/>
        <a:p>
          <a:endParaRPr lang="en-US"/>
        </a:p>
      </dgm:t>
    </dgm:pt>
    <dgm:pt modelId="{6676648A-F979-4871-ABFB-6392C6EEB8C2}">
      <dgm:prSet phldrT="[Text]"/>
      <dgm:spPr/>
      <dgm:t>
        <a:bodyPr/>
        <a:lstStyle/>
        <a:p>
          <a:r>
            <a:rPr lang="en-US" dirty="0"/>
            <a:t>Determine which species have enough data</a:t>
          </a:r>
        </a:p>
      </dgm:t>
    </dgm:pt>
    <dgm:pt modelId="{8D9BA68B-BD59-442A-935B-77D4FC568A7C}" type="parTrans" cxnId="{4AE434B8-3500-424C-B7EE-E5E91EDCE31C}">
      <dgm:prSet/>
      <dgm:spPr/>
      <dgm:t>
        <a:bodyPr/>
        <a:lstStyle/>
        <a:p>
          <a:endParaRPr lang="en-US"/>
        </a:p>
      </dgm:t>
    </dgm:pt>
    <dgm:pt modelId="{3BE5BC81-F20B-473D-BF3B-4048ACB6603C}" type="sibTrans" cxnId="{4AE434B8-3500-424C-B7EE-E5E91EDCE31C}">
      <dgm:prSet/>
      <dgm:spPr/>
      <dgm:t>
        <a:bodyPr/>
        <a:lstStyle/>
        <a:p>
          <a:endParaRPr lang="en-US"/>
        </a:p>
      </dgm:t>
    </dgm:pt>
    <dgm:pt modelId="{B9907264-D66A-464A-861D-7F061C832481}">
      <dgm:prSet phldrT="[Text]"/>
      <dgm:spPr/>
      <dgm:t>
        <a:bodyPr/>
        <a:lstStyle/>
        <a:p>
          <a:r>
            <a:rPr lang="en-US" dirty="0"/>
            <a:t>Quantity-share weighted quantity changes by quantity</a:t>
          </a:r>
        </a:p>
      </dgm:t>
    </dgm:pt>
    <dgm:pt modelId="{A743A091-1D06-42E9-B5FB-502BD51E16C4}" type="parTrans" cxnId="{0C74E0E2-A180-45E3-B6A5-287DA051F18C}">
      <dgm:prSet/>
      <dgm:spPr/>
      <dgm:t>
        <a:bodyPr/>
        <a:lstStyle/>
        <a:p>
          <a:endParaRPr lang="en-US"/>
        </a:p>
      </dgm:t>
    </dgm:pt>
    <dgm:pt modelId="{B70ED5E2-DABD-4F81-9BAE-61A58AE04D15}" type="sibTrans" cxnId="{0C74E0E2-A180-45E3-B6A5-287DA051F18C}">
      <dgm:prSet/>
      <dgm:spPr/>
      <dgm:t>
        <a:bodyPr/>
        <a:lstStyle/>
        <a:p>
          <a:endParaRPr lang="en-US"/>
        </a:p>
      </dgm:t>
    </dgm:pt>
    <dgm:pt modelId="{0DA61CC3-A1FC-4F53-84A8-08D842A6E520}">
      <dgm:prSet phldrT="[Text]"/>
      <dgm:spPr/>
      <dgm:t>
        <a:bodyPr/>
        <a:lstStyle/>
        <a:p>
          <a:r>
            <a:rPr lang="en-US" dirty="0"/>
            <a:t>For each Fishing Category</a:t>
          </a:r>
        </a:p>
      </dgm:t>
    </dgm:pt>
    <dgm:pt modelId="{7D6B1A29-FF74-48D2-9316-5A2A649218D6}" type="parTrans" cxnId="{44FE01F7-CB27-458C-991E-58E3C84A5FD6}">
      <dgm:prSet/>
      <dgm:spPr/>
      <dgm:t>
        <a:bodyPr/>
        <a:lstStyle/>
        <a:p>
          <a:endParaRPr lang="en-US"/>
        </a:p>
      </dgm:t>
    </dgm:pt>
    <dgm:pt modelId="{7CE0BC48-DE61-48EC-A9C6-EB9E0EAAC39D}" type="sibTrans" cxnId="{44FE01F7-CB27-458C-991E-58E3C84A5FD6}">
      <dgm:prSet/>
      <dgm:spPr/>
      <dgm:t>
        <a:bodyPr/>
        <a:lstStyle/>
        <a:p>
          <a:endParaRPr lang="en-US"/>
        </a:p>
      </dgm:t>
    </dgm:pt>
    <dgm:pt modelId="{59A54F95-3C6D-4662-8771-14B4B5D03CC0}">
      <dgm:prSet phldrT="[Text]"/>
      <dgm:spPr/>
      <dgm:t>
        <a:bodyPr/>
        <a:lstStyle/>
        <a:p>
          <a:r>
            <a:rPr lang="en-US" dirty="0"/>
            <a:t>Revenue change</a:t>
          </a:r>
        </a:p>
      </dgm:t>
    </dgm:pt>
    <dgm:pt modelId="{86F75EE6-0BF8-461C-BE4C-B08D4C1F39AB}" type="parTrans" cxnId="{1D51CAA2-A3DC-4403-A778-D181009A639F}">
      <dgm:prSet/>
      <dgm:spPr/>
      <dgm:t>
        <a:bodyPr/>
        <a:lstStyle/>
        <a:p>
          <a:endParaRPr lang="en-US"/>
        </a:p>
      </dgm:t>
    </dgm:pt>
    <dgm:pt modelId="{2564E566-8528-4C03-9A38-64586B24D853}" type="sibTrans" cxnId="{1D51CAA2-A3DC-4403-A778-D181009A639F}">
      <dgm:prSet/>
      <dgm:spPr/>
      <dgm:t>
        <a:bodyPr/>
        <a:lstStyle/>
        <a:p>
          <a:endParaRPr lang="en-US"/>
        </a:p>
      </dgm:t>
    </dgm:pt>
    <dgm:pt modelId="{033DE0D2-49B4-4493-AB3C-2D744AA8CC91}">
      <dgm:prSet phldrT="[Text]"/>
      <dgm:spPr/>
      <dgm:t>
        <a:bodyPr/>
        <a:lstStyle/>
        <a:p>
          <a:r>
            <a:rPr lang="en-US" dirty="0"/>
            <a:t>For the Entire Fishing Sector</a:t>
          </a:r>
        </a:p>
      </dgm:t>
    </dgm:pt>
    <dgm:pt modelId="{AC6ED6B5-02BD-4D43-9ADC-371C9017F6E4}" type="parTrans" cxnId="{B0D4ECC8-E706-471B-B4E6-5008DC97D228}">
      <dgm:prSet/>
      <dgm:spPr/>
      <dgm:t>
        <a:bodyPr/>
        <a:lstStyle/>
        <a:p>
          <a:endParaRPr lang="en-US"/>
        </a:p>
      </dgm:t>
    </dgm:pt>
    <dgm:pt modelId="{63A6F77E-AF88-45B5-B188-4CA95552AF7C}" type="sibTrans" cxnId="{B0D4ECC8-E706-471B-B4E6-5008DC97D228}">
      <dgm:prSet/>
      <dgm:spPr/>
      <dgm:t>
        <a:bodyPr/>
        <a:lstStyle/>
        <a:p>
          <a:endParaRPr lang="en-US"/>
        </a:p>
      </dgm:t>
    </dgm:pt>
    <dgm:pt modelId="{095952AD-A253-4DB4-AA58-ADD6F305FB56}">
      <dgm:prSet phldrT="[Text]"/>
      <dgm:spPr/>
      <dgm:t>
        <a:bodyPr/>
        <a:lstStyle/>
        <a:p>
          <a:r>
            <a:rPr lang="en-US" dirty="0"/>
            <a:t>Quantity change</a:t>
          </a:r>
        </a:p>
      </dgm:t>
    </dgm:pt>
    <dgm:pt modelId="{81C6BDEC-07EF-4A4A-ABD0-B439D6CD8037}" type="parTrans" cxnId="{FBAF970F-5F23-42BE-BAB1-4B02A7344F4E}">
      <dgm:prSet/>
      <dgm:spPr/>
      <dgm:t>
        <a:bodyPr/>
        <a:lstStyle/>
        <a:p>
          <a:endParaRPr lang="en-US"/>
        </a:p>
      </dgm:t>
    </dgm:pt>
    <dgm:pt modelId="{3AA74AAF-D2FB-4E6A-91BB-DD3B388E90A9}" type="sibTrans" cxnId="{FBAF970F-5F23-42BE-BAB1-4B02A7344F4E}">
      <dgm:prSet/>
      <dgm:spPr/>
      <dgm:t>
        <a:bodyPr/>
        <a:lstStyle/>
        <a:p>
          <a:endParaRPr lang="en-US"/>
        </a:p>
      </dgm:t>
    </dgm:pt>
    <dgm:pt modelId="{FFE9D3DB-0598-4BF0-AA5A-D257EE299170}">
      <dgm:prSet phldrT="[Text]"/>
      <dgm:spPr/>
      <dgm:t>
        <a:bodyPr/>
        <a:lstStyle/>
        <a:p>
          <a:r>
            <a:rPr lang="en-US" dirty="0"/>
            <a:t>Quantity-share</a:t>
          </a:r>
        </a:p>
      </dgm:t>
    </dgm:pt>
    <dgm:pt modelId="{B8146803-438A-44A2-A5EF-7D226EE6F575}" type="parTrans" cxnId="{FFE03951-99DF-4BA0-A51C-70AC5CA0F26C}">
      <dgm:prSet/>
      <dgm:spPr/>
      <dgm:t>
        <a:bodyPr/>
        <a:lstStyle/>
        <a:p>
          <a:endParaRPr lang="en-US"/>
        </a:p>
      </dgm:t>
    </dgm:pt>
    <dgm:pt modelId="{C7304B44-E032-46AF-8A61-D8A0F216CCD8}" type="sibTrans" cxnId="{FFE03951-99DF-4BA0-A51C-70AC5CA0F26C}">
      <dgm:prSet/>
      <dgm:spPr/>
      <dgm:t>
        <a:bodyPr/>
        <a:lstStyle/>
        <a:p>
          <a:endParaRPr lang="en-US"/>
        </a:p>
      </dgm:t>
    </dgm:pt>
    <dgm:pt modelId="{C75D7EE8-7035-4BC8-98C0-FCA3F6A34F42}">
      <dgm:prSet/>
      <dgm:spPr/>
      <dgm:t>
        <a:bodyPr/>
        <a:lstStyle/>
        <a:p>
          <a:r>
            <a:rPr lang="en-US" dirty="0"/>
            <a:t>Revenue-share weighted</a:t>
          </a:r>
        </a:p>
      </dgm:t>
    </dgm:pt>
    <dgm:pt modelId="{70D41265-200E-4B0C-8023-5DBEE695323F}" type="parTrans" cxnId="{442AA2A1-DC25-4202-9C84-E235D2FAE4FB}">
      <dgm:prSet/>
      <dgm:spPr/>
      <dgm:t>
        <a:bodyPr/>
        <a:lstStyle/>
        <a:p>
          <a:endParaRPr lang="en-US"/>
        </a:p>
      </dgm:t>
    </dgm:pt>
    <dgm:pt modelId="{7C824172-3AC3-43EC-AC79-262D9D93AAAB}" type="sibTrans" cxnId="{442AA2A1-DC25-4202-9C84-E235D2FAE4FB}">
      <dgm:prSet/>
      <dgm:spPr/>
      <dgm:t>
        <a:bodyPr/>
        <a:lstStyle/>
        <a:p>
          <a:endParaRPr lang="en-US"/>
        </a:p>
      </dgm:t>
    </dgm:pt>
    <dgm:pt modelId="{9097B977-157C-44F5-BC90-BE661776DCB8}">
      <dgm:prSet/>
      <dgm:spPr/>
      <dgm:t>
        <a:bodyPr/>
        <a:lstStyle/>
        <a:p>
          <a:r>
            <a:rPr lang="en-US" b="1" dirty="0"/>
            <a:t>Quantity index</a:t>
          </a:r>
        </a:p>
      </dgm:t>
    </dgm:pt>
    <dgm:pt modelId="{AB30954E-47F8-42A9-9C8C-CCC53E356450}" type="parTrans" cxnId="{A87ED4A4-37D8-435A-AF69-2FD42D8D3D77}">
      <dgm:prSet/>
      <dgm:spPr/>
      <dgm:t>
        <a:bodyPr/>
        <a:lstStyle/>
        <a:p>
          <a:endParaRPr lang="en-US"/>
        </a:p>
      </dgm:t>
    </dgm:pt>
    <dgm:pt modelId="{800C55A3-3B05-4336-8350-AECAEF972FC2}" type="sibTrans" cxnId="{A87ED4A4-37D8-435A-AF69-2FD42D8D3D77}">
      <dgm:prSet/>
      <dgm:spPr/>
      <dgm:t>
        <a:bodyPr/>
        <a:lstStyle/>
        <a:p>
          <a:endParaRPr lang="en-US"/>
        </a:p>
      </dgm:t>
    </dgm:pt>
    <dgm:pt modelId="{1C4A4D76-3D22-48AE-B058-9507CB44662C}">
      <dgm:prSet/>
      <dgm:spPr/>
      <dgm:t>
        <a:bodyPr/>
        <a:lstStyle/>
        <a:p>
          <a:endParaRPr lang="en-US" dirty="0"/>
        </a:p>
      </dgm:t>
    </dgm:pt>
    <dgm:pt modelId="{FEE7446F-0015-41E0-A56B-636E67AB3327}" type="parTrans" cxnId="{A9AA6EB1-3ECB-4A05-96B7-FF1F9EB24E6A}">
      <dgm:prSet/>
      <dgm:spPr/>
      <dgm:t>
        <a:bodyPr/>
        <a:lstStyle/>
        <a:p>
          <a:endParaRPr lang="en-US"/>
        </a:p>
      </dgm:t>
    </dgm:pt>
    <dgm:pt modelId="{B2590270-C0E2-4181-A864-95BD8459C644}" type="sibTrans" cxnId="{A9AA6EB1-3ECB-4A05-96B7-FF1F9EB24E6A}">
      <dgm:prSet/>
      <dgm:spPr/>
      <dgm:t>
        <a:bodyPr/>
        <a:lstStyle/>
        <a:p>
          <a:endParaRPr lang="en-US"/>
        </a:p>
      </dgm:t>
    </dgm:pt>
    <dgm:pt modelId="{D7647D28-E419-4363-B9B1-91F1923B2008}">
      <dgm:prSet phldrT="[Text]"/>
      <dgm:spPr/>
      <dgm:t>
        <a:bodyPr/>
        <a:lstStyle/>
        <a:p>
          <a:endParaRPr lang="en-US" dirty="0"/>
        </a:p>
      </dgm:t>
    </dgm:pt>
    <dgm:pt modelId="{BC24F132-A132-4120-997F-E47DF19FCBBB}" type="parTrans" cxnId="{2212D55D-73CE-4317-AFB5-40282A918125}">
      <dgm:prSet/>
      <dgm:spPr/>
      <dgm:t>
        <a:bodyPr/>
        <a:lstStyle/>
        <a:p>
          <a:endParaRPr lang="en-US"/>
        </a:p>
      </dgm:t>
    </dgm:pt>
    <dgm:pt modelId="{5F839274-5BB6-4269-B8E6-35BAE2A27C6D}" type="sibTrans" cxnId="{2212D55D-73CE-4317-AFB5-40282A918125}">
      <dgm:prSet/>
      <dgm:spPr/>
      <dgm:t>
        <a:bodyPr/>
        <a:lstStyle/>
        <a:p>
          <a:endParaRPr lang="en-US"/>
        </a:p>
      </dgm:t>
    </dgm:pt>
    <dgm:pt modelId="{89EB8ED5-59EF-4E9A-BE1A-3A4EF2705452}">
      <dgm:prSet/>
      <dgm:spPr/>
      <dgm:t>
        <a:bodyPr/>
        <a:lstStyle/>
        <a:p>
          <a:r>
            <a:rPr lang="en-US"/>
            <a:t>Revenue index</a:t>
          </a:r>
          <a:endParaRPr lang="en-US" dirty="0"/>
        </a:p>
      </dgm:t>
    </dgm:pt>
    <dgm:pt modelId="{7F9B5BC0-ED68-4702-94E3-1270315C13C9}" type="parTrans" cxnId="{24B4527A-385C-46A5-98A0-13BE7C7A866A}">
      <dgm:prSet/>
      <dgm:spPr/>
      <dgm:t>
        <a:bodyPr/>
        <a:lstStyle/>
        <a:p>
          <a:endParaRPr lang="en-US"/>
        </a:p>
      </dgm:t>
    </dgm:pt>
    <dgm:pt modelId="{4E0DF663-A0C4-4641-8760-FA4308CBE732}" type="sibTrans" cxnId="{24B4527A-385C-46A5-98A0-13BE7C7A866A}">
      <dgm:prSet/>
      <dgm:spPr/>
      <dgm:t>
        <a:bodyPr/>
        <a:lstStyle/>
        <a:p>
          <a:endParaRPr lang="en-US"/>
        </a:p>
      </dgm:t>
    </dgm:pt>
    <dgm:pt modelId="{073053E3-F17F-40F1-B9B2-C5B9E4408AC4}">
      <dgm:prSet/>
      <dgm:spPr/>
      <dgm:t>
        <a:bodyPr/>
        <a:lstStyle/>
        <a:p>
          <a:r>
            <a:rPr lang="en-US" dirty="0"/>
            <a:t>Revenue-share</a:t>
          </a:r>
        </a:p>
      </dgm:t>
    </dgm:pt>
    <dgm:pt modelId="{0A5943DF-649A-4B50-B666-6C43A92B4D76}" type="parTrans" cxnId="{5AF3666F-EEDD-4736-9905-54A9574CC97C}">
      <dgm:prSet/>
      <dgm:spPr/>
      <dgm:t>
        <a:bodyPr/>
        <a:lstStyle/>
        <a:p>
          <a:endParaRPr lang="en-US"/>
        </a:p>
      </dgm:t>
    </dgm:pt>
    <dgm:pt modelId="{2BB3A1FA-8F09-40BE-BD23-FB5EC09D56B4}" type="sibTrans" cxnId="{5AF3666F-EEDD-4736-9905-54A9574CC97C}">
      <dgm:prSet/>
      <dgm:spPr/>
      <dgm:t>
        <a:bodyPr/>
        <a:lstStyle/>
        <a:p>
          <a:endParaRPr lang="en-US"/>
        </a:p>
      </dgm:t>
    </dgm:pt>
    <dgm:pt modelId="{4F8289C4-0FEF-4D06-BE59-189A3BF658CC}" type="pres">
      <dgm:prSet presAssocID="{8E8019B7-5575-4F74-A47F-6A0FB136650C}" presName="linearFlow" presStyleCnt="0">
        <dgm:presLayoutVars>
          <dgm:dir/>
          <dgm:animLvl val="lvl"/>
          <dgm:resizeHandles val="exact"/>
        </dgm:presLayoutVars>
      </dgm:prSet>
      <dgm:spPr/>
    </dgm:pt>
    <dgm:pt modelId="{91161CDF-3412-476E-8B67-A5C3750A9BDE}" type="pres">
      <dgm:prSet presAssocID="{70DF0619-33F3-4654-9A03-F18A3FF7B7F3}" presName="composite" presStyleCnt="0"/>
      <dgm:spPr/>
    </dgm:pt>
    <dgm:pt modelId="{864C65F8-9538-49AC-9CBA-CE617EDF1F95}" type="pres">
      <dgm:prSet presAssocID="{70DF0619-33F3-4654-9A03-F18A3FF7B7F3}" presName="parentText" presStyleLbl="alignNode1" presStyleIdx="0" presStyleCnt="3">
        <dgm:presLayoutVars>
          <dgm:chMax val="1"/>
          <dgm:bulletEnabled val="1"/>
        </dgm:presLayoutVars>
      </dgm:prSet>
      <dgm:spPr/>
    </dgm:pt>
    <dgm:pt modelId="{E9CE414A-FD3E-40BD-BC1D-A49703157716}" type="pres">
      <dgm:prSet presAssocID="{70DF0619-33F3-4654-9A03-F18A3FF7B7F3}" presName="descendantText" presStyleLbl="alignAcc1" presStyleIdx="0" presStyleCnt="3">
        <dgm:presLayoutVars>
          <dgm:bulletEnabled val="1"/>
        </dgm:presLayoutVars>
      </dgm:prSet>
      <dgm:spPr/>
    </dgm:pt>
    <dgm:pt modelId="{1053552F-1744-4253-BE3A-2A313BFC9F1C}" type="pres">
      <dgm:prSet presAssocID="{3E61B248-5011-4304-8C9D-05D0CFF38C07}" presName="sp" presStyleCnt="0"/>
      <dgm:spPr/>
    </dgm:pt>
    <dgm:pt modelId="{97C6E935-2157-412C-B3E9-4A6523CBCD98}" type="pres">
      <dgm:prSet presAssocID="{0DA61CC3-A1FC-4F53-84A8-08D842A6E520}" presName="composite" presStyleCnt="0"/>
      <dgm:spPr/>
    </dgm:pt>
    <dgm:pt modelId="{95D5D36E-37FB-4C69-97C2-E469DA5F5DBB}" type="pres">
      <dgm:prSet presAssocID="{0DA61CC3-A1FC-4F53-84A8-08D842A6E520}" presName="parentText" presStyleLbl="alignNode1" presStyleIdx="1" presStyleCnt="3">
        <dgm:presLayoutVars>
          <dgm:chMax val="1"/>
          <dgm:bulletEnabled val="1"/>
        </dgm:presLayoutVars>
      </dgm:prSet>
      <dgm:spPr/>
    </dgm:pt>
    <dgm:pt modelId="{6CDBF346-2624-4C36-8A77-C653EF4F82B7}" type="pres">
      <dgm:prSet presAssocID="{0DA61CC3-A1FC-4F53-84A8-08D842A6E520}" presName="descendantText" presStyleLbl="alignAcc1" presStyleIdx="1" presStyleCnt="3">
        <dgm:presLayoutVars>
          <dgm:bulletEnabled val="1"/>
        </dgm:presLayoutVars>
      </dgm:prSet>
      <dgm:spPr/>
    </dgm:pt>
    <dgm:pt modelId="{85EA4956-5E40-4038-A869-369FFEDA4391}" type="pres">
      <dgm:prSet presAssocID="{7CE0BC48-DE61-48EC-A9C6-EB9E0EAAC39D}" presName="sp" presStyleCnt="0"/>
      <dgm:spPr/>
    </dgm:pt>
    <dgm:pt modelId="{918E5810-23DB-4ECC-B362-C9279D5AA001}" type="pres">
      <dgm:prSet presAssocID="{033DE0D2-49B4-4493-AB3C-2D744AA8CC91}" presName="composite" presStyleCnt="0"/>
      <dgm:spPr/>
    </dgm:pt>
    <dgm:pt modelId="{ACEC29D2-88E9-468B-AA3F-B90B1BE63F83}" type="pres">
      <dgm:prSet presAssocID="{033DE0D2-49B4-4493-AB3C-2D744AA8CC91}" presName="parentText" presStyleLbl="alignNode1" presStyleIdx="2" presStyleCnt="3">
        <dgm:presLayoutVars>
          <dgm:chMax val="1"/>
          <dgm:bulletEnabled val="1"/>
        </dgm:presLayoutVars>
      </dgm:prSet>
      <dgm:spPr/>
    </dgm:pt>
    <dgm:pt modelId="{876A56B3-6097-4418-8BD6-6FC063087AC9}" type="pres">
      <dgm:prSet presAssocID="{033DE0D2-49B4-4493-AB3C-2D744AA8CC91}" presName="descendantText" presStyleLbl="alignAcc1" presStyleIdx="2" presStyleCnt="3">
        <dgm:presLayoutVars>
          <dgm:bulletEnabled val="1"/>
        </dgm:presLayoutVars>
      </dgm:prSet>
      <dgm:spPr/>
    </dgm:pt>
  </dgm:ptLst>
  <dgm:cxnLst>
    <dgm:cxn modelId="{FBAF970F-5F23-42BE-BAB1-4B02A7344F4E}" srcId="{033DE0D2-49B4-4493-AB3C-2D744AA8CC91}" destId="{095952AD-A253-4DB4-AA58-ADD6F305FB56}" srcOrd="0" destOrd="0" parTransId="{81C6BDEC-07EF-4A4A-ABD0-B439D6CD8037}" sibTransId="{3AA74AAF-D2FB-4E6A-91BB-DD3B388E90A9}"/>
    <dgm:cxn modelId="{6884121F-0ACB-4C71-9395-93CB90CCBD8A}" type="presOf" srcId="{073053E3-F17F-40F1-B9B2-C5B9E4408AC4}" destId="{6CDBF346-2624-4C36-8A77-C653EF4F82B7}" srcOrd="0" destOrd="2" presId="urn:microsoft.com/office/officeart/2005/8/layout/chevron2"/>
    <dgm:cxn modelId="{20B69323-527E-4AA9-AEA6-54FBDEF05F68}" type="presOf" srcId="{1C4A4D76-3D22-48AE-B058-9507CB44662C}" destId="{6CDBF346-2624-4C36-8A77-C653EF4F82B7}" srcOrd="0" destOrd="4" presId="urn:microsoft.com/office/officeart/2005/8/layout/chevron2"/>
    <dgm:cxn modelId="{D002A62D-C800-47CB-A469-0AEFE41519BF}" type="presOf" srcId="{59A54F95-3C6D-4662-8771-14B4B5D03CC0}" destId="{6CDBF346-2624-4C36-8A77-C653EF4F82B7}" srcOrd="0" destOrd="0" presId="urn:microsoft.com/office/officeart/2005/8/layout/chevron2"/>
    <dgm:cxn modelId="{9570412F-4857-4218-B435-06EDC8BAF56B}" type="presOf" srcId="{095952AD-A253-4DB4-AA58-ADD6F305FB56}" destId="{876A56B3-6097-4418-8BD6-6FC063087AC9}" srcOrd="0" destOrd="0" presId="urn:microsoft.com/office/officeart/2005/8/layout/chevron2"/>
    <dgm:cxn modelId="{703B1D35-8965-4BA9-A256-D21DD5E1DF1F}" type="presOf" srcId="{6676648A-F979-4871-ABFB-6392C6EEB8C2}" destId="{E9CE414A-FD3E-40BD-BC1D-A49703157716}" srcOrd="0" destOrd="0" presId="urn:microsoft.com/office/officeart/2005/8/layout/chevron2"/>
    <dgm:cxn modelId="{2212D55D-73CE-4317-AFB5-40282A918125}" srcId="{70DF0619-33F3-4654-9A03-F18A3FF7B7F3}" destId="{D7647D28-E419-4363-B9B1-91F1923B2008}" srcOrd="1" destOrd="0" parTransId="{BC24F132-A132-4120-997F-E47DF19FCBBB}" sibTransId="{5F839274-5BB6-4269-B8E6-35BAE2A27C6D}"/>
    <dgm:cxn modelId="{E0376F41-8F76-4B15-AAB3-060DE7A5AADA}" srcId="{8E8019B7-5575-4F74-A47F-6A0FB136650C}" destId="{70DF0619-33F3-4654-9A03-F18A3FF7B7F3}" srcOrd="0" destOrd="0" parTransId="{863BADA8-055B-4C89-9BCA-181548C5D4DB}" sibTransId="{3E61B248-5011-4304-8C9D-05D0CFF38C07}"/>
    <dgm:cxn modelId="{5AF3666F-EEDD-4736-9905-54A9574CC97C}" srcId="{0DA61CC3-A1FC-4F53-84A8-08D842A6E520}" destId="{073053E3-F17F-40F1-B9B2-C5B9E4408AC4}" srcOrd="2" destOrd="0" parTransId="{0A5943DF-649A-4B50-B666-6C43A92B4D76}" sibTransId="{2BB3A1FA-8F09-40BE-BD23-FB5EC09D56B4}"/>
    <dgm:cxn modelId="{FFE03951-99DF-4BA0-A51C-70AC5CA0F26C}" srcId="{70DF0619-33F3-4654-9A03-F18A3FF7B7F3}" destId="{FFE9D3DB-0598-4BF0-AA5A-D257EE299170}" srcOrd="2" destOrd="0" parTransId="{B8146803-438A-44A2-A5EF-7D226EE6F575}" sibTransId="{C7304B44-E032-46AF-8A61-D8A0F216CCD8}"/>
    <dgm:cxn modelId="{A4CA8078-46E0-401D-B205-350DB2584244}" type="presOf" srcId="{C75D7EE8-7035-4BC8-98C0-FCA3F6A34F42}" destId="{6CDBF346-2624-4C36-8A77-C653EF4F82B7}" srcOrd="0" destOrd="3" presId="urn:microsoft.com/office/officeart/2005/8/layout/chevron2"/>
    <dgm:cxn modelId="{24B4527A-385C-46A5-98A0-13BE7C7A866A}" srcId="{0DA61CC3-A1FC-4F53-84A8-08D842A6E520}" destId="{89EB8ED5-59EF-4E9A-BE1A-3A4EF2705452}" srcOrd="1" destOrd="0" parTransId="{7F9B5BC0-ED68-4702-94E3-1270315C13C9}" sibTransId="{4E0DF663-A0C4-4641-8760-FA4308CBE732}"/>
    <dgm:cxn modelId="{44E5257C-5F20-4EE4-A28A-3A904A927827}" type="presOf" srcId="{9097B977-157C-44F5-BC90-BE661776DCB8}" destId="{876A56B3-6097-4418-8BD6-6FC063087AC9}" srcOrd="0" destOrd="1" presId="urn:microsoft.com/office/officeart/2005/8/layout/chevron2"/>
    <dgm:cxn modelId="{55A7FD84-819B-4908-800B-78144C243483}" type="presOf" srcId="{B9907264-D66A-464A-861D-7F061C832481}" destId="{E9CE414A-FD3E-40BD-BC1D-A49703157716}" srcOrd="0" destOrd="3" presId="urn:microsoft.com/office/officeart/2005/8/layout/chevron2"/>
    <dgm:cxn modelId="{442AA2A1-DC25-4202-9C84-E235D2FAE4FB}" srcId="{0DA61CC3-A1FC-4F53-84A8-08D842A6E520}" destId="{C75D7EE8-7035-4BC8-98C0-FCA3F6A34F42}" srcOrd="3" destOrd="0" parTransId="{70D41265-200E-4B0C-8023-5DBEE695323F}" sibTransId="{7C824172-3AC3-43EC-AC79-262D9D93AAAB}"/>
    <dgm:cxn modelId="{1D51CAA2-A3DC-4403-A778-D181009A639F}" srcId="{0DA61CC3-A1FC-4F53-84A8-08D842A6E520}" destId="{59A54F95-3C6D-4662-8771-14B4B5D03CC0}" srcOrd="0" destOrd="0" parTransId="{86F75EE6-0BF8-461C-BE4C-B08D4C1F39AB}" sibTransId="{2564E566-8528-4C03-9A38-64586B24D853}"/>
    <dgm:cxn modelId="{9DBEB1A4-3B6B-41F3-9FEB-96BD06492075}" type="presOf" srcId="{033DE0D2-49B4-4493-AB3C-2D744AA8CC91}" destId="{ACEC29D2-88E9-468B-AA3F-B90B1BE63F83}" srcOrd="0" destOrd="0" presId="urn:microsoft.com/office/officeart/2005/8/layout/chevron2"/>
    <dgm:cxn modelId="{A87ED4A4-37D8-435A-AF69-2FD42D8D3D77}" srcId="{033DE0D2-49B4-4493-AB3C-2D744AA8CC91}" destId="{9097B977-157C-44F5-BC90-BE661776DCB8}" srcOrd="1" destOrd="0" parTransId="{AB30954E-47F8-42A9-9C8C-CCC53E356450}" sibTransId="{800C55A3-3B05-4336-8350-AECAEF972FC2}"/>
    <dgm:cxn modelId="{A9AA6EB1-3ECB-4A05-96B7-FF1F9EB24E6A}" srcId="{0DA61CC3-A1FC-4F53-84A8-08D842A6E520}" destId="{1C4A4D76-3D22-48AE-B058-9507CB44662C}" srcOrd="4" destOrd="0" parTransId="{FEE7446F-0015-41E0-A56B-636E67AB3327}" sibTransId="{B2590270-C0E2-4181-A864-95BD8459C644}"/>
    <dgm:cxn modelId="{4AE434B8-3500-424C-B7EE-E5E91EDCE31C}" srcId="{70DF0619-33F3-4654-9A03-F18A3FF7B7F3}" destId="{6676648A-F979-4871-ABFB-6392C6EEB8C2}" srcOrd="0" destOrd="0" parTransId="{8D9BA68B-BD59-442A-935B-77D4FC568A7C}" sibTransId="{3BE5BC81-F20B-473D-BF3B-4048ACB6603C}"/>
    <dgm:cxn modelId="{4970DBBD-B8F8-412F-BDC5-83F2C765A5ED}" type="presOf" srcId="{70DF0619-33F3-4654-9A03-F18A3FF7B7F3}" destId="{864C65F8-9538-49AC-9CBA-CE617EDF1F95}" srcOrd="0" destOrd="0" presId="urn:microsoft.com/office/officeart/2005/8/layout/chevron2"/>
    <dgm:cxn modelId="{B0D4ECC8-E706-471B-B4E6-5008DC97D228}" srcId="{8E8019B7-5575-4F74-A47F-6A0FB136650C}" destId="{033DE0D2-49B4-4493-AB3C-2D744AA8CC91}" srcOrd="2" destOrd="0" parTransId="{AC6ED6B5-02BD-4D43-9ADC-371C9017F6E4}" sibTransId="{63A6F77E-AF88-45B5-B188-4CA95552AF7C}"/>
    <dgm:cxn modelId="{7732F3CD-253D-421E-BA91-3D84BC0509B9}" type="presOf" srcId="{0DA61CC3-A1FC-4F53-84A8-08D842A6E520}" destId="{95D5D36E-37FB-4C69-97C2-E469DA5F5DBB}" srcOrd="0" destOrd="0" presId="urn:microsoft.com/office/officeart/2005/8/layout/chevron2"/>
    <dgm:cxn modelId="{4B1F48DA-9DE5-4342-B4AB-C40245F234FB}" type="presOf" srcId="{89EB8ED5-59EF-4E9A-BE1A-3A4EF2705452}" destId="{6CDBF346-2624-4C36-8A77-C653EF4F82B7}" srcOrd="0" destOrd="1" presId="urn:microsoft.com/office/officeart/2005/8/layout/chevron2"/>
    <dgm:cxn modelId="{0C74E0E2-A180-45E3-B6A5-287DA051F18C}" srcId="{70DF0619-33F3-4654-9A03-F18A3FF7B7F3}" destId="{B9907264-D66A-464A-861D-7F061C832481}" srcOrd="3" destOrd="0" parTransId="{A743A091-1D06-42E9-B5FB-502BD51E16C4}" sibTransId="{B70ED5E2-DABD-4F81-9BAE-61A58AE04D15}"/>
    <dgm:cxn modelId="{C12218F2-B430-4AA9-9A02-4B4738E80B82}" type="presOf" srcId="{FFE9D3DB-0598-4BF0-AA5A-D257EE299170}" destId="{E9CE414A-FD3E-40BD-BC1D-A49703157716}" srcOrd="0" destOrd="2" presId="urn:microsoft.com/office/officeart/2005/8/layout/chevron2"/>
    <dgm:cxn modelId="{C6B01EF4-2318-4F22-B178-BE8440602E1B}" type="presOf" srcId="{8E8019B7-5575-4F74-A47F-6A0FB136650C}" destId="{4F8289C4-0FEF-4D06-BE59-189A3BF658CC}" srcOrd="0" destOrd="0" presId="urn:microsoft.com/office/officeart/2005/8/layout/chevron2"/>
    <dgm:cxn modelId="{44FE01F7-CB27-458C-991E-58E3C84A5FD6}" srcId="{8E8019B7-5575-4F74-A47F-6A0FB136650C}" destId="{0DA61CC3-A1FC-4F53-84A8-08D842A6E520}" srcOrd="1" destOrd="0" parTransId="{7D6B1A29-FF74-48D2-9316-5A2A649218D6}" sibTransId="{7CE0BC48-DE61-48EC-A9C6-EB9E0EAAC39D}"/>
    <dgm:cxn modelId="{793A30FB-11E6-41E2-806D-021AF2CE7EE4}" type="presOf" srcId="{D7647D28-E419-4363-B9B1-91F1923B2008}" destId="{E9CE414A-FD3E-40BD-BC1D-A49703157716}" srcOrd="0" destOrd="1" presId="urn:microsoft.com/office/officeart/2005/8/layout/chevron2"/>
    <dgm:cxn modelId="{D58F475D-DF50-4A87-85B2-558143ED1817}" type="presParOf" srcId="{4F8289C4-0FEF-4D06-BE59-189A3BF658CC}" destId="{91161CDF-3412-476E-8B67-A5C3750A9BDE}" srcOrd="0" destOrd="0" presId="urn:microsoft.com/office/officeart/2005/8/layout/chevron2"/>
    <dgm:cxn modelId="{11EDEB2B-35AC-49B2-A78F-079988DE0192}" type="presParOf" srcId="{91161CDF-3412-476E-8B67-A5C3750A9BDE}" destId="{864C65F8-9538-49AC-9CBA-CE617EDF1F95}" srcOrd="0" destOrd="0" presId="urn:microsoft.com/office/officeart/2005/8/layout/chevron2"/>
    <dgm:cxn modelId="{68496B75-9C42-461D-B18C-30B3642E0C86}" type="presParOf" srcId="{91161CDF-3412-476E-8B67-A5C3750A9BDE}" destId="{E9CE414A-FD3E-40BD-BC1D-A49703157716}" srcOrd="1" destOrd="0" presId="urn:microsoft.com/office/officeart/2005/8/layout/chevron2"/>
    <dgm:cxn modelId="{39F2C36F-FE9E-4D6B-B092-3F39C68EF206}" type="presParOf" srcId="{4F8289C4-0FEF-4D06-BE59-189A3BF658CC}" destId="{1053552F-1744-4253-BE3A-2A313BFC9F1C}" srcOrd="1" destOrd="0" presId="urn:microsoft.com/office/officeart/2005/8/layout/chevron2"/>
    <dgm:cxn modelId="{E8563B49-846F-4709-B254-72A08A4D6307}" type="presParOf" srcId="{4F8289C4-0FEF-4D06-BE59-189A3BF658CC}" destId="{97C6E935-2157-412C-B3E9-4A6523CBCD98}" srcOrd="2" destOrd="0" presId="urn:microsoft.com/office/officeart/2005/8/layout/chevron2"/>
    <dgm:cxn modelId="{7371A6BA-124C-4EA8-9C49-13348F715AB2}" type="presParOf" srcId="{97C6E935-2157-412C-B3E9-4A6523CBCD98}" destId="{95D5D36E-37FB-4C69-97C2-E469DA5F5DBB}" srcOrd="0" destOrd="0" presId="urn:microsoft.com/office/officeart/2005/8/layout/chevron2"/>
    <dgm:cxn modelId="{35E213F7-5202-43CF-936A-6E1A2DFBA1AC}" type="presParOf" srcId="{97C6E935-2157-412C-B3E9-4A6523CBCD98}" destId="{6CDBF346-2624-4C36-8A77-C653EF4F82B7}" srcOrd="1" destOrd="0" presId="urn:microsoft.com/office/officeart/2005/8/layout/chevron2"/>
    <dgm:cxn modelId="{99A2739D-88A3-4CDF-865F-30CBBA1CE210}" type="presParOf" srcId="{4F8289C4-0FEF-4D06-BE59-189A3BF658CC}" destId="{85EA4956-5E40-4038-A869-369FFEDA4391}" srcOrd="3" destOrd="0" presId="urn:microsoft.com/office/officeart/2005/8/layout/chevron2"/>
    <dgm:cxn modelId="{D7782FBC-FC1D-47C5-A8BC-7D67256C0E74}" type="presParOf" srcId="{4F8289C4-0FEF-4D06-BE59-189A3BF658CC}" destId="{918E5810-23DB-4ECC-B362-C9279D5AA001}" srcOrd="4" destOrd="0" presId="urn:microsoft.com/office/officeart/2005/8/layout/chevron2"/>
    <dgm:cxn modelId="{703EE08C-992C-4305-A89B-B87560DE9723}" type="presParOf" srcId="{918E5810-23DB-4ECC-B362-C9279D5AA001}" destId="{ACEC29D2-88E9-468B-AA3F-B90B1BE63F83}" srcOrd="0" destOrd="0" presId="urn:microsoft.com/office/officeart/2005/8/layout/chevron2"/>
    <dgm:cxn modelId="{1F1988C8-EAFC-4A21-8A0D-25FBA663E846}" type="presParOf" srcId="{918E5810-23DB-4ECC-B362-C9279D5AA001}" destId="{876A56B3-6097-4418-8BD6-6FC063087AC9}" srcOrd="1" destOrd="0" presId="urn:microsoft.com/office/officeart/2005/8/layout/chevron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C65F8-9538-49AC-9CBA-CE617EDF1F95}">
      <dsp:nvSpPr>
        <dsp:cNvPr id="0" name=""/>
        <dsp:cNvSpPr/>
      </dsp:nvSpPr>
      <dsp:spPr>
        <a:xfrm rot="5400000">
          <a:off x="-222646" y="223826"/>
          <a:ext cx="1484312" cy="1039018"/>
        </a:xfrm>
        <a:prstGeom prst="chevron">
          <a:avLst/>
        </a:prstGeom>
        <a:solidFill>
          <a:schemeClr val="accent1">
            <a:shade val="8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For each species</a:t>
          </a:r>
        </a:p>
      </dsp:txBody>
      <dsp:txXfrm rot="-5400000">
        <a:off x="1" y="520688"/>
        <a:ext cx="1039018" cy="445294"/>
      </dsp:txXfrm>
    </dsp:sp>
    <dsp:sp modelId="{E9CE414A-FD3E-40BD-BC1D-A49703157716}">
      <dsp:nvSpPr>
        <dsp:cNvPr id="0" name=""/>
        <dsp:cNvSpPr/>
      </dsp:nvSpPr>
      <dsp:spPr>
        <a:xfrm rot="5400000">
          <a:off x="2079708" y="-1039510"/>
          <a:ext cx="964803" cy="3046183"/>
        </a:xfrm>
        <a:prstGeom prst="round2SameRect">
          <a:avLst/>
        </a:prstGeom>
        <a:solidFill>
          <a:schemeClr val="lt1">
            <a:alpha val="9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Determine which species have enough data</a:t>
          </a:r>
        </a:p>
        <a:p>
          <a:pPr marL="57150" lvl="1" indent="-57150" algn="l" defTabSz="488950">
            <a:lnSpc>
              <a:spcPct val="90000"/>
            </a:lnSpc>
            <a:spcBef>
              <a:spcPct val="0"/>
            </a:spcBef>
            <a:spcAft>
              <a:spcPct val="15000"/>
            </a:spcAft>
            <a:buChar char="•"/>
          </a:pPr>
          <a:r>
            <a:rPr lang="en-US" sz="1100" kern="1200" dirty="0"/>
            <a:t>Price</a:t>
          </a:r>
        </a:p>
        <a:p>
          <a:pPr marL="57150" lvl="1" indent="-57150" algn="l" defTabSz="488950">
            <a:lnSpc>
              <a:spcPct val="90000"/>
            </a:lnSpc>
            <a:spcBef>
              <a:spcPct val="0"/>
            </a:spcBef>
            <a:spcAft>
              <a:spcPct val="15000"/>
            </a:spcAft>
            <a:buChar char="•"/>
          </a:pPr>
          <a:r>
            <a:rPr lang="en-US" sz="1100" kern="1200" dirty="0"/>
            <a:t>Revenue-share</a:t>
          </a:r>
        </a:p>
        <a:p>
          <a:pPr marL="57150" lvl="1" indent="-57150" algn="l" defTabSz="488950">
            <a:lnSpc>
              <a:spcPct val="90000"/>
            </a:lnSpc>
            <a:spcBef>
              <a:spcPct val="0"/>
            </a:spcBef>
            <a:spcAft>
              <a:spcPct val="15000"/>
            </a:spcAft>
            <a:buChar char="•"/>
          </a:pPr>
          <a:r>
            <a:rPr lang="en-US" sz="1100" kern="1200" dirty="0"/>
            <a:t>Revenue-share weighted price changes</a:t>
          </a:r>
        </a:p>
      </dsp:txBody>
      <dsp:txXfrm rot="-5400000">
        <a:off x="1039018" y="48278"/>
        <a:ext cx="2999085" cy="870607"/>
      </dsp:txXfrm>
    </dsp:sp>
    <dsp:sp modelId="{95D5D36E-37FB-4C69-97C2-E469DA5F5DBB}">
      <dsp:nvSpPr>
        <dsp:cNvPr id="0" name=""/>
        <dsp:cNvSpPr/>
      </dsp:nvSpPr>
      <dsp:spPr>
        <a:xfrm rot="5400000">
          <a:off x="-222646" y="1512490"/>
          <a:ext cx="1484312" cy="1039018"/>
        </a:xfrm>
        <a:prstGeom prst="chevron">
          <a:avLst/>
        </a:prstGeom>
        <a:solidFill>
          <a:schemeClr val="accent1">
            <a:shade val="80000"/>
            <a:hueOff val="144012"/>
            <a:satOff val="-37692"/>
            <a:lumOff val="19845"/>
            <a:alphaOff val="0"/>
          </a:schemeClr>
        </a:solidFill>
        <a:ln w="25400" cap="flat" cmpd="sng" algn="ctr">
          <a:solidFill>
            <a:schemeClr val="accent1">
              <a:shade val="80000"/>
              <a:hueOff val="144012"/>
              <a:satOff val="-37692"/>
              <a:lumOff val="198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For each Fishing Category</a:t>
          </a:r>
        </a:p>
      </dsp:txBody>
      <dsp:txXfrm rot="-5400000">
        <a:off x="1" y="1809352"/>
        <a:ext cx="1039018" cy="445294"/>
      </dsp:txXfrm>
    </dsp:sp>
    <dsp:sp modelId="{6CDBF346-2624-4C36-8A77-C653EF4F82B7}">
      <dsp:nvSpPr>
        <dsp:cNvPr id="0" name=""/>
        <dsp:cNvSpPr/>
      </dsp:nvSpPr>
      <dsp:spPr>
        <a:xfrm rot="5400000">
          <a:off x="2079708" y="249153"/>
          <a:ext cx="964803" cy="3046183"/>
        </a:xfrm>
        <a:prstGeom prst="round2SameRect">
          <a:avLst/>
        </a:prstGeom>
        <a:solidFill>
          <a:schemeClr val="lt1">
            <a:alpha val="90000"/>
            <a:hueOff val="0"/>
            <a:satOff val="0"/>
            <a:lumOff val="0"/>
            <a:alphaOff val="0"/>
          </a:schemeClr>
        </a:solidFill>
        <a:ln w="25400" cap="flat" cmpd="sng" algn="ctr">
          <a:solidFill>
            <a:schemeClr val="accent1">
              <a:shade val="80000"/>
              <a:hueOff val="144012"/>
              <a:satOff val="-37692"/>
              <a:lumOff val="198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Revenue change</a:t>
          </a:r>
        </a:p>
        <a:p>
          <a:pPr marL="57150" lvl="1" indent="-57150" algn="l" defTabSz="488950">
            <a:lnSpc>
              <a:spcPct val="90000"/>
            </a:lnSpc>
            <a:spcBef>
              <a:spcPct val="0"/>
            </a:spcBef>
            <a:spcAft>
              <a:spcPct val="15000"/>
            </a:spcAft>
            <a:buChar char="•"/>
          </a:pPr>
          <a:r>
            <a:rPr lang="en-US" sz="1100" kern="1200" dirty="0"/>
            <a:t>Revenue index</a:t>
          </a:r>
        </a:p>
        <a:p>
          <a:pPr marL="57150" lvl="1" indent="-57150" algn="l" defTabSz="488950">
            <a:lnSpc>
              <a:spcPct val="90000"/>
            </a:lnSpc>
            <a:spcBef>
              <a:spcPct val="0"/>
            </a:spcBef>
            <a:spcAft>
              <a:spcPct val="15000"/>
            </a:spcAft>
            <a:buChar char="•"/>
          </a:pPr>
          <a:r>
            <a:rPr lang="en-US" sz="1100" kern="1200" dirty="0"/>
            <a:t>Revenue-share</a:t>
          </a:r>
        </a:p>
        <a:p>
          <a:pPr marL="57150" lvl="1" indent="-57150" algn="l" defTabSz="488950">
            <a:lnSpc>
              <a:spcPct val="90000"/>
            </a:lnSpc>
            <a:spcBef>
              <a:spcPct val="0"/>
            </a:spcBef>
            <a:spcAft>
              <a:spcPct val="15000"/>
            </a:spcAft>
            <a:buChar char="•"/>
          </a:pPr>
          <a:r>
            <a:rPr lang="en-US" sz="1100" kern="1200" dirty="0"/>
            <a:t>Revenue-share weighted</a:t>
          </a:r>
        </a:p>
        <a:p>
          <a:pPr marL="57150" lvl="1" indent="-57150" algn="l" defTabSz="488950">
            <a:lnSpc>
              <a:spcPct val="90000"/>
            </a:lnSpc>
            <a:spcBef>
              <a:spcPct val="0"/>
            </a:spcBef>
            <a:spcAft>
              <a:spcPct val="15000"/>
            </a:spcAft>
            <a:buChar char="•"/>
          </a:pPr>
          <a:r>
            <a:rPr lang="en-US" sz="1100" kern="1200" dirty="0"/>
            <a:t>Implicit quantity index</a:t>
          </a:r>
        </a:p>
      </dsp:txBody>
      <dsp:txXfrm rot="-5400000">
        <a:off x="1039018" y="1336941"/>
        <a:ext cx="2999085" cy="870607"/>
      </dsp:txXfrm>
    </dsp:sp>
    <dsp:sp modelId="{ACEC29D2-88E9-468B-AA3F-B90B1BE63F83}">
      <dsp:nvSpPr>
        <dsp:cNvPr id="0" name=""/>
        <dsp:cNvSpPr/>
      </dsp:nvSpPr>
      <dsp:spPr>
        <a:xfrm rot="5400000">
          <a:off x="-222646" y="2801154"/>
          <a:ext cx="1484312" cy="1039018"/>
        </a:xfrm>
        <a:prstGeom prst="chevron">
          <a:avLst/>
        </a:prstGeom>
        <a:solidFill>
          <a:schemeClr val="accent1">
            <a:shade val="80000"/>
            <a:hueOff val="288024"/>
            <a:satOff val="-75385"/>
            <a:lumOff val="39690"/>
            <a:alphaOff val="0"/>
          </a:schemeClr>
        </a:solidFill>
        <a:ln w="25400" cap="flat" cmpd="sng" algn="ctr">
          <a:solidFill>
            <a:schemeClr val="accent1">
              <a:shade val="80000"/>
              <a:hueOff val="288024"/>
              <a:satOff val="-75385"/>
              <a:lumOff val="3969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For the Entire Fishing Sector</a:t>
          </a:r>
        </a:p>
      </dsp:txBody>
      <dsp:txXfrm rot="-5400000">
        <a:off x="1" y="3098016"/>
        <a:ext cx="1039018" cy="445294"/>
      </dsp:txXfrm>
    </dsp:sp>
    <dsp:sp modelId="{876A56B3-6097-4418-8BD6-6FC063087AC9}">
      <dsp:nvSpPr>
        <dsp:cNvPr id="0" name=""/>
        <dsp:cNvSpPr/>
      </dsp:nvSpPr>
      <dsp:spPr>
        <a:xfrm rot="5400000">
          <a:off x="2079708" y="1537817"/>
          <a:ext cx="964803" cy="3046183"/>
        </a:xfrm>
        <a:prstGeom prst="round2SameRect">
          <a:avLst/>
        </a:prstGeom>
        <a:solidFill>
          <a:schemeClr val="lt1">
            <a:alpha val="90000"/>
            <a:hueOff val="0"/>
            <a:satOff val="0"/>
            <a:lumOff val="0"/>
            <a:alphaOff val="0"/>
          </a:schemeClr>
        </a:solidFill>
        <a:ln w="25400" cap="flat" cmpd="sng" algn="ctr">
          <a:solidFill>
            <a:schemeClr val="accent1">
              <a:shade val="80000"/>
              <a:hueOff val="288024"/>
              <a:satOff val="-75385"/>
              <a:lumOff val="396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Revenue change</a:t>
          </a:r>
        </a:p>
        <a:p>
          <a:pPr marL="57150" lvl="1" indent="-57150" algn="l" defTabSz="488950">
            <a:lnSpc>
              <a:spcPct val="90000"/>
            </a:lnSpc>
            <a:spcBef>
              <a:spcPct val="0"/>
            </a:spcBef>
            <a:spcAft>
              <a:spcPct val="15000"/>
            </a:spcAft>
            <a:buChar char="•"/>
          </a:pPr>
          <a:r>
            <a:rPr lang="en-US" sz="1100" kern="1200" dirty="0"/>
            <a:t>Revenue index</a:t>
          </a:r>
        </a:p>
        <a:p>
          <a:pPr marL="57150" lvl="1" indent="-57150" algn="l" defTabSz="488950">
            <a:lnSpc>
              <a:spcPct val="90000"/>
            </a:lnSpc>
            <a:spcBef>
              <a:spcPct val="0"/>
            </a:spcBef>
            <a:spcAft>
              <a:spcPct val="15000"/>
            </a:spcAft>
            <a:buChar char="•"/>
          </a:pPr>
          <a:r>
            <a:rPr lang="en-US" sz="1100" b="1" kern="1200" dirty="0"/>
            <a:t>Implicit quantity index</a:t>
          </a:r>
        </a:p>
      </dsp:txBody>
      <dsp:txXfrm rot="-5400000">
        <a:off x="1039018" y="2625605"/>
        <a:ext cx="2999085" cy="8706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C65F8-9538-49AC-9CBA-CE617EDF1F95}">
      <dsp:nvSpPr>
        <dsp:cNvPr id="0" name=""/>
        <dsp:cNvSpPr/>
      </dsp:nvSpPr>
      <dsp:spPr>
        <a:xfrm rot="5400000">
          <a:off x="-222646" y="223826"/>
          <a:ext cx="1484312" cy="1039018"/>
        </a:xfrm>
        <a:prstGeom prst="chevron">
          <a:avLst/>
        </a:prstGeom>
        <a:solidFill>
          <a:schemeClr val="accent1">
            <a:shade val="8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For each species</a:t>
          </a:r>
        </a:p>
      </dsp:txBody>
      <dsp:txXfrm rot="-5400000">
        <a:off x="1" y="520688"/>
        <a:ext cx="1039018" cy="445294"/>
      </dsp:txXfrm>
    </dsp:sp>
    <dsp:sp modelId="{E9CE414A-FD3E-40BD-BC1D-A49703157716}">
      <dsp:nvSpPr>
        <dsp:cNvPr id="0" name=""/>
        <dsp:cNvSpPr/>
      </dsp:nvSpPr>
      <dsp:spPr>
        <a:xfrm rot="5400000">
          <a:off x="2079708" y="-1039510"/>
          <a:ext cx="964803" cy="3046183"/>
        </a:xfrm>
        <a:prstGeom prst="round2SameRect">
          <a:avLst/>
        </a:prstGeom>
        <a:solidFill>
          <a:schemeClr val="lt1">
            <a:alpha val="9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Determine which species have enough data</a:t>
          </a:r>
        </a:p>
        <a:p>
          <a:pPr marL="57150" lvl="1" indent="-57150" algn="l" defTabSz="488950">
            <a:lnSpc>
              <a:spcPct val="90000"/>
            </a:lnSpc>
            <a:spcBef>
              <a:spcPct val="0"/>
            </a:spcBef>
            <a:spcAft>
              <a:spcPct val="15000"/>
            </a:spcAft>
            <a:buChar char="•"/>
          </a:pPr>
          <a:endParaRPr lang="en-US" sz="1100" kern="1200" dirty="0"/>
        </a:p>
        <a:p>
          <a:pPr marL="57150" lvl="1" indent="-57150" algn="l" defTabSz="488950">
            <a:lnSpc>
              <a:spcPct val="90000"/>
            </a:lnSpc>
            <a:spcBef>
              <a:spcPct val="0"/>
            </a:spcBef>
            <a:spcAft>
              <a:spcPct val="15000"/>
            </a:spcAft>
            <a:buChar char="•"/>
          </a:pPr>
          <a:r>
            <a:rPr lang="en-US" sz="1100" kern="1200" dirty="0"/>
            <a:t>Quantity-share</a:t>
          </a:r>
        </a:p>
        <a:p>
          <a:pPr marL="57150" lvl="1" indent="-57150" algn="l" defTabSz="488950">
            <a:lnSpc>
              <a:spcPct val="90000"/>
            </a:lnSpc>
            <a:spcBef>
              <a:spcPct val="0"/>
            </a:spcBef>
            <a:spcAft>
              <a:spcPct val="15000"/>
            </a:spcAft>
            <a:buChar char="•"/>
          </a:pPr>
          <a:r>
            <a:rPr lang="en-US" sz="1100" kern="1200" dirty="0"/>
            <a:t>Quantity-share weighted quantity changes by quantity</a:t>
          </a:r>
        </a:p>
      </dsp:txBody>
      <dsp:txXfrm rot="-5400000">
        <a:off x="1039018" y="48278"/>
        <a:ext cx="2999085" cy="870607"/>
      </dsp:txXfrm>
    </dsp:sp>
    <dsp:sp modelId="{95D5D36E-37FB-4C69-97C2-E469DA5F5DBB}">
      <dsp:nvSpPr>
        <dsp:cNvPr id="0" name=""/>
        <dsp:cNvSpPr/>
      </dsp:nvSpPr>
      <dsp:spPr>
        <a:xfrm rot="5400000">
          <a:off x="-222646" y="1512490"/>
          <a:ext cx="1484312" cy="1039018"/>
        </a:xfrm>
        <a:prstGeom prst="chevron">
          <a:avLst/>
        </a:prstGeom>
        <a:solidFill>
          <a:schemeClr val="accent1">
            <a:shade val="80000"/>
            <a:hueOff val="144012"/>
            <a:satOff val="-37692"/>
            <a:lumOff val="19845"/>
            <a:alphaOff val="0"/>
          </a:schemeClr>
        </a:solidFill>
        <a:ln w="25400" cap="flat" cmpd="sng" algn="ctr">
          <a:solidFill>
            <a:schemeClr val="accent1">
              <a:shade val="80000"/>
              <a:hueOff val="144012"/>
              <a:satOff val="-37692"/>
              <a:lumOff val="198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For each Fishing Category</a:t>
          </a:r>
        </a:p>
      </dsp:txBody>
      <dsp:txXfrm rot="-5400000">
        <a:off x="1" y="1809352"/>
        <a:ext cx="1039018" cy="445294"/>
      </dsp:txXfrm>
    </dsp:sp>
    <dsp:sp modelId="{6CDBF346-2624-4C36-8A77-C653EF4F82B7}">
      <dsp:nvSpPr>
        <dsp:cNvPr id="0" name=""/>
        <dsp:cNvSpPr/>
      </dsp:nvSpPr>
      <dsp:spPr>
        <a:xfrm rot="5400000">
          <a:off x="2079708" y="249153"/>
          <a:ext cx="964803" cy="3046183"/>
        </a:xfrm>
        <a:prstGeom prst="round2SameRect">
          <a:avLst/>
        </a:prstGeom>
        <a:solidFill>
          <a:schemeClr val="lt1">
            <a:alpha val="90000"/>
            <a:hueOff val="0"/>
            <a:satOff val="0"/>
            <a:lumOff val="0"/>
            <a:alphaOff val="0"/>
          </a:schemeClr>
        </a:solidFill>
        <a:ln w="25400" cap="flat" cmpd="sng" algn="ctr">
          <a:solidFill>
            <a:schemeClr val="accent1">
              <a:shade val="80000"/>
              <a:hueOff val="144012"/>
              <a:satOff val="-37692"/>
              <a:lumOff val="198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Revenue change</a:t>
          </a:r>
        </a:p>
        <a:p>
          <a:pPr marL="57150" lvl="1" indent="-57150" algn="l" defTabSz="488950">
            <a:lnSpc>
              <a:spcPct val="90000"/>
            </a:lnSpc>
            <a:spcBef>
              <a:spcPct val="0"/>
            </a:spcBef>
            <a:spcAft>
              <a:spcPct val="15000"/>
            </a:spcAft>
            <a:buChar char="•"/>
          </a:pPr>
          <a:r>
            <a:rPr lang="en-US" sz="1100" kern="1200"/>
            <a:t>Revenue index</a:t>
          </a:r>
          <a:endParaRPr lang="en-US" sz="1100" kern="1200" dirty="0"/>
        </a:p>
        <a:p>
          <a:pPr marL="57150" lvl="1" indent="-57150" algn="l" defTabSz="488950">
            <a:lnSpc>
              <a:spcPct val="90000"/>
            </a:lnSpc>
            <a:spcBef>
              <a:spcPct val="0"/>
            </a:spcBef>
            <a:spcAft>
              <a:spcPct val="15000"/>
            </a:spcAft>
            <a:buChar char="•"/>
          </a:pPr>
          <a:r>
            <a:rPr lang="en-US" sz="1100" kern="1200" dirty="0"/>
            <a:t>Revenue-share</a:t>
          </a:r>
        </a:p>
        <a:p>
          <a:pPr marL="57150" lvl="1" indent="-57150" algn="l" defTabSz="488950">
            <a:lnSpc>
              <a:spcPct val="90000"/>
            </a:lnSpc>
            <a:spcBef>
              <a:spcPct val="0"/>
            </a:spcBef>
            <a:spcAft>
              <a:spcPct val="15000"/>
            </a:spcAft>
            <a:buChar char="•"/>
          </a:pPr>
          <a:r>
            <a:rPr lang="en-US" sz="1100" kern="1200" dirty="0"/>
            <a:t>Revenue-share weighted</a:t>
          </a:r>
        </a:p>
        <a:p>
          <a:pPr marL="57150" lvl="1" indent="-57150" algn="l" defTabSz="488950">
            <a:lnSpc>
              <a:spcPct val="90000"/>
            </a:lnSpc>
            <a:spcBef>
              <a:spcPct val="0"/>
            </a:spcBef>
            <a:spcAft>
              <a:spcPct val="15000"/>
            </a:spcAft>
            <a:buChar char="•"/>
          </a:pPr>
          <a:endParaRPr lang="en-US" sz="1100" kern="1200" dirty="0"/>
        </a:p>
      </dsp:txBody>
      <dsp:txXfrm rot="-5400000">
        <a:off x="1039018" y="1336941"/>
        <a:ext cx="2999085" cy="870607"/>
      </dsp:txXfrm>
    </dsp:sp>
    <dsp:sp modelId="{ACEC29D2-88E9-468B-AA3F-B90B1BE63F83}">
      <dsp:nvSpPr>
        <dsp:cNvPr id="0" name=""/>
        <dsp:cNvSpPr/>
      </dsp:nvSpPr>
      <dsp:spPr>
        <a:xfrm rot="5400000">
          <a:off x="-222646" y="2801154"/>
          <a:ext cx="1484312" cy="1039018"/>
        </a:xfrm>
        <a:prstGeom prst="chevron">
          <a:avLst/>
        </a:prstGeom>
        <a:solidFill>
          <a:schemeClr val="accent1">
            <a:shade val="80000"/>
            <a:hueOff val="288024"/>
            <a:satOff val="-75385"/>
            <a:lumOff val="39690"/>
            <a:alphaOff val="0"/>
          </a:schemeClr>
        </a:solidFill>
        <a:ln w="25400" cap="flat" cmpd="sng" algn="ctr">
          <a:solidFill>
            <a:schemeClr val="accent1">
              <a:shade val="80000"/>
              <a:hueOff val="288024"/>
              <a:satOff val="-75385"/>
              <a:lumOff val="3969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For the Entire Fishing Sector</a:t>
          </a:r>
        </a:p>
      </dsp:txBody>
      <dsp:txXfrm rot="-5400000">
        <a:off x="1" y="3098016"/>
        <a:ext cx="1039018" cy="445294"/>
      </dsp:txXfrm>
    </dsp:sp>
    <dsp:sp modelId="{876A56B3-6097-4418-8BD6-6FC063087AC9}">
      <dsp:nvSpPr>
        <dsp:cNvPr id="0" name=""/>
        <dsp:cNvSpPr/>
      </dsp:nvSpPr>
      <dsp:spPr>
        <a:xfrm rot="5400000">
          <a:off x="2079708" y="1537817"/>
          <a:ext cx="964803" cy="3046183"/>
        </a:xfrm>
        <a:prstGeom prst="round2SameRect">
          <a:avLst/>
        </a:prstGeom>
        <a:solidFill>
          <a:schemeClr val="lt1">
            <a:alpha val="90000"/>
            <a:hueOff val="0"/>
            <a:satOff val="0"/>
            <a:lumOff val="0"/>
            <a:alphaOff val="0"/>
          </a:schemeClr>
        </a:solidFill>
        <a:ln w="25400" cap="flat" cmpd="sng" algn="ctr">
          <a:solidFill>
            <a:schemeClr val="accent1">
              <a:shade val="80000"/>
              <a:hueOff val="288024"/>
              <a:satOff val="-75385"/>
              <a:lumOff val="396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Quantity change</a:t>
          </a:r>
        </a:p>
        <a:p>
          <a:pPr marL="57150" lvl="1" indent="-57150" algn="l" defTabSz="488950">
            <a:lnSpc>
              <a:spcPct val="90000"/>
            </a:lnSpc>
            <a:spcBef>
              <a:spcPct val="0"/>
            </a:spcBef>
            <a:spcAft>
              <a:spcPct val="15000"/>
            </a:spcAft>
            <a:buChar char="•"/>
          </a:pPr>
          <a:r>
            <a:rPr lang="en-US" sz="1100" b="1" kern="1200" dirty="0"/>
            <a:t>Quantity index</a:t>
          </a:r>
        </a:p>
      </dsp:txBody>
      <dsp:txXfrm rot="-5400000">
        <a:off x="1039018" y="2625605"/>
        <a:ext cx="2999085" cy="8706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C65F8-9538-49AC-9CBA-CE617EDF1F95}">
      <dsp:nvSpPr>
        <dsp:cNvPr id="0" name=""/>
        <dsp:cNvSpPr/>
      </dsp:nvSpPr>
      <dsp:spPr>
        <a:xfrm rot="5400000">
          <a:off x="-222646" y="223826"/>
          <a:ext cx="1484312" cy="1039018"/>
        </a:xfrm>
        <a:prstGeom prst="chevron">
          <a:avLst/>
        </a:prstGeom>
        <a:solidFill>
          <a:schemeClr val="accent1">
            <a:shade val="8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For each species</a:t>
          </a:r>
        </a:p>
      </dsp:txBody>
      <dsp:txXfrm rot="-5400000">
        <a:off x="1" y="520688"/>
        <a:ext cx="1039018" cy="445294"/>
      </dsp:txXfrm>
    </dsp:sp>
    <dsp:sp modelId="{E9CE414A-FD3E-40BD-BC1D-A49703157716}">
      <dsp:nvSpPr>
        <dsp:cNvPr id="0" name=""/>
        <dsp:cNvSpPr/>
      </dsp:nvSpPr>
      <dsp:spPr>
        <a:xfrm rot="5400000">
          <a:off x="2079708" y="-1039510"/>
          <a:ext cx="964803" cy="3046183"/>
        </a:xfrm>
        <a:prstGeom prst="round2SameRect">
          <a:avLst/>
        </a:prstGeom>
        <a:solidFill>
          <a:schemeClr val="lt1">
            <a:alpha val="9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Determine which species have enough data</a:t>
          </a:r>
        </a:p>
        <a:p>
          <a:pPr marL="57150" lvl="1" indent="-57150" algn="l" defTabSz="488950">
            <a:lnSpc>
              <a:spcPct val="90000"/>
            </a:lnSpc>
            <a:spcBef>
              <a:spcPct val="0"/>
            </a:spcBef>
            <a:spcAft>
              <a:spcPct val="15000"/>
            </a:spcAft>
            <a:buChar char="•"/>
          </a:pPr>
          <a:r>
            <a:rPr lang="en-US" sz="1100" kern="1200" dirty="0"/>
            <a:t>Price</a:t>
          </a:r>
        </a:p>
        <a:p>
          <a:pPr marL="57150" lvl="1" indent="-57150" algn="l" defTabSz="488950">
            <a:lnSpc>
              <a:spcPct val="90000"/>
            </a:lnSpc>
            <a:spcBef>
              <a:spcPct val="0"/>
            </a:spcBef>
            <a:spcAft>
              <a:spcPct val="15000"/>
            </a:spcAft>
            <a:buChar char="•"/>
          </a:pPr>
          <a:r>
            <a:rPr lang="en-US" sz="1100" kern="1200" dirty="0"/>
            <a:t>Revenue-share</a:t>
          </a:r>
        </a:p>
        <a:p>
          <a:pPr marL="57150" lvl="1" indent="-57150" algn="l" defTabSz="488950">
            <a:lnSpc>
              <a:spcPct val="90000"/>
            </a:lnSpc>
            <a:spcBef>
              <a:spcPct val="0"/>
            </a:spcBef>
            <a:spcAft>
              <a:spcPct val="15000"/>
            </a:spcAft>
            <a:buChar char="•"/>
          </a:pPr>
          <a:r>
            <a:rPr lang="en-US" sz="1100" kern="1200" dirty="0"/>
            <a:t>Revenue-share weighted price changes</a:t>
          </a:r>
        </a:p>
      </dsp:txBody>
      <dsp:txXfrm rot="-5400000">
        <a:off x="1039018" y="48278"/>
        <a:ext cx="2999085" cy="870607"/>
      </dsp:txXfrm>
    </dsp:sp>
    <dsp:sp modelId="{95D5D36E-37FB-4C69-97C2-E469DA5F5DBB}">
      <dsp:nvSpPr>
        <dsp:cNvPr id="0" name=""/>
        <dsp:cNvSpPr/>
      </dsp:nvSpPr>
      <dsp:spPr>
        <a:xfrm rot="5400000">
          <a:off x="-222646" y="1512490"/>
          <a:ext cx="1484312" cy="1039018"/>
        </a:xfrm>
        <a:prstGeom prst="chevron">
          <a:avLst/>
        </a:prstGeom>
        <a:solidFill>
          <a:schemeClr val="accent1">
            <a:shade val="80000"/>
            <a:hueOff val="144012"/>
            <a:satOff val="-37692"/>
            <a:lumOff val="19845"/>
            <a:alphaOff val="0"/>
          </a:schemeClr>
        </a:solidFill>
        <a:ln w="25400" cap="flat" cmpd="sng" algn="ctr">
          <a:solidFill>
            <a:schemeClr val="accent1">
              <a:shade val="80000"/>
              <a:hueOff val="144012"/>
              <a:satOff val="-37692"/>
              <a:lumOff val="198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For each Fishing Category</a:t>
          </a:r>
        </a:p>
      </dsp:txBody>
      <dsp:txXfrm rot="-5400000">
        <a:off x="1" y="1809352"/>
        <a:ext cx="1039018" cy="445294"/>
      </dsp:txXfrm>
    </dsp:sp>
    <dsp:sp modelId="{6CDBF346-2624-4C36-8A77-C653EF4F82B7}">
      <dsp:nvSpPr>
        <dsp:cNvPr id="0" name=""/>
        <dsp:cNvSpPr/>
      </dsp:nvSpPr>
      <dsp:spPr>
        <a:xfrm rot="5400000">
          <a:off x="2079708" y="249153"/>
          <a:ext cx="964803" cy="3046183"/>
        </a:xfrm>
        <a:prstGeom prst="round2SameRect">
          <a:avLst/>
        </a:prstGeom>
        <a:solidFill>
          <a:schemeClr val="lt1">
            <a:alpha val="90000"/>
            <a:hueOff val="0"/>
            <a:satOff val="0"/>
            <a:lumOff val="0"/>
            <a:alphaOff val="0"/>
          </a:schemeClr>
        </a:solidFill>
        <a:ln w="25400" cap="flat" cmpd="sng" algn="ctr">
          <a:solidFill>
            <a:schemeClr val="accent1">
              <a:shade val="80000"/>
              <a:hueOff val="144012"/>
              <a:satOff val="-37692"/>
              <a:lumOff val="198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Revenue change</a:t>
          </a:r>
        </a:p>
        <a:p>
          <a:pPr marL="57150" lvl="1" indent="-57150" algn="l" defTabSz="488950">
            <a:lnSpc>
              <a:spcPct val="90000"/>
            </a:lnSpc>
            <a:spcBef>
              <a:spcPct val="0"/>
            </a:spcBef>
            <a:spcAft>
              <a:spcPct val="15000"/>
            </a:spcAft>
            <a:buChar char="•"/>
          </a:pPr>
          <a:r>
            <a:rPr lang="en-US" sz="1100" kern="1200" dirty="0"/>
            <a:t>Revenue index</a:t>
          </a:r>
        </a:p>
        <a:p>
          <a:pPr marL="57150" lvl="1" indent="-57150" algn="l" defTabSz="488950">
            <a:lnSpc>
              <a:spcPct val="90000"/>
            </a:lnSpc>
            <a:spcBef>
              <a:spcPct val="0"/>
            </a:spcBef>
            <a:spcAft>
              <a:spcPct val="15000"/>
            </a:spcAft>
            <a:buChar char="•"/>
          </a:pPr>
          <a:r>
            <a:rPr lang="en-US" sz="1100" kern="1200" dirty="0"/>
            <a:t>Revenue-share</a:t>
          </a:r>
        </a:p>
        <a:p>
          <a:pPr marL="57150" lvl="1" indent="-57150" algn="l" defTabSz="488950">
            <a:lnSpc>
              <a:spcPct val="90000"/>
            </a:lnSpc>
            <a:spcBef>
              <a:spcPct val="0"/>
            </a:spcBef>
            <a:spcAft>
              <a:spcPct val="15000"/>
            </a:spcAft>
            <a:buChar char="•"/>
          </a:pPr>
          <a:r>
            <a:rPr lang="en-US" sz="1100" kern="1200" dirty="0"/>
            <a:t>Revenue-share weighted</a:t>
          </a:r>
        </a:p>
        <a:p>
          <a:pPr marL="57150" lvl="1" indent="-57150" algn="l" defTabSz="488950">
            <a:lnSpc>
              <a:spcPct val="90000"/>
            </a:lnSpc>
            <a:spcBef>
              <a:spcPct val="0"/>
            </a:spcBef>
            <a:spcAft>
              <a:spcPct val="15000"/>
            </a:spcAft>
            <a:buChar char="•"/>
          </a:pPr>
          <a:r>
            <a:rPr lang="en-US" sz="1100" kern="1200" dirty="0"/>
            <a:t>Implicit quantity index</a:t>
          </a:r>
        </a:p>
      </dsp:txBody>
      <dsp:txXfrm rot="-5400000">
        <a:off x="1039018" y="1336941"/>
        <a:ext cx="2999085" cy="870607"/>
      </dsp:txXfrm>
    </dsp:sp>
    <dsp:sp modelId="{ACEC29D2-88E9-468B-AA3F-B90B1BE63F83}">
      <dsp:nvSpPr>
        <dsp:cNvPr id="0" name=""/>
        <dsp:cNvSpPr/>
      </dsp:nvSpPr>
      <dsp:spPr>
        <a:xfrm rot="5400000">
          <a:off x="-222646" y="2801154"/>
          <a:ext cx="1484312" cy="1039018"/>
        </a:xfrm>
        <a:prstGeom prst="chevron">
          <a:avLst/>
        </a:prstGeom>
        <a:solidFill>
          <a:schemeClr val="accent1">
            <a:shade val="80000"/>
            <a:hueOff val="288024"/>
            <a:satOff val="-75385"/>
            <a:lumOff val="39690"/>
            <a:alphaOff val="0"/>
          </a:schemeClr>
        </a:solidFill>
        <a:ln w="25400" cap="flat" cmpd="sng" algn="ctr">
          <a:solidFill>
            <a:schemeClr val="accent1">
              <a:shade val="80000"/>
              <a:hueOff val="288024"/>
              <a:satOff val="-75385"/>
              <a:lumOff val="3969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For the Entire Fishing Sector</a:t>
          </a:r>
        </a:p>
      </dsp:txBody>
      <dsp:txXfrm rot="-5400000">
        <a:off x="1" y="3098016"/>
        <a:ext cx="1039018" cy="445294"/>
      </dsp:txXfrm>
    </dsp:sp>
    <dsp:sp modelId="{876A56B3-6097-4418-8BD6-6FC063087AC9}">
      <dsp:nvSpPr>
        <dsp:cNvPr id="0" name=""/>
        <dsp:cNvSpPr/>
      </dsp:nvSpPr>
      <dsp:spPr>
        <a:xfrm rot="5400000">
          <a:off x="2079708" y="1537817"/>
          <a:ext cx="964803" cy="3046183"/>
        </a:xfrm>
        <a:prstGeom prst="round2SameRect">
          <a:avLst/>
        </a:prstGeom>
        <a:solidFill>
          <a:schemeClr val="lt1">
            <a:alpha val="90000"/>
            <a:hueOff val="0"/>
            <a:satOff val="0"/>
            <a:lumOff val="0"/>
            <a:alphaOff val="0"/>
          </a:schemeClr>
        </a:solidFill>
        <a:ln w="25400" cap="flat" cmpd="sng" algn="ctr">
          <a:solidFill>
            <a:schemeClr val="accent1">
              <a:shade val="80000"/>
              <a:hueOff val="288024"/>
              <a:satOff val="-75385"/>
              <a:lumOff val="396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Revenue change</a:t>
          </a:r>
        </a:p>
        <a:p>
          <a:pPr marL="57150" lvl="1" indent="-57150" algn="l" defTabSz="488950">
            <a:lnSpc>
              <a:spcPct val="90000"/>
            </a:lnSpc>
            <a:spcBef>
              <a:spcPct val="0"/>
            </a:spcBef>
            <a:spcAft>
              <a:spcPct val="15000"/>
            </a:spcAft>
            <a:buChar char="•"/>
          </a:pPr>
          <a:r>
            <a:rPr lang="en-US" sz="1100" kern="1200" dirty="0"/>
            <a:t>Revenue index</a:t>
          </a:r>
        </a:p>
        <a:p>
          <a:pPr marL="57150" lvl="1" indent="-57150" algn="l" defTabSz="488950">
            <a:lnSpc>
              <a:spcPct val="90000"/>
            </a:lnSpc>
            <a:spcBef>
              <a:spcPct val="0"/>
            </a:spcBef>
            <a:spcAft>
              <a:spcPct val="15000"/>
            </a:spcAft>
            <a:buChar char="•"/>
          </a:pPr>
          <a:r>
            <a:rPr lang="en-US" sz="1100" b="1" kern="1200" dirty="0"/>
            <a:t>Implicit quantity index</a:t>
          </a:r>
        </a:p>
      </dsp:txBody>
      <dsp:txXfrm rot="-5400000">
        <a:off x="1039018" y="2625605"/>
        <a:ext cx="2999085" cy="8706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C65F8-9538-49AC-9CBA-CE617EDF1F95}">
      <dsp:nvSpPr>
        <dsp:cNvPr id="0" name=""/>
        <dsp:cNvSpPr/>
      </dsp:nvSpPr>
      <dsp:spPr>
        <a:xfrm rot="5400000">
          <a:off x="-222646" y="223826"/>
          <a:ext cx="1484312" cy="1039018"/>
        </a:xfrm>
        <a:prstGeom prst="chevron">
          <a:avLst/>
        </a:prstGeom>
        <a:solidFill>
          <a:schemeClr val="accent1">
            <a:shade val="8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For each species</a:t>
          </a:r>
        </a:p>
      </dsp:txBody>
      <dsp:txXfrm rot="-5400000">
        <a:off x="1" y="520688"/>
        <a:ext cx="1039018" cy="445294"/>
      </dsp:txXfrm>
    </dsp:sp>
    <dsp:sp modelId="{E9CE414A-FD3E-40BD-BC1D-A49703157716}">
      <dsp:nvSpPr>
        <dsp:cNvPr id="0" name=""/>
        <dsp:cNvSpPr/>
      </dsp:nvSpPr>
      <dsp:spPr>
        <a:xfrm rot="5400000">
          <a:off x="2079708" y="-1039510"/>
          <a:ext cx="964803" cy="3046183"/>
        </a:xfrm>
        <a:prstGeom prst="round2SameRect">
          <a:avLst/>
        </a:prstGeom>
        <a:solidFill>
          <a:schemeClr val="lt1">
            <a:alpha val="9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Determine which species have enough data</a:t>
          </a:r>
        </a:p>
        <a:p>
          <a:pPr marL="57150" lvl="1" indent="-57150" algn="l" defTabSz="488950">
            <a:lnSpc>
              <a:spcPct val="90000"/>
            </a:lnSpc>
            <a:spcBef>
              <a:spcPct val="0"/>
            </a:spcBef>
            <a:spcAft>
              <a:spcPct val="15000"/>
            </a:spcAft>
            <a:buChar char="•"/>
          </a:pPr>
          <a:endParaRPr lang="en-US" sz="1100" kern="1200" dirty="0"/>
        </a:p>
        <a:p>
          <a:pPr marL="57150" lvl="1" indent="-57150" algn="l" defTabSz="488950">
            <a:lnSpc>
              <a:spcPct val="90000"/>
            </a:lnSpc>
            <a:spcBef>
              <a:spcPct val="0"/>
            </a:spcBef>
            <a:spcAft>
              <a:spcPct val="15000"/>
            </a:spcAft>
            <a:buChar char="•"/>
          </a:pPr>
          <a:r>
            <a:rPr lang="en-US" sz="1100" kern="1200" dirty="0"/>
            <a:t>Quantity-share</a:t>
          </a:r>
        </a:p>
        <a:p>
          <a:pPr marL="57150" lvl="1" indent="-57150" algn="l" defTabSz="488950">
            <a:lnSpc>
              <a:spcPct val="90000"/>
            </a:lnSpc>
            <a:spcBef>
              <a:spcPct val="0"/>
            </a:spcBef>
            <a:spcAft>
              <a:spcPct val="15000"/>
            </a:spcAft>
            <a:buChar char="•"/>
          </a:pPr>
          <a:r>
            <a:rPr lang="en-US" sz="1100" kern="1200" dirty="0"/>
            <a:t>Quantity-share weighted quantity changes by quantity</a:t>
          </a:r>
        </a:p>
      </dsp:txBody>
      <dsp:txXfrm rot="-5400000">
        <a:off x="1039018" y="48278"/>
        <a:ext cx="2999085" cy="870607"/>
      </dsp:txXfrm>
    </dsp:sp>
    <dsp:sp modelId="{95D5D36E-37FB-4C69-97C2-E469DA5F5DBB}">
      <dsp:nvSpPr>
        <dsp:cNvPr id="0" name=""/>
        <dsp:cNvSpPr/>
      </dsp:nvSpPr>
      <dsp:spPr>
        <a:xfrm rot="5400000">
          <a:off x="-222646" y="1512490"/>
          <a:ext cx="1484312" cy="1039018"/>
        </a:xfrm>
        <a:prstGeom prst="chevron">
          <a:avLst/>
        </a:prstGeom>
        <a:solidFill>
          <a:schemeClr val="accent1">
            <a:shade val="80000"/>
            <a:hueOff val="144012"/>
            <a:satOff val="-37692"/>
            <a:lumOff val="19845"/>
            <a:alphaOff val="0"/>
          </a:schemeClr>
        </a:solidFill>
        <a:ln w="25400" cap="flat" cmpd="sng" algn="ctr">
          <a:solidFill>
            <a:schemeClr val="accent1">
              <a:shade val="80000"/>
              <a:hueOff val="144012"/>
              <a:satOff val="-37692"/>
              <a:lumOff val="198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For each Fishing Category</a:t>
          </a:r>
        </a:p>
      </dsp:txBody>
      <dsp:txXfrm rot="-5400000">
        <a:off x="1" y="1809352"/>
        <a:ext cx="1039018" cy="445294"/>
      </dsp:txXfrm>
    </dsp:sp>
    <dsp:sp modelId="{6CDBF346-2624-4C36-8A77-C653EF4F82B7}">
      <dsp:nvSpPr>
        <dsp:cNvPr id="0" name=""/>
        <dsp:cNvSpPr/>
      </dsp:nvSpPr>
      <dsp:spPr>
        <a:xfrm rot="5400000">
          <a:off x="2079708" y="249153"/>
          <a:ext cx="964803" cy="3046183"/>
        </a:xfrm>
        <a:prstGeom prst="round2SameRect">
          <a:avLst/>
        </a:prstGeom>
        <a:solidFill>
          <a:schemeClr val="lt1">
            <a:alpha val="90000"/>
            <a:hueOff val="0"/>
            <a:satOff val="0"/>
            <a:lumOff val="0"/>
            <a:alphaOff val="0"/>
          </a:schemeClr>
        </a:solidFill>
        <a:ln w="25400" cap="flat" cmpd="sng" algn="ctr">
          <a:solidFill>
            <a:schemeClr val="accent1">
              <a:shade val="80000"/>
              <a:hueOff val="144012"/>
              <a:satOff val="-37692"/>
              <a:lumOff val="198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Revenue change</a:t>
          </a:r>
        </a:p>
        <a:p>
          <a:pPr marL="57150" lvl="1" indent="-57150" algn="l" defTabSz="488950">
            <a:lnSpc>
              <a:spcPct val="90000"/>
            </a:lnSpc>
            <a:spcBef>
              <a:spcPct val="0"/>
            </a:spcBef>
            <a:spcAft>
              <a:spcPct val="15000"/>
            </a:spcAft>
            <a:buChar char="•"/>
          </a:pPr>
          <a:r>
            <a:rPr lang="en-US" sz="1100" kern="1200"/>
            <a:t>Revenue index</a:t>
          </a:r>
          <a:endParaRPr lang="en-US" sz="1100" kern="1200" dirty="0"/>
        </a:p>
        <a:p>
          <a:pPr marL="57150" lvl="1" indent="-57150" algn="l" defTabSz="488950">
            <a:lnSpc>
              <a:spcPct val="90000"/>
            </a:lnSpc>
            <a:spcBef>
              <a:spcPct val="0"/>
            </a:spcBef>
            <a:spcAft>
              <a:spcPct val="15000"/>
            </a:spcAft>
            <a:buChar char="•"/>
          </a:pPr>
          <a:r>
            <a:rPr lang="en-US" sz="1100" kern="1200" dirty="0"/>
            <a:t>Revenue-share</a:t>
          </a:r>
        </a:p>
        <a:p>
          <a:pPr marL="57150" lvl="1" indent="-57150" algn="l" defTabSz="488950">
            <a:lnSpc>
              <a:spcPct val="90000"/>
            </a:lnSpc>
            <a:spcBef>
              <a:spcPct val="0"/>
            </a:spcBef>
            <a:spcAft>
              <a:spcPct val="15000"/>
            </a:spcAft>
            <a:buChar char="•"/>
          </a:pPr>
          <a:r>
            <a:rPr lang="en-US" sz="1100" kern="1200" dirty="0"/>
            <a:t>Revenue-share weighted</a:t>
          </a:r>
        </a:p>
        <a:p>
          <a:pPr marL="57150" lvl="1" indent="-57150" algn="l" defTabSz="488950">
            <a:lnSpc>
              <a:spcPct val="90000"/>
            </a:lnSpc>
            <a:spcBef>
              <a:spcPct val="0"/>
            </a:spcBef>
            <a:spcAft>
              <a:spcPct val="15000"/>
            </a:spcAft>
            <a:buChar char="•"/>
          </a:pPr>
          <a:endParaRPr lang="en-US" sz="1100" kern="1200" dirty="0"/>
        </a:p>
      </dsp:txBody>
      <dsp:txXfrm rot="-5400000">
        <a:off x="1039018" y="1336941"/>
        <a:ext cx="2999085" cy="870607"/>
      </dsp:txXfrm>
    </dsp:sp>
    <dsp:sp modelId="{ACEC29D2-88E9-468B-AA3F-B90B1BE63F83}">
      <dsp:nvSpPr>
        <dsp:cNvPr id="0" name=""/>
        <dsp:cNvSpPr/>
      </dsp:nvSpPr>
      <dsp:spPr>
        <a:xfrm rot="5400000">
          <a:off x="-222646" y="2801154"/>
          <a:ext cx="1484312" cy="1039018"/>
        </a:xfrm>
        <a:prstGeom prst="chevron">
          <a:avLst/>
        </a:prstGeom>
        <a:solidFill>
          <a:schemeClr val="accent1">
            <a:shade val="80000"/>
            <a:hueOff val="288024"/>
            <a:satOff val="-75385"/>
            <a:lumOff val="39690"/>
            <a:alphaOff val="0"/>
          </a:schemeClr>
        </a:solidFill>
        <a:ln w="25400" cap="flat" cmpd="sng" algn="ctr">
          <a:solidFill>
            <a:schemeClr val="accent1">
              <a:shade val="80000"/>
              <a:hueOff val="288024"/>
              <a:satOff val="-75385"/>
              <a:lumOff val="3969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For the Entire Fishing Sector</a:t>
          </a:r>
        </a:p>
      </dsp:txBody>
      <dsp:txXfrm rot="-5400000">
        <a:off x="1" y="3098016"/>
        <a:ext cx="1039018" cy="445294"/>
      </dsp:txXfrm>
    </dsp:sp>
    <dsp:sp modelId="{876A56B3-6097-4418-8BD6-6FC063087AC9}">
      <dsp:nvSpPr>
        <dsp:cNvPr id="0" name=""/>
        <dsp:cNvSpPr/>
      </dsp:nvSpPr>
      <dsp:spPr>
        <a:xfrm rot="5400000">
          <a:off x="2079708" y="1537817"/>
          <a:ext cx="964803" cy="3046183"/>
        </a:xfrm>
        <a:prstGeom prst="round2SameRect">
          <a:avLst/>
        </a:prstGeom>
        <a:solidFill>
          <a:schemeClr val="lt1">
            <a:alpha val="90000"/>
            <a:hueOff val="0"/>
            <a:satOff val="0"/>
            <a:lumOff val="0"/>
            <a:alphaOff val="0"/>
          </a:schemeClr>
        </a:solidFill>
        <a:ln w="25400" cap="flat" cmpd="sng" algn="ctr">
          <a:solidFill>
            <a:schemeClr val="accent1">
              <a:shade val="80000"/>
              <a:hueOff val="288024"/>
              <a:satOff val="-75385"/>
              <a:lumOff val="396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Quantity change</a:t>
          </a:r>
        </a:p>
        <a:p>
          <a:pPr marL="57150" lvl="1" indent="-57150" algn="l" defTabSz="488950">
            <a:lnSpc>
              <a:spcPct val="90000"/>
            </a:lnSpc>
            <a:spcBef>
              <a:spcPct val="0"/>
            </a:spcBef>
            <a:spcAft>
              <a:spcPct val="15000"/>
            </a:spcAft>
            <a:buChar char="•"/>
          </a:pPr>
          <a:r>
            <a:rPr lang="en-US" sz="1100" b="1" kern="1200" dirty="0"/>
            <a:t>Quantity index</a:t>
          </a:r>
        </a:p>
      </dsp:txBody>
      <dsp:txXfrm rot="-5400000">
        <a:off x="1039018" y="2625605"/>
        <a:ext cx="2999085" cy="8706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C65F8-9538-49AC-9CBA-CE617EDF1F95}">
      <dsp:nvSpPr>
        <dsp:cNvPr id="0" name=""/>
        <dsp:cNvSpPr/>
      </dsp:nvSpPr>
      <dsp:spPr>
        <a:xfrm rot="5400000">
          <a:off x="-222646" y="223826"/>
          <a:ext cx="1484312" cy="1039018"/>
        </a:xfrm>
        <a:prstGeom prst="chevron">
          <a:avLst/>
        </a:prstGeom>
        <a:solidFill>
          <a:schemeClr val="accent1">
            <a:shade val="8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For each species</a:t>
          </a:r>
        </a:p>
      </dsp:txBody>
      <dsp:txXfrm rot="-5400000">
        <a:off x="1" y="520688"/>
        <a:ext cx="1039018" cy="445294"/>
      </dsp:txXfrm>
    </dsp:sp>
    <dsp:sp modelId="{E9CE414A-FD3E-40BD-BC1D-A49703157716}">
      <dsp:nvSpPr>
        <dsp:cNvPr id="0" name=""/>
        <dsp:cNvSpPr/>
      </dsp:nvSpPr>
      <dsp:spPr>
        <a:xfrm rot="5400000">
          <a:off x="2079708" y="-1039510"/>
          <a:ext cx="964803" cy="3046183"/>
        </a:xfrm>
        <a:prstGeom prst="round2SameRect">
          <a:avLst/>
        </a:prstGeom>
        <a:solidFill>
          <a:schemeClr val="lt1">
            <a:alpha val="9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Determine which species have enough data</a:t>
          </a:r>
        </a:p>
        <a:p>
          <a:pPr marL="57150" lvl="1" indent="-57150" algn="l" defTabSz="488950">
            <a:lnSpc>
              <a:spcPct val="90000"/>
            </a:lnSpc>
            <a:spcBef>
              <a:spcPct val="0"/>
            </a:spcBef>
            <a:spcAft>
              <a:spcPct val="15000"/>
            </a:spcAft>
            <a:buChar char="•"/>
          </a:pPr>
          <a:r>
            <a:rPr lang="en-US" sz="1100" kern="1200" dirty="0"/>
            <a:t>Price</a:t>
          </a:r>
        </a:p>
        <a:p>
          <a:pPr marL="57150" lvl="1" indent="-57150" algn="l" defTabSz="488950">
            <a:lnSpc>
              <a:spcPct val="90000"/>
            </a:lnSpc>
            <a:spcBef>
              <a:spcPct val="0"/>
            </a:spcBef>
            <a:spcAft>
              <a:spcPct val="15000"/>
            </a:spcAft>
            <a:buChar char="•"/>
          </a:pPr>
          <a:r>
            <a:rPr lang="en-US" sz="1100" kern="1200" dirty="0"/>
            <a:t>Revenue-share</a:t>
          </a:r>
        </a:p>
        <a:p>
          <a:pPr marL="57150" lvl="1" indent="-57150" algn="l" defTabSz="488950">
            <a:lnSpc>
              <a:spcPct val="90000"/>
            </a:lnSpc>
            <a:spcBef>
              <a:spcPct val="0"/>
            </a:spcBef>
            <a:spcAft>
              <a:spcPct val="15000"/>
            </a:spcAft>
            <a:buChar char="•"/>
          </a:pPr>
          <a:r>
            <a:rPr lang="en-US" sz="1100" kern="1200" dirty="0"/>
            <a:t>Revenue-share weighted price changes</a:t>
          </a:r>
        </a:p>
      </dsp:txBody>
      <dsp:txXfrm rot="-5400000">
        <a:off x="1039018" y="48278"/>
        <a:ext cx="2999085" cy="870607"/>
      </dsp:txXfrm>
    </dsp:sp>
    <dsp:sp modelId="{95D5D36E-37FB-4C69-97C2-E469DA5F5DBB}">
      <dsp:nvSpPr>
        <dsp:cNvPr id="0" name=""/>
        <dsp:cNvSpPr/>
      </dsp:nvSpPr>
      <dsp:spPr>
        <a:xfrm rot="5400000">
          <a:off x="-222646" y="1512490"/>
          <a:ext cx="1484312" cy="1039018"/>
        </a:xfrm>
        <a:prstGeom prst="chevron">
          <a:avLst/>
        </a:prstGeom>
        <a:solidFill>
          <a:schemeClr val="accent1">
            <a:shade val="80000"/>
            <a:hueOff val="144012"/>
            <a:satOff val="-37692"/>
            <a:lumOff val="19845"/>
            <a:alphaOff val="0"/>
          </a:schemeClr>
        </a:solidFill>
        <a:ln w="25400" cap="flat" cmpd="sng" algn="ctr">
          <a:solidFill>
            <a:schemeClr val="accent1">
              <a:shade val="80000"/>
              <a:hueOff val="144012"/>
              <a:satOff val="-37692"/>
              <a:lumOff val="198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For each Fishing Category</a:t>
          </a:r>
        </a:p>
      </dsp:txBody>
      <dsp:txXfrm rot="-5400000">
        <a:off x="1" y="1809352"/>
        <a:ext cx="1039018" cy="445294"/>
      </dsp:txXfrm>
    </dsp:sp>
    <dsp:sp modelId="{6CDBF346-2624-4C36-8A77-C653EF4F82B7}">
      <dsp:nvSpPr>
        <dsp:cNvPr id="0" name=""/>
        <dsp:cNvSpPr/>
      </dsp:nvSpPr>
      <dsp:spPr>
        <a:xfrm rot="5400000">
          <a:off x="2079708" y="249153"/>
          <a:ext cx="964803" cy="3046183"/>
        </a:xfrm>
        <a:prstGeom prst="round2SameRect">
          <a:avLst/>
        </a:prstGeom>
        <a:solidFill>
          <a:schemeClr val="lt1">
            <a:alpha val="90000"/>
            <a:hueOff val="0"/>
            <a:satOff val="0"/>
            <a:lumOff val="0"/>
            <a:alphaOff val="0"/>
          </a:schemeClr>
        </a:solidFill>
        <a:ln w="25400" cap="flat" cmpd="sng" algn="ctr">
          <a:solidFill>
            <a:schemeClr val="accent1">
              <a:shade val="80000"/>
              <a:hueOff val="144012"/>
              <a:satOff val="-37692"/>
              <a:lumOff val="198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Revenue change</a:t>
          </a:r>
        </a:p>
        <a:p>
          <a:pPr marL="57150" lvl="1" indent="-57150" algn="l" defTabSz="488950">
            <a:lnSpc>
              <a:spcPct val="90000"/>
            </a:lnSpc>
            <a:spcBef>
              <a:spcPct val="0"/>
            </a:spcBef>
            <a:spcAft>
              <a:spcPct val="15000"/>
            </a:spcAft>
            <a:buChar char="•"/>
          </a:pPr>
          <a:r>
            <a:rPr lang="en-US" sz="1100" kern="1200" dirty="0"/>
            <a:t>Revenue index</a:t>
          </a:r>
        </a:p>
        <a:p>
          <a:pPr marL="57150" lvl="1" indent="-57150" algn="l" defTabSz="488950">
            <a:lnSpc>
              <a:spcPct val="90000"/>
            </a:lnSpc>
            <a:spcBef>
              <a:spcPct val="0"/>
            </a:spcBef>
            <a:spcAft>
              <a:spcPct val="15000"/>
            </a:spcAft>
            <a:buChar char="•"/>
          </a:pPr>
          <a:r>
            <a:rPr lang="en-US" sz="1100" kern="1200" dirty="0"/>
            <a:t>Revenue-share</a:t>
          </a:r>
        </a:p>
        <a:p>
          <a:pPr marL="57150" lvl="1" indent="-57150" algn="l" defTabSz="488950">
            <a:lnSpc>
              <a:spcPct val="90000"/>
            </a:lnSpc>
            <a:spcBef>
              <a:spcPct val="0"/>
            </a:spcBef>
            <a:spcAft>
              <a:spcPct val="15000"/>
            </a:spcAft>
            <a:buChar char="•"/>
          </a:pPr>
          <a:r>
            <a:rPr lang="en-US" sz="1100" kern="1200" dirty="0"/>
            <a:t>Revenue-share weighted</a:t>
          </a:r>
        </a:p>
        <a:p>
          <a:pPr marL="57150" lvl="1" indent="-57150" algn="l" defTabSz="488950">
            <a:lnSpc>
              <a:spcPct val="90000"/>
            </a:lnSpc>
            <a:spcBef>
              <a:spcPct val="0"/>
            </a:spcBef>
            <a:spcAft>
              <a:spcPct val="15000"/>
            </a:spcAft>
            <a:buChar char="•"/>
          </a:pPr>
          <a:r>
            <a:rPr lang="en-US" sz="1100" kern="1200" dirty="0"/>
            <a:t>Implicit quantity index</a:t>
          </a:r>
        </a:p>
      </dsp:txBody>
      <dsp:txXfrm rot="-5400000">
        <a:off x="1039018" y="1336941"/>
        <a:ext cx="2999085" cy="870607"/>
      </dsp:txXfrm>
    </dsp:sp>
    <dsp:sp modelId="{ACEC29D2-88E9-468B-AA3F-B90B1BE63F83}">
      <dsp:nvSpPr>
        <dsp:cNvPr id="0" name=""/>
        <dsp:cNvSpPr/>
      </dsp:nvSpPr>
      <dsp:spPr>
        <a:xfrm rot="5400000">
          <a:off x="-222646" y="2801154"/>
          <a:ext cx="1484312" cy="1039018"/>
        </a:xfrm>
        <a:prstGeom prst="chevron">
          <a:avLst/>
        </a:prstGeom>
        <a:solidFill>
          <a:schemeClr val="accent1">
            <a:shade val="80000"/>
            <a:hueOff val="288024"/>
            <a:satOff val="-75385"/>
            <a:lumOff val="39690"/>
            <a:alphaOff val="0"/>
          </a:schemeClr>
        </a:solidFill>
        <a:ln w="25400" cap="flat" cmpd="sng" algn="ctr">
          <a:solidFill>
            <a:schemeClr val="accent1">
              <a:shade val="80000"/>
              <a:hueOff val="288024"/>
              <a:satOff val="-75385"/>
              <a:lumOff val="3969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For the Entire Fishing Sector</a:t>
          </a:r>
        </a:p>
      </dsp:txBody>
      <dsp:txXfrm rot="-5400000">
        <a:off x="1" y="3098016"/>
        <a:ext cx="1039018" cy="445294"/>
      </dsp:txXfrm>
    </dsp:sp>
    <dsp:sp modelId="{876A56B3-6097-4418-8BD6-6FC063087AC9}">
      <dsp:nvSpPr>
        <dsp:cNvPr id="0" name=""/>
        <dsp:cNvSpPr/>
      </dsp:nvSpPr>
      <dsp:spPr>
        <a:xfrm rot="5400000">
          <a:off x="2079708" y="1537817"/>
          <a:ext cx="964803" cy="3046183"/>
        </a:xfrm>
        <a:prstGeom prst="round2SameRect">
          <a:avLst/>
        </a:prstGeom>
        <a:solidFill>
          <a:schemeClr val="lt1">
            <a:alpha val="90000"/>
            <a:hueOff val="0"/>
            <a:satOff val="0"/>
            <a:lumOff val="0"/>
            <a:alphaOff val="0"/>
          </a:schemeClr>
        </a:solidFill>
        <a:ln w="25400" cap="flat" cmpd="sng" algn="ctr">
          <a:solidFill>
            <a:schemeClr val="accent1">
              <a:shade val="80000"/>
              <a:hueOff val="288024"/>
              <a:satOff val="-75385"/>
              <a:lumOff val="396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Revenue change</a:t>
          </a:r>
        </a:p>
        <a:p>
          <a:pPr marL="57150" lvl="1" indent="-57150" algn="l" defTabSz="488950">
            <a:lnSpc>
              <a:spcPct val="90000"/>
            </a:lnSpc>
            <a:spcBef>
              <a:spcPct val="0"/>
            </a:spcBef>
            <a:spcAft>
              <a:spcPct val="15000"/>
            </a:spcAft>
            <a:buChar char="•"/>
          </a:pPr>
          <a:r>
            <a:rPr lang="en-US" sz="1100" kern="1200" dirty="0"/>
            <a:t>Revenue index</a:t>
          </a:r>
        </a:p>
        <a:p>
          <a:pPr marL="57150" lvl="1" indent="-57150" algn="l" defTabSz="488950">
            <a:lnSpc>
              <a:spcPct val="90000"/>
            </a:lnSpc>
            <a:spcBef>
              <a:spcPct val="0"/>
            </a:spcBef>
            <a:spcAft>
              <a:spcPct val="15000"/>
            </a:spcAft>
            <a:buChar char="•"/>
          </a:pPr>
          <a:r>
            <a:rPr lang="en-US" sz="1100" b="1" kern="1200" dirty="0"/>
            <a:t>Implicit quantity index</a:t>
          </a:r>
        </a:p>
      </dsp:txBody>
      <dsp:txXfrm rot="-5400000">
        <a:off x="1039018" y="2625605"/>
        <a:ext cx="2999085" cy="8706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C65F8-9538-49AC-9CBA-CE617EDF1F95}">
      <dsp:nvSpPr>
        <dsp:cNvPr id="0" name=""/>
        <dsp:cNvSpPr/>
      </dsp:nvSpPr>
      <dsp:spPr>
        <a:xfrm rot="5400000">
          <a:off x="-222646" y="223826"/>
          <a:ext cx="1484312" cy="1039018"/>
        </a:xfrm>
        <a:prstGeom prst="chevron">
          <a:avLst/>
        </a:prstGeom>
        <a:solidFill>
          <a:schemeClr val="accent1">
            <a:shade val="8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For each species</a:t>
          </a:r>
        </a:p>
      </dsp:txBody>
      <dsp:txXfrm rot="-5400000">
        <a:off x="1" y="520688"/>
        <a:ext cx="1039018" cy="445294"/>
      </dsp:txXfrm>
    </dsp:sp>
    <dsp:sp modelId="{E9CE414A-FD3E-40BD-BC1D-A49703157716}">
      <dsp:nvSpPr>
        <dsp:cNvPr id="0" name=""/>
        <dsp:cNvSpPr/>
      </dsp:nvSpPr>
      <dsp:spPr>
        <a:xfrm rot="5400000">
          <a:off x="2079708" y="-1039510"/>
          <a:ext cx="964803" cy="3046183"/>
        </a:xfrm>
        <a:prstGeom prst="round2SameRect">
          <a:avLst/>
        </a:prstGeom>
        <a:solidFill>
          <a:schemeClr val="lt1">
            <a:alpha val="9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Determine which species have enough data</a:t>
          </a:r>
        </a:p>
        <a:p>
          <a:pPr marL="57150" lvl="1" indent="-57150" algn="l" defTabSz="488950">
            <a:lnSpc>
              <a:spcPct val="90000"/>
            </a:lnSpc>
            <a:spcBef>
              <a:spcPct val="0"/>
            </a:spcBef>
            <a:spcAft>
              <a:spcPct val="15000"/>
            </a:spcAft>
            <a:buChar char="•"/>
          </a:pPr>
          <a:endParaRPr lang="en-US" sz="1100" kern="1200" dirty="0"/>
        </a:p>
        <a:p>
          <a:pPr marL="57150" lvl="1" indent="-57150" algn="l" defTabSz="488950">
            <a:lnSpc>
              <a:spcPct val="90000"/>
            </a:lnSpc>
            <a:spcBef>
              <a:spcPct val="0"/>
            </a:spcBef>
            <a:spcAft>
              <a:spcPct val="15000"/>
            </a:spcAft>
            <a:buChar char="•"/>
          </a:pPr>
          <a:r>
            <a:rPr lang="en-US" sz="1100" kern="1200" dirty="0"/>
            <a:t>Quantity-share</a:t>
          </a:r>
        </a:p>
        <a:p>
          <a:pPr marL="57150" lvl="1" indent="-57150" algn="l" defTabSz="488950">
            <a:lnSpc>
              <a:spcPct val="90000"/>
            </a:lnSpc>
            <a:spcBef>
              <a:spcPct val="0"/>
            </a:spcBef>
            <a:spcAft>
              <a:spcPct val="15000"/>
            </a:spcAft>
            <a:buChar char="•"/>
          </a:pPr>
          <a:r>
            <a:rPr lang="en-US" sz="1100" kern="1200" dirty="0"/>
            <a:t>Quantity-share weighted quantity changes by quantity</a:t>
          </a:r>
        </a:p>
      </dsp:txBody>
      <dsp:txXfrm rot="-5400000">
        <a:off x="1039018" y="48278"/>
        <a:ext cx="2999085" cy="870607"/>
      </dsp:txXfrm>
    </dsp:sp>
    <dsp:sp modelId="{95D5D36E-37FB-4C69-97C2-E469DA5F5DBB}">
      <dsp:nvSpPr>
        <dsp:cNvPr id="0" name=""/>
        <dsp:cNvSpPr/>
      </dsp:nvSpPr>
      <dsp:spPr>
        <a:xfrm rot="5400000">
          <a:off x="-222646" y="1512490"/>
          <a:ext cx="1484312" cy="1039018"/>
        </a:xfrm>
        <a:prstGeom prst="chevron">
          <a:avLst/>
        </a:prstGeom>
        <a:solidFill>
          <a:schemeClr val="accent1">
            <a:shade val="80000"/>
            <a:hueOff val="144012"/>
            <a:satOff val="-37692"/>
            <a:lumOff val="19845"/>
            <a:alphaOff val="0"/>
          </a:schemeClr>
        </a:solidFill>
        <a:ln w="25400" cap="flat" cmpd="sng" algn="ctr">
          <a:solidFill>
            <a:schemeClr val="accent1">
              <a:shade val="80000"/>
              <a:hueOff val="144012"/>
              <a:satOff val="-37692"/>
              <a:lumOff val="198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For each Fishing Category</a:t>
          </a:r>
        </a:p>
      </dsp:txBody>
      <dsp:txXfrm rot="-5400000">
        <a:off x="1" y="1809352"/>
        <a:ext cx="1039018" cy="445294"/>
      </dsp:txXfrm>
    </dsp:sp>
    <dsp:sp modelId="{6CDBF346-2624-4C36-8A77-C653EF4F82B7}">
      <dsp:nvSpPr>
        <dsp:cNvPr id="0" name=""/>
        <dsp:cNvSpPr/>
      </dsp:nvSpPr>
      <dsp:spPr>
        <a:xfrm rot="5400000">
          <a:off x="2079708" y="249153"/>
          <a:ext cx="964803" cy="3046183"/>
        </a:xfrm>
        <a:prstGeom prst="round2SameRect">
          <a:avLst/>
        </a:prstGeom>
        <a:solidFill>
          <a:schemeClr val="lt1">
            <a:alpha val="90000"/>
            <a:hueOff val="0"/>
            <a:satOff val="0"/>
            <a:lumOff val="0"/>
            <a:alphaOff val="0"/>
          </a:schemeClr>
        </a:solidFill>
        <a:ln w="25400" cap="flat" cmpd="sng" algn="ctr">
          <a:solidFill>
            <a:schemeClr val="accent1">
              <a:shade val="80000"/>
              <a:hueOff val="144012"/>
              <a:satOff val="-37692"/>
              <a:lumOff val="198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Revenue change</a:t>
          </a:r>
        </a:p>
        <a:p>
          <a:pPr marL="57150" lvl="1" indent="-57150" algn="l" defTabSz="488950">
            <a:lnSpc>
              <a:spcPct val="90000"/>
            </a:lnSpc>
            <a:spcBef>
              <a:spcPct val="0"/>
            </a:spcBef>
            <a:spcAft>
              <a:spcPct val="15000"/>
            </a:spcAft>
            <a:buChar char="•"/>
          </a:pPr>
          <a:r>
            <a:rPr lang="en-US" sz="1100" kern="1200"/>
            <a:t>Revenue index</a:t>
          </a:r>
          <a:endParaRPr lang="en-US" sz="1100" kern="1200" dirty="0"/>
        </a:p>
        <a:p>
          <a:pPr marL="57150" lvl="1" indent="-57150" algn="l" defTabSz="488950">
            <a:lnSpc>
              <a:spcPct val="90000"/>
            </a:lnSpc>
            <a:spcBef>
              <a:spcPct val="0"/>
            </a:spcBef>
            <a:spcAft>
              <a:spcPct val="15000"/>
            </a:spcAft>
            <a:buChar char="•"/>
          </a:pPr>
          <a:r>
            <a:rPr lang="en-US" sz="1100" kern="1200" dirty="0"/>
            <a:t>Revenue-share</a:t>
          </a:r>
        </a:p>
        <a:p>
          <a:pPr marL="57150" lvl="1" indent="-57150" algn="l" defTabSz="488950">
            <a:lnSpc>
              <a:spcPct val="90000"/>
            </a:lnSpc>
            <a:spcBef>
              <a:spcPct val="0"/>
            </a:spcBef>
            <a:spcAft>
              <a:spcPct val="15000"/>
            </a:spcAft>
            <a:buChar char="•"/>
          </a:pPr>
          <a:r>
            <a:rPr lang="en-US" sz="1100" kern="1200" dirty="0"/>
            <a:t>Revenue-share weighted</a:t>
          </a:r>
        </a:p>
        <a:p>
          <a:pPr marL="57150" lvl="1" indent="-57150" algn="l" defTabSz="488950">
            <a:lnSpc>
              <a:spcPct val="90000"/>
            </a:lnSpc>
            <a:spcBef>
              <a:spcPct val="0"/>
            </a:spcBef>
            <a:spcAft>
              <a:spcPct val="15000"/>
            </a:spcAft>
            <a:buChar char="•"/>
          </a:pPr>
          <a:endParaRPr lang="en-US" sz="1100" kern="1200" dirty="0"/>
        </a:p>
      </dsp:txBody>
      <dsp:txXfrm rot="-5400000">
        <a:off x="1039018" y="1336941"/>
        <a:ext cx="2999085" cy="870607"/>
      </dsp:txXfrm>
    </dsp:sp>
    <dsp:sp modelId="{ACEC29D2-88E9-468B-AA3F-B90B1BE63F83}">
      <dsp:nvSpPr>
        <dsp:cNvPr id="0" name=""/>
        <dsp:cNvSpPr/>
      </dsp:nvSpPr>
      <dsp:spPr>
        <a:xfrm rot="5400000">
          <a:off x="-222646" y="2801154"/>
          <a:ext cx="1484312" cy="1039018"/>
        </a:xfrm>
        <a:prstGeom prst="chevron">
          <a:avLst/>
        </a:prstGeom>
        <a:solidFill>
          <a:schemeClr val="accent1">
            <a:shade val="80000"/>
            <a:hueOff val="288024"/>
            <a:satOff val="-75385"/>
            <a:lumOff val="39690"/>
            <a:alphaOff val="0"/>
          </a:schemeClr>
        </a:solidFill>
        <a:ln w="25400" cap="flat" cmpd="sng" algn="ctr">
          <a:solidFill>
            <a:schemeClr val="accent1">
              <a:shade val="80000"/>
              <a:hueOff val="288024"/>
              <a:satOff val="-75385"/>
              <a:lumOff val="3969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For the Entire Fishing Sector</a:t>
          </a:r>
        </a:p>
      </dsp:txBody>
      <dsp:txXfrm rot="-5400000">
        <a:off x="1" y="3098016"/>
        <a:ext cx="1039018" cy="445294"/>
      </dsp:txXfrm>
    </dsp:sp>
    <dsp:sp modelId="{876A56B3-6097-4418-8BD6-6FC063087AC9}">
      <dsp:nvSpPr>
        <dsp:cNvPr id="0" name=""/>
        <dsp:cNvSpPr/>
      </dsp:nvSpPr>
      <dsp:spPr>
        <a:xfrm rot="5400000">
          <a:off x="2079708" y="1537817"/>
          <a:ext cx="964803" cy="3046183"/>
        </a:xfrm>
        <a:prstGeom prst="round2SameRect">
          <a:avLst/>
        </a:prstGeom>
        <a:solidFill>
          <a:schemeClr val="lt1">
            <a:alpha val="90000"/>
            <a:hueOff val="0"/>
            <a:satOff val="0"/>
            <a:lumOff val="0"/>
            <a:alphaOff val="0"/>
          </a:schemeClr>
        </a:solidFill>
        <a:ln w="25400" cap="flat" cmpd="sng" algn="ctr">
          <a:solidFill>
            <a:schemeClr val="accent1">
              <a:shade val="80000"/>
              <a:hueOff val="288024"/>
              <a:satOff val="-75385"/>
              <a:lumOff val="396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Quantity change</a:t>
          </a:r>
        </a:p>
        <a:p>
          <a:pPr marL="57150" lvl="1" indent="-57150" algn="l" defTabSz="488950">
            <a:lnSpc>
              <a:spcPct val="90000"/>
            </a:lnSpc>
            <a:spcBef>
              <a:spcPct val="0"/>
            </a:spcBef>
            <a:spcAft>
              <a:spcPct val="15000"/>
            </a:spcAft>
            <a:buChar char="•"/>
          </a:pPr>
          <a:r>
            <a:rPr lang="en-US" sz="1100" b="1" kern="1200" dirty="0"/>
            <a:t>Quantity index</a:t>
          </a:r>
        </a:p>
      </dsp:txBody>
      <dsp:txXfrm rot="-5400000">
        <a:off x="1039018" y="2625605"/>
        <a:ext cx="2999085" cy="87060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293" tIns="46147" rIns="92293" bIns="46147" rtlCol="0"/>
          <a:lstStyle>
            <a:lvl1pPr algn="l">
              <a:defRPr sz="1200"/>
            </a:lvl1pPr>
          </a:lstStyle>
          <a:p>
            <a:endParaRPr lang="en-US" dirty="0"/>
          </a:p>
        </p:txBody>
      </p:sp>
      <p:sp>
        <p:nvSpPr>
          <p:cNvPr id="3" name="Date Placeholder 2"/>
          <p:cNvSpPr>
            <a:spLocks noGrp="1"/>
          </p:cNvSpPr>
          <p:nvPr>
            <p:ph type="dt" sz="quarter" idx="1"/>
          </p:nvPr>
        </p:nvSpPr>
        <p:spPr>
          <a:xfrm>
            <a:off x="3927776" y="0"/>
            <a:ext cx="3004820" cy="461010"/>
          </a:xfrm>
          <a:prstGeom prst="rect">
            <a:avLst/>
          </a:prstGeom>
        </p:spPr>
        <p:txBody>
          <a:bodyPr vert="horz" lIns="92293" tIns="46147" rIns="92293" bIns="46147" rtlCol="0"/>
          <a:lstStyle>
            <a:lvl1pPr algn="r">
              <a:defRPr sz="1200"/>
            </a:lvl1pPr>
          </a:lstStyle>
          <a:p>
            <a:fld id="{0775BF4A-9CB1-5747-B319-707DA98CEC20}" type="datetime1">
              <a:rPr lang="en-US" smtClean="0"/>
              <a:pPr/>
              <a:t>4/6/2020</a:t>
            </a:fld>
            <a:endParaRPr lang="en-US" dirty="0"/>
          </a:p>
        </p:txBody>
      </p:sp>
      <p:sp>
        <p:nvSpPr>
          <p:cNvPr id="4" name="Footer Placeholder 3"/>
          <p:cNvSpPr>
            <a:spLocks noGrp="1"/>
          </p:cNvSpPr>
          <p:nvPr>
            <p:ph type="ftr" sz="quarter" idx="2"/>
          </p:nvPr>
        </p:nvSpPr>
        <p:spPr>
          <a:xfrm>
            <a:off x="0" y="8757590"/>
            <a:ext cx="3004820" cy="461010"/>
          </a:xfrm>
          <a:prstGeom prst="rect">
            <a:avLst/>
          </a:prstGeom>
        </p:spPr>
        <p:txBody>
          <a:bodyPr vert="horz" lIns="92293" tIns="46147" rIns="92293" bIns="46147"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27776" y="8757590"/>
            <a:ext cx="3004820" cy="461010"/>
          </a:xfrm>
          <a:prstGeom prst="rect">
            <a:avLst/>
          </a:prstGeom>
        </p:spPr>
        <p:txBody>
          <a:bodyPr vert="horz" lIns="92293" tIns="46147" rIns="92293" bIns="46147" rtlCol="0" anchor="b"/>
          <a:lstStyle>
            <a:lvl1pPr algn="r">
              <a:defRPr sz="1200"/>
            </a:lvl1pPr>
          </a:lstStyle>
          <a:p>
            <a:fld id="{E0A22459-1A81-CA4B-89BB-FCE38A3AE18F}" type="slidenum">
              <a:rPr lang="en-US" smtClean="0"/>
              <a:pPr/>
              <a:t>‹#›</a:t>
            </a:fld>
            <a:endParaRPr lang="en-US" dirty="0"/>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293" tIns="46147" rIns="92293" bIns="46147" rtlCol="0"/>
          <a:lstStyle>
            <a:lvl1pPr algn="l">
              <a:defRPr sz="1200"/>
            </a:lvl1pPr>
          </a:lstStyle>
          <a:p>
            <a:endParaRPr lang="en-US" dirty="0"/>
          </a:p>
        </p:txBody>
      </p:sp>
      <p:sp>
        <p:nvSpPr>
          <p:cNvPr id="3" name="Date Placeholder 2"/>
          <p:cNvSpPr>
            <a:spLocks noGrp="1"/>
          </p:cNvSpPr>
          <p:nvPr>
            <p:ph type="dt" idx="1"/>
          </p:nvPr>
        </p:nvSpPr>
        <p:spPr>
          <a:xfrm>
            <a:off x="3927776" y="0"/>
            <a:ext cx="3004820" cy="461010"/>
          </a:xfrm>
          <a:prstGeom prst="rect">
            <a:avLst/>
          </a:prstGeom>
        </p:spPr>
        <p:txBody>
          <a:bodyPr vert="horz" lIns="92293" tIns="46147" rIns="92293" bIns="46147" rtlCol="0"/>
          <a:lstStyle>
            <a:lvl1pPr algn="r">
              <a:defRPr sz="1200"/>
            </a:lvl1pPr>
          </a:lstStyle>
          <a:p>
            <a:fld id="{62BC7567-D5EA-874F-8815-73DC5E77631E}" type="datetime1">
              <a:rPr lang="en-US" smtClean="0"/>
              <a:pPr/>
              <a:t>4/5/2020</a:t>
            </a:fld>
            <a:endParaRPr lang="en-US" dirty="0"/>
          </a:p>
        </p:txBody>
      </p:sp>
      <p:sp>
        <p:nvSpPr>
          <p:cNvPr id="4" name="Slide Image Placeholder 3"/>
          <p:cNvSpPr>
            <a:spLocks noGrp="1" noRot="1" noChangeAspect="1"/>
          </p:cNvSpPr>
          <p:nvPr>
            <p:ph type="sldImg" idx="2"/>
          </p:nvPr>
        </p:nvSpPr>
        <p:spPr>
          <a:xfrm>
            <a:off x="1162050" y="690563"/>
            <a:ext cx="4610100" cy="3457575"/>
          </a:xfrm>
          <a:prstGeom prst="rect">
            <a:avLst/>
          </a:prstGeom>
          <a:noFill/>
          <a:ln w="12700">
            <a:solidFill>
              <a:prstClr val="black"/>
            </a:solidFill>
          </a:ln>
        </p:spPr>
        <p:txBody>
          <a:bodyPr vert="horz" lIns="92293" tIns="46147" rIns="92293" bIns="46147" rtlCol="0" anchor="ctr"/>
          <a:lstStyle/>
          <a:p>
            <a:endParaRPr lang="en-US" dirty="0"/>
          </a:p>
        </p:txBody>
      </p:sp>
      <p:sp>
        <p:nvSpPr>
          <p:cNvPr id="5" name="Notes Placeholder 4"/>
          <p:cNvSpPr>
            <a:spLocks noGrp="1"/>
          </p:cNvSpPr>
          <p:nvPr>
            <p:ph type="body" sz="quarter" idx="3"/>
          </p:nvPr>
        </p:nvSpPr>
        <p:spPr>
          <a:xfrm>
            <a:off x="693420" y="4379595"/>
            <a:ext cx="5547360" cy="4149090"/>
          </a:xfrm>
          <a:prstGeom prst="rect">
            <a:avLst/>
          </a:prstGeom>
        </p:spPr>
        <p:txBody>
          <a:bodyPr vert="horz" lIns="92293" tIns="46147" rIns="92293" bIns="4614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1010"/>
          </a:xfrm>
          <a:prstGeom prst="rect">
            <a:avLst/>
          </a:prstGeom>
        </p:spPr>
        <p:txBody>
          <a:bodyPr vert="horz" lIns="92293" tIns="46147" rIns="92293" bIns="46147"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27776" y="8757590"/>
            <a:ext cx="3004820" cy="461010"/>
          </a:xfrm>
          <a:prstGeom prst="rect">
            <a:avLst/>
          </a:prstGeom>
        </p:spPr>
        <p:txBody>
          <a:bodyPr vert="horz" lIns="92293" tIns="46147" rIns="92293" bIns="46147" rtlCol="0" anchor="b"/>
          <a:lstStyle>
            <a:lvl1pPr algn="r">
              <a:defRPr sz="1200"/>
            </a:lvl1pPr>
          </a:lstStyle>
          <a:p>
            <a:fld id="{BB8DCC0E-7DBF-7C4A-B104-25FE08E3BB8F}" type="slidenum">
              <a:rPr lang="en-US" smtClean="0"/>
              <a:pPr/>
              <a:t>‹#›</a:t>
            </a:fld>
            <a:endParaRPr lang="en-US" dirty="0"/>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48727" y="4379595"/>
            <a:ext cx="6683869" cy="4149090"/>
          </a:xfrm>
        </p:spPr>
        <p:txBody>
          <a:bodyPr/>
          <a:lstStyle/>
          <a:p>
            <a:pPr marL="285750" indent="-285750">
              <a:buFont typeface="Arial" panose="020B0604020202020204" pitchFamily="34" charset="0"/>
              <a:buChar char="•"/>
            </a:pPr>
            <a:r>
              <a:rPr lang="en-US" sz="1600" dirty="0"/>
              <a:t>Hi!</a:t>
            </a:r>
          </a:p>
          <a:p>
            <a:pPr marL="285750" indent="-285750">
              <a:buFont typeface="Arial" panose="020B0604020202020204" pitchFamily="34" charset="0"/>
              <a:buChar char="•"/>
            </a:pPr>
            <a:r>
              <a:rPr lang="en-US" sz="1600" dirty="0"/>
              <a:t>I am </a:t>
            </a:r>
            <a:r>
              <a:rPr lang="en-US" sz="1600" dirty="0" err="1"/>
              <a:t>Em</a:t>
            </a:r>
            <a:r>
              <a:rPr lang="en-US" sz="1600" dirty="0"/>
              <a:t> and I should start of by first stating that I am not an economist and I have not previously worked with economic productivity analyses before. My background is actually in quantitative fisheries ecology. </a:t>
            </a:r>
          </a:p>
          <a:p>
            <a:pPr marL="285750" indent="-285750">
              <a:buFont typeface="Arial" panose="020B0604020202020204" pitchFamily="34" charset="0"/>
              <a:buChar char="•"/>
            </a:pPr>
            <a:r>
              <a:rPr lang="en-US" sz="1600" dirty="0"/>
              <a:t>Since I started with NOAA Fisheries in the Knauss Fellowship I’ve been putting my quantitative skills to the test, like here. Sun Ling and I have been working together since day one of her detail in OST and it has been fun to apply productivity theory to these data I know from a biological perspective. </a:t>
            </a:r>
          </a:p>
        </p:txBody>
      </p:sp>
      <p:sp>
        <p:nvSpPr>
          <p:cNvPr id="4" name="Slide Number Placeholder 3"/>
          <p:cNvSpPr>
            <a:spLocks noGrp="1"/>
          </p:cNvSpPr>
          <p:nvPr>
            <p:ph type="sldNum" sz="quarter" idx="10"/>
          </p:nvPr>
        </p:nvSpPr>
        <p:spPr/>
        <p:txBody>
          <a:bodyPr/>
          <a:lstStyle/>
          <a:p>
            <a:fld id="{BB8DCC0E-7DBF-7C4A-B104-25FE08E3BB8F}" type="slidenum">
              <a:rPr lang="en-US" smtClean="0"/>
              <a:pPr/>
              <a:t>1</a:t>
            </a:fld>
            <a:endParaRPr lang="en-US" dirty="0"/>
          </a:p>
        </p:txBody>
      </p:sp>
    </p:spTree>
    <p:extLst>
      <p:ext uri="{BB962C8B-B14F-4D97-AF65-F5344CB8AC3E}">
        <p14:creationId xmlns:p14="http://schemas.microsoft.com/office/powerpoint/2010/main" val="1818187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a:xfrm>
                <a:off x="304799" y="4297803"/>
                <a:ext cx="6371303" cy="4885526"/>
              </a:xfrm>
            </p:spPr>
            <p:txBody>
              <a:bodyPr/>
              <a:lstStyle/>
              <a:p>
                <a:pPr marL="171450" indent="-171450">
                  <a:buFont typeface="Arial" panose="020B0604020202020204" pitchFamily="34" charset="0"/>
                  <a:buChar char="•"/>
                </a:pPr>
                <a:r>
                  <a:rPr lang="en-US" dirty="0"/>
                  <a:t>NA in the commercial fisheries dataset does not mean 0, but rather that the data may be confidential (following the rule of 3) or simply be missing. This can be a serious issue here, as missing data could lead to artificially large price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𝑃𝐶</m:t>
                        </m:r>
                      </m:e>
                      <m:sub>
                        <m:r>
                          <a:rPr lang="en-US" i="1">
                            <a:latin typeface="Cambria Math" panose="02040503050406030204" pitchFamily="18" charset="0"/>
                          </a:rPr>
                          <m:t>𝑡</m:t>
                        </m:r>
                      </m:sub>
                    </m:sSub>
                    <m:r>
                      <a:rPr lang="en-US" b="0" i="1" smtClean="0">
                        <a:latin typeface="Cambria Math" panose="02040503050406030204" pitchFamily="18" charset="0"/>
                      </a:rPr>
                      <m:t>)</m:t>
                    </m:r>
                  </m:oMath>
                </a14:m>
                <a:r>
                  <a:rPr lang="en-US" dirty="0"/>
                  <a:t> and quantity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0" i="1" smtClean="0">
                            <a:latin typeface="Cambria Math" panose="02040503050406030204" pitchFamily="18" charset="0"/>
                          </a:rPr>
                          <m:t>𝑄</m:t>
                        </m:r>
                        <m:r>
                          <a:rPr lang="en-US" i="1">
                            <a:latin typeface="Cambria Math" panose="02040503050406030204" pitchFamily="18" charset="0"/>
                          </a:rPr>
                          <m:t>𝐶</m:t>
                        </m:r>
                      </m:e>
                      <m:sub>
                        <m:r>
                          <a:rPr lang="en-US" i="1">
                            <a:latin typeface="Cambria Math" panose="02040503050406030204" pitchFamily="18" charset="0"/>
                          </a:rPr>
                          <m:t>𝑡</m:t>
                        </m:r>
                      </m:sub>
                    </m:sSub>
                    <m:r>
                      <a:rPr lang="en-US" i="1">
                        <a:latin typeface="Cambria Math" panose="02040503050406030204" pitchFamily="18" charset="0"/>
                      </a:rPr>
                      <m:t>) </m:t>
                    </m:r>
                  </m:oMath>
                </a14:m>
                <a:r>
                  <a:rPr lang="en-US" dirty="0"/>
                  <a:t>changes for years in the timeseries. </a:t>
                </a:r>
              </a:p>
              <a:p>
                <a:pPr marL="171450" indent="-171450">
                  <a:buFont typeface="Arial" panose="020B0604020202020204" pitchFamily="34" charset="0"/>
                  <a:buChar char="•"/>
                </a:pPr>
                <a:r>
                  <a:rPr lang="en-US" dirty="0"/>
                  <a:t>There are a lot of NAs in this dataset. Some data columns are completely filled with NA and even those that are not -- </a:t>
                </a:r>
              </a:p>
              <a:p>
                <a:pPr marL="171450" indent="-171450">
                  <a:buFont typeface="Arial" panose="020B0604020202020204" pitchFamily="34" charset="0"/>
                  <a:buChar char="•"/>
                </a:pPr>
                <a:r>
                  <a:rPr lang="en-US" dirty="0"/>
                  <a:t>[Click] you can see here how this fictitious value of cod is clearly falsely misshapen by the NAs in the dataset. </a:t>
                </a:r>
              </a:p>
            </p:txBody>
          </p:sp>
        </mc:Choice>
        <mc:Fallback>
          <p:sp>
            <p:nvSpPr>
              <p:cNvPr id="3" name="Notes Placeholder 2"/>
              <p:cNvSpPr>
                <a:spLocks noGrp="1"/>
              </p:cNvSpPr>
              <p:nvPr>
                <p:ph type="body" idx="1"/>
              </p:nvPr>
            </p:nvSpPr>
            <p:spPr>
              <a:xfrm>
                <a:off x="304799" y="4297803"/>
                <a:ext cx="6371303" cy="4885526"/>
              </a:xfrm>
            </p:spPr>
            <p:txBody>
              <a:bodyPr/>
              <a:lstStyle/>
              <a:p>
                <a:pPr marL="171450" indent="-171450">
                  <a:buFont typeface="Arial" panose="020B0604020202020204" pitchFamily="34" charset="0"/>
                  <a:buChar char="•"/>
                </a:pPr>
                <a:r>
                  <a:rPr lang="en-US" dirty="0"/>
                  <a:t>NA in the commercial fisheries dataset does not mean 0, but rather that the data may be confidential (following the rule of 3) or simply be missing. This can be a serious issue here, as missing data could lead to artificially large price </a:t>
                </a:r>
                <a:r>
                  <a:rPr lang="en-US" i="0">
                    <a:latin typeface="Cambria Math" panose="02040503050406030204" pitchFamily="18" charset="0"/>
                  </a:rPr>
                  <a:t>〖</a:t>
                </a:r>
                <a:r>
                  <a:rPr lang="en-US" b="0" i="0">
                    <a:latin typeface="Cambria Math" panose="02040503050406030204" pitchFamily="18" charset="0"/>
                  </a:rPr>
                  <a:t>(𝑃</a:t>
                </a:r>
                <a:r>
                  <a:rPr lang="en-US" i="0">
                    <a:latin typeface="Cambria Math" panose="02040503050406030204" pitchFamily="18" charset="0"/>
                  </a:rPr>
                  <a:t>𝐶〗_𝑡</a:t>
                </a:r>
                <a:r>
                  <a:rPr lang="en-US" b="0" i="0">
                    <a:latin typeface="Cambria Math" panose="02040503050406030204" pitchFamily="18" charset="0"/>
                  </a:rPr>
                  <a:t>)</a:t>
                </a:r>
                <a:r>
                  <a:rPr lang="en-US" dirty="0"/>
                  <a:t> and quantity </a:t>
                </a:r>
                <a:r>
                  <a:rPr lang="en-US" i="0">
                    <a:latin typeface="Cambria Math" panose="02040503050406030204" pitchFamily="18" charset="0"/>
                  </a:rPr>
                  <a:t>〖(</a:t>
                </a:r>
                <a:r>
                  <a:rPr lang="en-US" b="0" i="0">
                    <a:latin typeface="Cambria Math" panose="02040503050406030204" pitchFamily="18" charset="0"/>
                  </a:rPr>
                  <a:t>𝑄</a:t>
                </a:r>
                <a:r>
                  <a:rPr lang="en-US" i="0">
                    <a:latin typeface="Cambria Math" panose="02040503050406030204" pitchFamily="18" charset="0"/>
                  </a:rPr>
                  <a:t>𝐶〗_𝑡) </a:t>
                </a:r>
                <a:r>
                  <a:rPr lang="en-US" dirty="0"/>
                  <a:t>changes for years in the timeseries. </a:t>
                </a:r>
              </a:p>
              <a:p>
                <a:pPr marL="171450" indent="-171450">
                  <a:buFont typeface="Arial" panose="020B0604020202020204" pitchFamily="34" charset="0"/>
                  <a:buChar char="•"/>
                </a:pPr>
                <a:r>
                  <a:rPr lang="en-US" dirty="0"/>
                  <a:t>There are a lot of NAs in this dataset. Some data columns are completely filled with NA and even those that are not -- </a:t>
                </a:r>
              </a:p>
              <a:p>
                <a:pPr marL="171450" indent="-171450">
                  <a:buFont typeface="Arial" panose="020B0604020202020204" pitchFamily="34" charset="0"/>
                  <a:buChar char="•"/>
                </a:pPr>
                <a:r>
                  <a:rPr lang="en-US" dirty="0"/>
                  <a:t>[Click] you can see here how this fictitious value of cod is clearly falsely misshapen by the NAs in the dataset. </a:t>
                </a:r>
              </a:p>
            </p:txBody>
          </p:sp>
        </mc:Fallback>
      </mc:AlternateContent>
      <p:sp>
        <p:nvSpPr>
          <p:cNvPr id="4" name="Slide Number Placeholder 3"/>
          <p:cNvSpPr>
            <a:spLocks noGrp="1"/>
          </p:cNvSpPr>
          <p:nvPr>
            <p:ph type="sldNum" sz="quarter" idx="10"/>
          </p:nvPr>
        </p:nvSpPr>
        <p:spPr/>
        <p:txBody>
          <a:bodyPr/>
          <a:lstStyle/>
          <a:p>
            <a:fld id="{BB8DCC0E-7DBF-7C4A-B104-25FE08E3BB8F}" type="slidenum">
              <a:rPr lang="en-US" smtClean="0"/>
              <a:pPr/>
              <a:t>10</a:t>
            </a:fld>
            <a:endParaRPr lang="en-US" dirty="0"/>
          </a:p>
        </p:txBody>
      </p:sp>
    </p:spTree>
    <p:extLst>
      <p:ext uri="{BB962C8B-B14F-4D97-AF65-F5344CB8AC3E}">
        <p14:creationId xmlns:p14="http://schemas.microsoft.com/office/powerpoint/2010/main" val="574836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04799" y="4297803"/>
            <a:ext cx="6371303" cy="4885526"/>
          </a:xfrm>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first thing we did was to take care of columns that were mostly made of NAs. We instituted a </a:t>
            </a:r>
            <a:r>
              <a:rPr lang="en-US" b="1" dirty="0"/>
              <a:t>% missing data threshold</a:t>
            </a:r>
            <a:r>
              <a:rPr lang="en-US" dirty="0"/>
              <a: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Here, these columns have too few data according to a 40% threshold we’ve instituted, so we are simply going to remove that data. Honestly, what could data with that much missing really tell us and at what point are we just making the data up to make up for what is missing?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11</a:t>
            </a:fld>
            <a:endParaRPr lang="en-US" dirty="0"/>
          </a:p>
        </p:txBody>
      </p:sp>
    </p:spTree>
    <p:extLst>
      <p:ext uri="{BB962C8B-B14F-4D97-AF65-F5344CB8AC3E}">
        <p14:creationId xmlns:p14="http://schemas.microsoft.com/office/powerpoint/2010/main" val="3816986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04799" y="4297803"/>
            <a:ext cx="6371303" cy="4885526"/>
          </a:xfrm>
        </p:spPr>
        <p:txBody>
          <a:bodyPr/>
          <a:lstStyle/>
          <a:p>
            <a:r>
              <a:rPr lang="en-US" dirty="0"/>
              <a:t>Now with those offending columns of missing data gone, we can go after the loose, infrequent, NAs. </a:t>
            </a:r>
          </a:p>
          <a:p>
            <a:r>
              <a:rPr lang="en-US" dirty="0"/>
              <a:t>[Click] Here we impute the values from the closest value</a:t>
            </a:r>
          </a:p>
          <a:p>
            <a:r>
              <a:rPr lang="en-US" dirty="0"/>
              <a:t>[Click] and harkening back to our previous example, the fictitious code value data looks a lot more realistic! </a:t>
            </a:r>
          </a:p>
        </p:txBody>
      </p:sp>
      <p:sp>
        <p:nvSpPr>
          <p:cNvPr id="4" name="Slide Number Placeholder 3"/>
          <p:cNvSpPr>
            <a:spLocks noGrp="1"/>
          </p:cNvSpPr>
          <p:nvPr>
            <p:ph type="sldNum" sz="quarter" idx="10"/>
          </p:nvPr>
        </p:nvSpPr>
        <p:spPr/>
        <p:txBody>
          <a:bodyPr/>
          <a:lstStyle/>
          <a:p>
            <a:fld id="{BB8DCC0E-7DBF-7C4A-B104-25FE08E3BB8F}" type="slidenum">
              <a:rPr lang="en-US" smtClean="0"/>
              <a:pPr/>
              <a:t>12</a:t>
            </a:fld>
            <a:endParaRPr lang="en-US" dirty="0"/>
          </a:p>
        </p:txBody>
      </p:sp>
    </p:spTree>
    <p:extLst>
      <p:ext uri="{BB962C8B-B14F-4D97-AF65-F5344CB8AC3E}">
        <p14:creationId xmlns:p14="http://schemas.microsoft.com/office/powerpoint/2010/main" val="3359475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apply these practices for missing data to real data examples, we see that the removal of nearly 400 species data results in a plot for quantity index (one of our targeted end products) almost the same to one where no data was removed. This provides evidence that those removed data weren’t really contributing much to the results. This is also a large dataset such that the impact of the data removed (35% of the original data) is cushioned by how much data is remaining.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13</a:t>
            </a:fld>
            <a:endParaRPr lang="en-US" dirty="0"/>
          </a:p>
        </p:txBody>
      </p:sp>
    </p:spTree>
    <p:extLst>
      <p:ext uri="{BB962C8B-B14F-4D97-AF65-F5344CB8AC3E}">
        <p14:creationId xmlns:p14="http://schemas.microsoft.com/office/powerpoint/2010/main" val="2216455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the removal of 58 species (approximately 25% of the original data) radically changes this regional plot. The y-axis is displaying beyond-</a:t>
            </a:r>
            <a:r>
              <a:rPr lang="en-US" dirty="0" err="1"/>
              <a:t>reasoble</a:t>
            </a:r>
            <a:r>
              <a:rPr lang="en-US" dirty="0"/>
              <a:t> values and the spike in the “Other” category can’t possibly be correct. With the percent missing threshold implemented, QI values appear to be in a much more sensible range.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14</a:t>
            </a:fld>
            <a:endParaRPr lang="en-US" dirty="0"/>
          </a:p>
        </p:txBody>
      </p:sp>
    </p:spTree>
    <p:extLst>
      <p:ext uri="{BB962C8B-B14F-4D97-AF65-F5344CB8AC3E}">
        <p14:creationId xmlns:p14="http://schemas.microsoft.com/office/powerpoint/2010/main" val="2192759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 our next issue: Consistent reporting throughout the timeseries. </a:t>
            </a:r>
          </a:p>
          <a:p>
            <a:r>
              <a:rPr lang="en-US" dirty="0"/>
              <a:t>[Click] looking simply at the summed quantity for each category and the entire fishery, there have been several periods of improved reporting, such that the increasing trend is so steep and is not indicative of real increases in the quantity of fish caught from 1950 (when data was first started to be collected) to today (2017). </a:t>
            </a:r>
          </a:p>
          <a:p>
            <a:r>
              <a:rPr lang="en-US" dirty="0"/>
              <a:t>[Click] If we just take the last part of that timeline, the trend seems more level and reasonable.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15</a:t>
            </a:fld>
            <a:endParaRPr lang="en-US" dirty="0"/>
          </a:p>
        </p:txBody>
      </p:sp>
    </p:spTree>
    <p:extLst>
      <p:ext uri="{BB962C8B-B14F-4D97-AF65-F5344CB8AC3E}">
        <p14:creationId xmlns:p14="http://schemas.microsoft.com/office/powerpoint/2010/main" val="2634112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quantity index result, we see that much of our missing data is pre-1990 and our analysis inherently removes less data when we subset, giving us more species data to work with.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16</a:t>
            </a:fld>
            <a:endParaRPr lang="en-US" dirty="0"/>
          </a:p>
        </p:txBody>
      </p:sp>
    </p:spTree>
    <p:extLst>
      <p:ext uri="{BB962C8B-B14F-4D97-AF65-F5344CB8AC3E}">
        <p14:creationId xmlns:p14="http://schemas.microsoft.com/office/powerpoint/2010/main" val="2912731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question is something we are still thinking about: How to define our species categories. These can be specific or broad</a:t>
            </a:r>
          </a:p>
          <a:p>
            <a:pPr marL="171450" indent="-171450">
              <a:buFont typeface="Arial" panose="020B0604020202020204" pitchFamily="34" charset="0"/>
              <a:buChar char="•"/>
            </a:pPr>
            <a:r>
              <a:rPr lang="en-US" dirty="0"/>
              <a:t>[Click] Theoretically, categories should group species with similar economic impact (e.g., fishing costs) which can be difficult to define. </a:t>
            </a:r>
          </a:p>
          <a:p>
            <a:pPr marL="171450" indent="-171450">
              <a:buFont typeface="Arial" panose="020B0604020202020204" pitchFamily="34" charset="0"/>
              <a:buChar char="•"/>
            </a:pPr>
            <a:r>
              <a:rPr lang="en-US" dirty="0"/>
              <a:t>It is possible that we might be able to use taxonomic group as a proxy for this since species in the same taxonomic group are more likely to be caught in similar ways. (an idea that is very pleasing to the biologist in me!)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17</a:t>
            </a:fld>
            <a:endParaRPr lang="en-US" dirty="0"/>
          </a:p>
        </p:txBody>
      </p:sp>
    </p:spTree>
    <p:extLst>
      <p:ext uri="{BB962C8B-B14F-4D97-AF65-F5344CB8AC3E}">
        <p14:creationId xmlns:p14="http://schemas.microsoft.com/office/powerpoint/2010/main" val="1907153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specifically, we applied two methods: </a:t>
            </a:r>
          </a:p>
          <a:p>
            <a:pPr marL="228600" indent="-228600">
              <a:buAutoNum type="arabicParenR"/>
            </a:pPr>
            <a:r>
              <a:rPr lang="en-US" dirty="0"/>
              <a:t>We used the same species groupings as were used in Fisheries Economics of the US report. This could work because there is a precedent for using this species split up, but it is fairly over-generalized. “Shellfish” is not really the same as saying “all invertebrates”, for example. </a:t>
            </a:r>
          </a:p>
          <a:p>
            <a:pPr marL="228600" indent="-228600">
              <a:buAutoNum type="arabicParenR"/>
            </a:pPr>
            <a:r>
              <a:rPr lang="en-US" dirty="0"/>
              <a:t>[Click] Alternatively, thanks to renewed data managing efforts done by ST1, we now have ITSN numbers associated with each species, and with some fancy footwork, can resort these species into a variety of taxonomically-relevant groups. </a:t>
            </a:r>
            <a:br>
              <a:rPr lang="en-US" dirty="0"/>
            </a:br>
            <a:r>
              <a:rPr lang="en-US" dirty="0"/>
              <a:t>However, with the more categories we have, the less data we have for each category.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18</a:t>
            </a:fld>
            <a:endParaRPr lang="en-US" dirty="0"/>
          </a:p>
        </p:txBody>
      </p:sp>
    </p:spTree>
    <p:extLst>
      <p:ext uri="{BB962C8B-B14F-4D97-AF65-F5344CB8AC3E}">
        <p14:creationId xmlns:p14="http://schemas.microsoft.com/office/powerpoint/2010/main" val="493057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plots were created using the same data, just by splitting the categories up differently. We can see that the QI is increasing in the first plot using the FEUS categories and that the second plot using the </a:t>
            </a:r>
            <a:r>
              <a:rPr lang="en-US" dirty="0" err="1"/>
              <a:t>taxomcially</a:t>
            </a:r>
            <a:r>
              <a:rPr lang="en-US" dirty="0"/>
              <a:t> defined species has species increasing and decreasing. </a:t>
            </a:r>
          </a:p>
          <a:p>
            <a:pPr marL="171450" indent="-171450">
              <a:buFont typeface="Arial" panose="020B0604020202020204" pitchFamily="34" charset="0"/>
              <a:buChar char="•"/>
            </a:pPr>
            <a:r>
              <a:rPr lang="en-US" dirty="0"/>
              <a:t>{Click] This may be a key to better seeing what is actually going on in the data.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19</a:t>
            </a:fld>
            <a:endParaRPr lang="en-US" dirty="0"/>
          </a:p>
        </p:txBody>
      </p:sp>
    </p:spTree>
    <p:extLst>
      <p:ext uri="{BB962C8B-B14F-4D97-AF65-F5344CB8AC3E}">
        <p14:creationId xmlns:p14="http://schemas.microsoft.com/office/powerpoint/2010/main" val="3522587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we want to Develop alternative approaches to measure fishery outputs for productivity measurements for the US and for each of the 7 regions.</a:t>
            </a:r>
          </a:p>
          <a:p>
            <a:pPr marL="171450" indent="-171450">
              <a:buFont typeface="Arial" panose="020B0604020202020204" pitchFamily="34" charset="0"/>
              <a:buChar char="•"/>
            </a:pPr>
            <a:r>
              <a:rPr lang="en-US" dirty="0"/>
              <a:t>To do that appropriately, we really needed to explore the impacts of missing data and other issues on output estimates.</a:t>
            </a:r>
          </a:p>
        </p:txBody>
      </p:sp>
      <p:sp>
        <p:nvSpPr>
          <p:cNvPr id="4" name="Slide Number Placeholder 3"/>
          <p:cNvSpPr>
            <a:spLocks noGrp="1"/>
          </p:cNvSpPr>
          <p:nvPr>
            <p:ph type="sldNum" sz="quarter" idx="5"/>
          </p:nvPr>
        </p:nvSpPr>
        <p:spPr/>
        <p:txBody>
          <a:bodyPr/>
          <a:lstStyle/>
          <a:p>
            <a:fld id="{BB8DCC0E-7DBF-7C4A-B104-25FE08E3BB8F}" type="slidenum">
              <a:rPr lang="en-US" smtClean="0"/>
              <a:pPr/>
              <a:t>2</a:t>
            </a:fld>
            <a:endParaRPr lang="en-US" dirty="0"/>
          </a:p>
        </p:txBody>
      </p:sp>
    </p:spTree>
    <p:extLst>
      <p:ext uri="{BB962C8B-B14F-4D97-AF65-F5344CB8AC3E}">
        <p14:creationId xmlns:p14="http://schemas.microsoft.com/office/powerpoint/2010/main" val="3144350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04799" y="4297803"/>
            <a:ext cx="6371303" cy="4885526"/>
          </a:xfrm>
        </p:spPr>
        <p:txBody>
          <a:bodyPr/>
          <a:lstStyle/>
          <a:p>
            <a:pPr marL="0" indent="0">
              <a:buNone/>
            </a:pPr>
            <a:endParaRPr lang="en-US" dirty="0"/>
          </a:p>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20</a:t>
            </a:fld>
            <a:endParaRPr lang="en-US" dirty="0"/>
          </a:p>
        </p:txBody>
      </p:sp>
    </p:spTree>
    <p:extLst>
      <p:ext uri="{BB962C8B-B14F-4D97-AF65-F5344CB8AC3E}">
        <p14:creationId xmlns:p14="http://schemas.microsoft.com/office/powerpoint/2010/main" val="3113058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analysis was done in R, as opposed to excel where it has been done previously, because of its ability to dynamically deal with these data issues and streamline the analysis. Also, R is able to output more than just csv results, but also, …</a:t>
            </a:r>
          </a:p>
          <a:p>
            <a:r>
              <a:rPr lang="en-US" dirty="0"/>
              <a:t>Produces documentation for both methods (using price and quantity).</a:t>
            </a:r>
          </a:p>
          <a:p>
            <a:r>
              <a:rPr lang="en-US" dirty="0"/>
              <a:t>Automatically produces figures and spreadsheets of results for each region. </a:t>
            </a:r>
          </a:p>
          <a:p>
            <a:r>
              <a:rPr lang="en-US" dirty="0"/>
              <a:t>Documents warnings, which data was used, and species included in analysis run reports. </a:t>
            </a:r>
          </a:p>
          <a:p>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21</a:t>
            </a:fld>
            <a:endParaRPr lang="en-US" dirty="0"/>
          </a:p>
        </p:txBody>
      </p:sp>
    </p:spTree>
    <p:extLst>
      <p:ext uri="{BB962C8B-B14F-4D97-AF65-F5344CB8AC3E}">
        <p14:creationId xmlns:p14="http://schemas.microsoft.com/office/powerpoint/2010/main" val="2927930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 this slide, the I’ll focus on the fish/shellfish categories but this rings true for the taxonomically-divided groups, as well. On the top are the QI results for the US data and the Pacific using the quantity model method. On the bottom, it’s the same set up, except that these are the results from the price-model method. </a:t>
            </a:r>
          </a:p>
          <a:p>
            <a:pPr marL="171450" indent="-171450">
              <a:buFont typeface="Arial" panose="020B0604020202020204" pitchFamily="34" charset="0"/>
              <a:buChar char="•"/>
            </a:pPr>
            <a:r>
              <a:rPr lang="en-US" dirty="0"/>
              <a:t>Models behave similarly, though there are more obvious differences in the Pacific results. </a:t>
            </a:r>
          </a:p>
          <a:p>
            <a:pPr marL="171450" indent="-171450">
              <a:buFont typeface="Arial" panose="020B0604020202020204" pitchFamily="34" charset="0"/>
              <a:buChar char="•"/>
            </a:pPr>
            <a:r>
              <a:rPr lang="en-US" dirty="0"/>
              <a:t>Interestingly, the quantity-model method appears to remove more data than the price model method. </a:t>
            </a:r>
          </a:p>
        </p:txBody>
      </p:sp>
      <p:sp>
        <p:nvSpPr>
          <p:cNvPr id="4" name="Slide Number Placeholder 3"/>
          <p:cNvSpPr>
            <a:spLocks noGrp="1"/>
          </p:cNvSpPr>
          <p:nvPr>
            <p:ph type="sldNum" sz="quarter" idx="5"/>
          </p:nvPr>
        </p:nvSpPr>
        <p:spPr/>
        <p:txBody>
          <a:bodyPr/>
          <a:lstStyle/>
          <a:p>
            <a:fld id="{BB8DCC0E-7DBF-7C4A-B104-25FE08E3BB8F}" type="slidenum">
              <a:rPr lang="en-US" smtClean="0"/>
              <a:pPr/>
              <a:t>22</a:t>
            </a:fld>
            <a:endParaRPr lang="en-US" dirty="0"/>
          </a:p>
        </p:txBody>
      </p:sp>
    </p:spTree>
    <p:extLst>
      <p:ext uri="{BB962C8B-B14F-4D97-AF65-F5344CB8AC3E}">
        <p14:creationId xmlns:p14="http://schemas.microsoft.com/office/powerpoint/2010/main" val="247271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quickly compare the total QI estimates for each of the different models [quantity model using the Fish/shell/other categories (as they are in FEUS) in blue, quantity model using the taxonomic categories in red, price model using the fish/shell categories in purple, and price model using the taxonomic categories in yellow] (just remember, cool colors for FEUS, warm colors for taxonomic) compared to the green dotted line showing the simple sum of Q over time, we see that…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the national level, there is </a:t>
            </a:r>
            <a:r>
              <a:rPr lang="en-US" sz="800" kern="1200" dirty="0">
                <a:solidFill>
                  <a:schemeClr val="tx1"/>
                </a:solidFill>
                <a:latin typeface="+mn-lt"/>
                <a:ea typeface="+mn-ea"/>
                <a:cs typeface="+mn-cs"/>
              </a:rPr>
              <a:t>agreement between price and quantity models</a:t>
            </a:r>
          </a:p>
        </p:txBody>
      </p:sp>
      <p:sp>
        <p:nvSpPr>
          <p:cNvPr id="4" name="Slide Number Placeholder 3"/>
          <p:cNvSpPr>
            <a:spLocks noGrp="1"/>
          </p:cNvSpPr>
          <p:nvPr>
            <p:ph type="sldNum" sz="quarter" idx="5"/>
          </p:nvPr>
        </p:nvSpPr>
        <p:spPr/>
        <p:txBody>
          <a:bodyPr/>
          <a:lstStyle/>
          <a:p>
            <a:fld id="{BB8DCC0E-7DBF-7C4A-B104-25FE08E3BB8F}" type="slidenum">
              <a:rPr lang="en-US" smtClean="0"/>
              <a:pPr/>
              <a:t>23</a:t>
            </a:fld>
            <a:endParaRPr lang="en-US" dirty="0"/>
          </a:p>
        </p:txBody>
      </p:sp>
    </p:spTree>
    <p:extLst>
      <p:ext uri="{BB962C8B-B14F-4D97-AF65-F5344CB8AC3E}">
        <p14:creationId xmlns:p14="http://schemas.microsoft.com/office/powerpoint/2010/main" val="3078726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agreement between models is more or less pretty consistent for the regional models, though we can see more differences between the quantity and price model results.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interesting how the tails of the Hawaii are really stratify the quantity and price models. You’ll see this in the pacific and the </a:t>
            </a:r>
            <a:r>
              <a:rPr lang="en-US" dirty="0" err="1"/>
              <a:t>atlantic</a:t>
            </a:r>
            <a:r>
              <a:rPr lang="en-US" dirty="0"/>
              <a:t> regions, but </a:t>
            </a:r>
            <a:r>
              <a:rPr lang="en-US" sz="1200" dirty="0"/>
              <a:t>Quantity models appear to exaggerate quantity change .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Something we want to explore more. </a:t>
            </a:r>
          </a:p>
        </p:txBody>
      </p:sp>
      <p:sp>
        <p:nvSpPr>
          <p:cNvPr id="4" name="Slide Number Placeholder 3"/>
          <p:cNvSpPr>
            <a:spLocks noGrp="1"/>
          </p:cNvSpPr>
          <p:nvPr>
            <p:ph type="sldNum" sz="quarter" idx="5"/>
          </p:nvPr>
        </p:nvSpPr>
        <p:spPr/>
        <p:txBody>
          <a:bodyPr/>
          <a:lstStyle/>
          <a:p>
            <a:fld id="{BB8DCC0E-7DBF-7C4A-B104-25FE08E3BB8F}" type="slidenum">
              <a:rPr lang="en-US" smtClean="0"/>
              <a:pPr/>
              <a:t>24</a:t>
            </a:fld>
            <a:endParaRPr lang="en-US" dirty="0"/>
          </a:p>
        </p:txBody>
      </p:sp>
    </p:spTree>
    <p:extLst>
      <p:ext uri="{BB962C8B-B14F-4D97-AF65-F5344CB8AC3E}">
        <p14:creationId xmlns:p14="http://schemas.microsoft.com/office/powerpoint/2010/main" val="272331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I mentioned, there is that same issue with the quantity change in New England (in particular) and in the SA and MA. </a:t>
            </a:r>
          </a:p>
        </p:txBody>
      </p:sp>
      <p:sp>
        <p:nvSpPr>
          <p:cNvPr id="4" name="Slide Number Placeholder 3"/>
          <p:cNvSpPr>
            <a:spLocks noGrp="1"/>
          </p:cNvSpPr>
          <p:nvPr>
            <p:ph type="sldNum" sz="quarter" idx="5"/>
          </p:nvPr>
        </p:nvSpPr>
        <p:spPr/>
        <p:txBody>
          <a:bodyPr/>
          <a:lstStyle/>
          <a:p>
            <a:fld id="{BB8DCC0E-7DBF-7C4A-B104-25FE08E3BB8F}" type="slidenum">
              <a:rPr lang="en-US" smtClean="0"/>
              <a:pPr/>
              <a:t>25</a:t>
            </a:fld>
            <a:endParaRPr lang="en-US" dirty="0"/>
          </a:p>
        </p:txBody>
      </p:sp>
    </p:spTree>
    <p:extLst>
      <p:ext uri="{BB962C8B-B14F-4D97-AF65-F5344CB8AC3E}">
        <p14:creationId xmlns:p14="http://schemas.microsoft.com/office/powerpoint/2010/main" val="4252255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Specific to Price Models, we also develop Price Indices. Something we consistently noticed across the models and regions was that the PI was often decreasing. That’s not what one might expect, right? </a:t>
                </a:r>
              </a:p>
              <a:p>
                <a:pPr marL="171450" indent="-171450">
                  <a:buFont typeface="Arial" panose="020B0604020202020204" pitchFamily="34" charset="0"/>
                  <a:buChar char="•"/>
                </a:pPr>
                <a:r>
                  <a:rPr lang="en-US" dirty="0"/>
                  <a:t>[Click] It is true, as we can see, that the majority of P data that went into this Price Index were significantly negative, but why? </a:t>
                </a:r>
              </a:p>
              <a:p>
                <a:pPr marL="171450" indent="-171450">
                  <a:buFont typeface="Arial" panose="020B0604020202020204" pitchFamily="34" charset="0"/>
                  <a:buChar char="•"/>
                </a:pPr>
                <a:r>
                  <a:rPr lang="en-US" dirty="0"/>
                  <a:t>[Click] When we look at the V and Q (considering that, crudely, P= V/Q), we see that</a:t>
                </a:r>
              </a:p>
              <a:p>
                <a:pPr marL="800100" lvl="1" indent="-342900">
                  <a:buFont typeface="Arial" panose="020B0604020202020204" pitchFamily="34" charset="0"/>
                  <a:buChar char="•"/>
                </a:pPr>
                <a:r>
                  <a:rPr lang="en-US" sz="2400" dirty="0"/>
                  <a:t>[Click]Though </a:t>
                </a:r>
                <a14:m>
                  <m:oMath xmlns:m="http://schemas.openxmlformats.org/officeDocument/2006/math">
                    <m:r>
                      <a:rPr lang="en-US" sz="2400" i="1">
                        <a:solidFill>
                          <a:schemeClr val="tx2"/>
                        </a:solidFill>
                        <a:latin typeface="Cambria Math" panose="02040503050406030204" pitchFamily="18" charset="0"/>
                      </a:rPr>
                      <m:t>𝑄</m:t>
                    </m:r>
                  </m:oMath>
                </a14:m>
                <a:r>
                  <a:rPr lang="en-US" sz="2400" dirty="0"/>
                  <a:t> appear to increase, most of the species used in these sums had insignificant trends… </a:t>
                </a:r>
              </a:p>
              <a:p>
                <a:pPr marL="800100" lvl="1" indent="-342900">
                  <a:buFont typeface="Arial" panose="020B0604020202020204" pitchFamily="34" charset="0"/>
                  <a:buChar char="•"/>
                </a:pPr>
                <a:r>
                  <a:rPr lang="en-US" sz="2400" dirty="0"/>
                  <a:t>?? Are there a few species with large </a:t>
                </a:r>
                <a14:m>
                  <m:oMath xmlns:m="http://schemas.openxmlformats.org/officeDocument/2006/math">
                    <m:r>
                      <a:rPr lang="en-US" sz="2400" i="1">
                        <a:solidFill>
                          <a:schemeClr val="tx2"/>
                        </a:solidFill>
                        <a:latin typeface="Cambria Math" panose="02040503050406030204" pitchFamily="18" charset="0"/>
                      </a:rPr>
                      <m:t>𝑄</m:t>
                    </m:r>
                  </m:oMath>
                </a14:m>
                <a:r>
                  <a:rPr lang="en-US" sz="2400" dirty="0"/>
                  <a:t>s and significantly positive trends?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[Click] ?This May mean we will want to compare with an analysis focused on more targeted species?</a:t>
                </a:r>
              </a:p>
              <a:p>
                <a:pPr marL="171450" indent="-171450">
                  <a:buFont typeface="Arial" panose="020B0604020202020204" pitchFamily="34" charset="0"/>
                  <a:buChar char="•"/>
                </a:pPr>
                <a:endParaRPr lang="en-US" dirty="0"/>
              </a:p>
            </p:txBody>
          </p:sp>
        </mc:Choice>
        <mc:Fallback>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Specific to Price Models, we also develop Price Indices. Something we consistently noticed across the models and regions was that the PI was often decreasing. That’s not what one might expect, right? </a:t>
                </a:r>
              </a:p>
              <a:p>
                <a:pPr marL="171450" indent="-171450">
                  <a:buFont typeface="Arial" panose="020B0604020202020204" pitchFamily="34" charset="0"/>
                  <a:buChar char="•"/>
                </a:pPr>
                <a:r>
                  <a:rPr lang="en-US" dirty="0"/>
                  <a:t>[Click] It is true, as we can see, that the majority of P data that went into this Price Index were significantly negative, but why? </a:t>
                </a:r>
              </a:p>
              <a:p>
                <a:pPr marL="171450" indent="-171450">
                  <a:buFont typeface="Arial" panose="020B0604020202020204" pitchFamily="34" charset="0"/>
                  <a:buChar char="•"/>
                </a:pPr>
                <a:r>
                  <a:rPr lang="en-US" dirty="0"/>
                  <a:t>[Click] When we look at the V and Q (considering that, crudely, P= V/Q), we see that</a:t>
                </a:r>
              </a:p>
              <a:p>
                <a:pPr marL="800100" lvl="1" indent="-342900">
                  <a:buFont typeface="Arial" panose="020B0604020202020204" pitchFamily="34" charset="0"/>
                  <a:buChar char="•"/>
                </a:pPr>
                <a:r>
                  <a:rPr lang="en-US" sz="2400" dirty="0"/>
                  <a:t>[Click]Though </a:t>
                </a:r>
                <a:r>
                  <a:rPr lang="en-US" sz="2400" i="0">
                    <a:solidFill>
                      <a:schemeClr val="tx2"/>
                    </a:solidFill>
                    <a:latin typeface="Cambria Math" panose="02040503050406030204" pitchFamily="18" charset="0"/>
                  </a:rPr>
                  <a:t>𝑄</a:t>
                </a:r>
                <a:r>
                  <a:rPr lang="en-US" sz="2400" dirty="0"/>
                  <a:t> appear to increase, most of the species used in these sums had insignificant trends… </a:t>
                </a:r>
              </a:p>
              <a:p>
                <a:pPr marL="800100" lvl="1" indent="-342900">
                  <a:buFont typeface="Arial" panose="020B0604020202020204" pitchFamily="34" charset="0"/>
                  <a:buChar char="•"/>
                </a:pPr>
                <a:r>
                  <a:rPr lang="en-US" sz="2400" dirty="0"/>
                  <a:t>?? Are there a few species with large </a:t>
                </a:r>
                <a:r>
                  <a:rPr lang="en-US" sz="2400" i="0">
                    <a:solidFill>
                      <a:schemeClr val="tx2"/>
                    </a:solidFill>
                    <a:latin typeface="Cambria Math" panose="02040503050406030204" pitchFamily="18" charset="0"/>
                  </a:rPr>
                  <a:t>𝑄</a:t>
                </a:r>
                <a:r>
                  <a:rPr lang="en-US" sz="2400" dirty="0"/>
                  <a:t>s and significantly positive trends?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[Click] ?This May mean we will want to compare with an analysis focused on more targeted species?</a:t>
                </a:r>
              </a:p>
              <a:p>
                <a:pPr marL="171450" indent="-171450">
                  <a:buFont typeface="Arial" panose="020B0604020202020204" pitchFamily="34" charset="0"/>
                  <a:buChar char="•"/>
                </a:pPr>
                <a:endParaRPr lang="en-US" dirty="0"/>
              </a:p>
            </p:txBody>
          </p:sp>
        </mc:Fallback>
      </mc:AlternateContent>
      <p:sp>
        <p:nvSpPr>
          <p:cNvPr id="4" name="Slide Number Placeholder 3"/>
          <p:cNvSpPr>
            <a:spLocks noGrp="1"/>
          </p:cNvSpPr>
          <p:nvPr>
            <p:ph type="sldNum" sz="quarter" idx="5"/>
          </p:nvPr>
        </p:nvSpPr>
        <p:spPr/>
        <p:txBody>
          <a:bodyPr/>
          <a:lstStyle/>
          <a:p>
            <a:fld id="{BB8DCC0E-7DBF-7C4A-B104-25FE08E3BB8F}" type="slidenum">
              <a:rPr lang="en-US" smtClean="0"/>
              <a:pPr/>
              <a:t>26</a:t>
            </a:fld>
            <a:endParaRPr lang="en-US" dirty="0"/>
          </a:p>
        </p:txBody>
      </p:sp>
    </p:spTree>
    <p:extLst>
      <p:ext uri="{BB962C8B-B14F-4D97-AF65-F5344CB8AC3E}">
        <p14:creationId xmlns:p14="http://schemas.microsoft.com/office/powerpoint/2010/main" val="388747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Run an analysis to determine appropriate “percent missing data” threshold. </a:t>
            </a:r>
          </a:p>
          <a:p>
            <a:r>
              <a:rPr lang="en-US" sz="3600" dirty="0"/>
              <a:t>Develop a “minimum number of data for a category” threshold.</a:t>
            </a:r>
          </a:p>
          <a:p>
            <a:r>
              <a:rPr lang="en-US" sz="3600" dirty="0"/>
              <a:t>Should “Other”/”Uncategorized” be included? </a:t>
            </a:r>
          </a:p>
          <a:p>
            <a:pPr lvl="1"/>
            <a:r>
              <a:rPr lang="en-US" sz="3600" dirty="0"/>
              <a:t>Assuming these are not target species, does it provide insight into productivity measurements?</a:t>
            </a:r>
          </a:p>
          <a:p>
            <a:r>
              <a:rPr lang="en-US" sz="3600" dirty="0"/>
              <a:t>Develop analysis where species with smaller quantities are removed to focus on target species. </a:t>
            </a:r>
          </a:p>
          <a:p>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27</a:t>
            </a:fld>
            <a:endParaRPr lang="en-US" dirty="0"/>
          </a:p>
        </p:txBody>
      </p:sp>
    </p:spTree>
    <p:extLst>
      <p:ext uri="{BB962C8B-B14F-4D97-AF65-F5344CB8AC3E}">
        <p14:creationId xmlns:p14="http://schemas.microsoft.com/office/powerpoint/2010/main" val="2733573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12888" y="168275"/>
            <a:ext cx="3865562" cy="2900363"/>
          </a:xfrm>
        </p:spPr>
      </p:sp>
      <p:sp>
        <p:nvSpPr>
          <p:cNvPr id="3" name="Notes Placeholder 2"/>
          <p:cNvSpPr>
            <a:spLocks noGrp="1"/>
          </p:cNvSpPr>
          <p:nvPr>
            <p:ph type="body" idx="1"/>
          </p:nvPr>
        </p:nvSpPr>
        <p:spPr>
          <a:xfrm>
            <a:off x="209551" y="3232605"/>
            <a:ext cx="6618270" cy="5985996"/>
          </a:xfrm>
        </p:spPr>
        <p:txBody>
          <a:bodyPr>
            <a:noAutofit/>
          </a:bodyPr>
          <a:lstStyle/>
          <a:p>
            <a:pPr marL="171450" lvl="0" indent="-171450">
              <a:buFont typeface="Arial" panose="020B0604020202020204" pitchFamily="34" charset="0"/>
              <a:buChar char="•"/>
            </a:pPr>
            <a:r>
              <a:rPr lang="en-US" sz="1200" dirty="0">
                <a:latin typeface="+mn-lt"/>
              </a:rPr>
              <a:t>With that I’ll take any questions, comments, or insight! If you have any questions or want to learn more, feel free to contact me by email or by any of my social media handles. </a:t>
            </a:r>
          </a:p>
          <a:p>
            <a:pPr marL="171450" lvl="0" indent="-171450">
              <a:buFont typeface="Arial" panose="020B0604020202020204" pitchFamily="34" charset="0"/>
              <a:buChar char="•"/>
            </a:pPr>
            <a:r>
              <a:rPr lang="en-US" sz="1200" dirty="0">
                <a:latin typeface="+mn-lt"/>
              </a:rPr>
              <a:t>Thanks!</a:t>
            </a:r>
          </a:p>
        </p:txBody>
      </p:sp>
      <p:sp>
        <p:nvSpPr>
          <p:cNvPr id="4" name="Slide Number Placeholder 3"/>
          <p:cNvSpPr>
            <a:spLocks noGrp="1"/>
          </p:cNvSpPr>
          <p:nvPr>
            <p:ph type="sldNum" sz="quarter" idx="10"/>
          </p:nvPr>
        </p:nvSpPr>
        <p:spPr/>
        <p:txBody>
          <a:bodyPr/>
          <a:lstStyle/>
          <a:p>
            <a:fld id="{B565B084-C01C-4AD4-A409-5FE6B0CCC2B4}" type="slidenum">
              <a:rPr lang="en-US" smtClean="0">
                <a:solidFill>
                  <a:prstClr val="black"/>
                </a:solidFill>
              </a:rPr>
              <a:pPr/>
              <a:t>28</a:t>
            </a:fld>
            <a:endParaRPr lang="en-US" dirty="0">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29</a:t>
            </a:fld>
            <a:endParaRPr lang="en-US" dirty="0"/>
          </a:p>
        </p:txBody>
      </p:sp>
    </p:spTree>
    <p:extLst>
      <p:ext uri="{BB962C8B-B14F-4D97-AF65-F5344CB8AC3E}">
        <p14:creationId xmlns:p14="http://schemas.microsoft.com/office/powerpoint/2010/main" val="315421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04799" y="4297803"/>
            <a:ext cx="6371303" cy="4885526"/>
          </a:xfrm>
        </p:spPr>
        <p:txBody>
          <a:bodyPr/>
          <a:lstStyle/>
          <a:p>
            <a:pPr marL="171450" indent="-171450">
              <a:buFont typeface="Arial" panose="020B0604020202020204" pitchFamily="34" charset="0"/>
              <a:buChar char="•"/>
            </a:pPr>
            <a:r>
              <a:rPr lang="en-US" dirty="0"/>
              <a:t>The equation for the 2 main models can be described by this theoretical </a:t>
            </a:r>
            <a:r>
              <a:rPr lang="en-US" dirty="0" err="1"/>
              <a:t>Törnqvist</a:t>
            </a:r>
            <a:r>
              <a:rPr lang="en-US" dirty="0"/>
              <a:t> index framework. It is a Flexible Function and Superlative Quantity Index </a:t>
            </a:r>
          </a:p>
          <a:p>
            <a:pPr marL="171450" indent="-171450">
              <a:buFont typeface="Arial" panose="020B0604020202020204" pitchFamily="34" charset="0"/>
              <a:buChar char="•"/>
            </a:pPr>
            <a:r>
              <a:rPr lang="en-US" dirty="0"/>
              <a:t>[Click] The first part is the output, which is composed of 2 year average revenue shares and quantity change. Output, for our purposes, will represent National or Regional commercial fisheries landings. </a:t>
            </a:r>
          </a:p>
          <a:p>
            <a:pPr marL="171450" indent="-171450">
              <a:buFont typeface="Arial" panose="020B0604020202020204" pitchFamily="34" charset="0"/>
              <a:buChar char="•"/>
            </a:pPr>
            <a:r>
              <a:rPr lang="en-US" dirty="0"/>
              <a:t>[Click] The second part represents all the capital, labor, energy, materials, and services costs that went into obtaining the output and follows a similar equation setup. Finding the data for this input side of the equation has proven to be a bit more difficult than anticipated, ... </a:t>
            </a:r>
          </a:p>
          <a:p>
            <a:pPr marL="171450" indent="-171450">
              <a:buFont typeface="Arial" panose="020B0604020202020204" pitchFamily="34" charset="0"/>
              <a:buChar char="•"/>
            </a:pPr>
            <a:r>
              <a:rPr lang="en-US" dirty="0"/>
              <a:t>[Click] …so for this exercise we are simply going to attempt to solve the output side of the equation. </a:t>
            </a:r>
          </a:p>
        </p:txBody>
      </p:sp>
      <p:sp>
        <p:nvSpPr>
          <p:cNvPr id="4" name="Slide Number Placeholder 3"/>
          <p:cNvSpPr>
            <a:spLocks noGrp="1"/>
          </p:cNvSpPr>
          <p:nvPr>
            <p:ph type="sldNum" sz="quarter" idx="10"/>
          </p:nvPr>
        </p:nvSpPr>
        <p:spPr/>
        <p:txBody>
          <a:bodyPr/>
          <a:lstStyle/>
          <a:p>
            <a:fld id="{BB8DCC0E-7DBF-7C4A-B104-25FE08E3BB8F}" type="slidenum">
              <a:rPr lang="en-US" smtClean="0"/>
              <a:pPr/>
              <a:t>3</a:t>
            </a:fld>
            <a:endParaRPr lang="en-US" dirty="0"/>
          </a:p>
        </p:txBody>
      </p:sp>
    </p:spTree>
    <p:extLst>
      <p:ext uri="{BB962C8B-B14F-4D97-AF65-F5344CB8AC3E}">
        <p14:creationId xmlns:p14="http://schemas.microsoft.com/office/powerpoint/2010/main" val="1504279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30</a:t>
            </a:fld>
            <a:endParaRPr lang="en-US" dirty="0"/>
          </a:p>
        </p:txBody>
      </p:sp>
    </p:spTree>
    <p:extLst>
      <p:ext uri="{BB962C8B-B14F-4D97-AF65-F5344CB8AC3E}">
        <p14:creationId xmlns:p14="http://schemas.microsoft.com/office/powerpoint/2010/main" val="528417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04799" y="4297803"/>
            <a:ext cx="6371303" cy="4885526"/>
          </a:xfrm>
        </p:spPr>
        <p:txBody>
          <a:bodyPr/>
          <a:lstStyle/>
          <a:p>
            <a:pPr marL="0" indent="0">
              <a:buNone/>
            </a:pPr>
            <a:r>
              <a:rPr lang="en-US" dirty="0"/>
              <a:t>First we’ll start off with the theory of approaching this and the 3 models we developed the results for </a:t>
            </a:r>
          </a:p>
        </p:txBody>
      </p:sp>
      <p:sp>
        <p:nvSpPr>
          <p:cNvPr id="4" name="Slide Number Placeholder 3"/>
          <p:cNvSpPr>
            <a:spLocks noGrp="1"/>
          </p:cNvSpPr>
          <p:nvPr>
            <p:ph type="sldNum" sz="quarter" idx="10"/>
          </p:nvPr>
        </p:nvSpPr>
        <p:spPr/>
        <p:txBody>
          <a:bodyPr/>
          <a:lstStyle/>
          <a:p>
            <a:fld id="{BB8DCC0E-7DBF-7C4A-B104-25FE08E3BB8F}" type="slidenum">
              <a:rPr lang="en-US" smtClean="0"/>
              <a:pPr/>
              <a:t>4</a:t>
            </a:fld>
            <a:endParaRPr lang="en-US" dirty="0"/>
          </a:p>
        </p:txBody>
      </p:sp>
    </p:spTree>
    <p:extLst>
      <p:ext uri="{BB962C8B-B14F-4D97-AF65-F5344CB8AC3E}">
        <p14:creationId xmlns:p14="http://schemas.microsoft.com/office/powerpoint/2010/main" val="3918272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with this approach first – where we simply sum quantity (or Q) data for all the species to obtain a sum quantity for the entire fishery. No data is removed for as data will be in the next two models.  </a:t>
            </a:r>
          </a:p>
        </p:txBody>
      </p:sp>
      <p:sp>
        <p:nvSpPr>
          <p:cNvPr id="4" name="Slide Number Placeholder 3"/>
          <p:cNvSpPr>
            <a:spLocks noGrp="1"/>
          </p:cNvSpPr>
          <p:nvPr>
            <p:ph type="sldNum" sz="quarter" idx="5"/>
          </p:nvPr>
        </p:nvSpPr>
        <p:spPr/>
        <p:txBody>
          <a:bodyPr/>
          <a:lstStyle/>
          <a:p>
            <a:fld id="{BB8DCC0E-7DBF-7C4A-B104-25FE08E3BB8F}" type="slidenum">
              <a:rPr lang="en-US" smtClean="0"/>
              <a:pPr/>
              <a:t>5</a:t>
            </a:fld>
            <a:endParaRPr lang="en-US" dirty="0"/>
          </a:p>
        </p:txBody>
      </p:sp>
    </p:spTree>
    <p:extLst>
      <p:ext uri="{BB962C8B-B14F-4D97-AF65-F5344CB8AC3E}">
        <p14:creationId xmlns:p14="http://schemas.microsoft.com/office/powerpoint/2010/main" val="2600510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won’t get to deep in the math here – we can review these slides later if needed in the discussion– but the main takeaway is that this method simply uses the available quantity data at the species level to develop revenue-share weighed quantity changes. </a:t>
                </a:r>
              </a:p>
              <a:p>
                <a:pPr marL="171450" indent="-171450">
                  <a:buFont typeface="Arial" panose="020B0604020202020204" pitchFamily="34" charset="0"/>
                  <a:buChar char="•"/>
                </a:pPr>
                <a:r>
                  <a:rPr lang="en-US" dirty="0"/>
                  <a:t>[Click] When I say “available” I mean to say we have enough data in a time series to adequately assess this species for the rest of the calculation. However, if Q for a species is not available, it is simply removed from the analysis. </a:t>
                </a:r>
              </a:p>
              <a:p>
                <a:pPr marL="171450" indent="-171450">
                  <a:buFont typeface="Arial" panose="020B0604020202020204" pitchFamily="34" charset="0"/>
                  <a:buChar char="•"/>
                </a:pPr>
                <a:r>
                  <a:rPr lang="en-US" dirty="0"/>
                  <a:t>[Click] Then we calculate the revenue share, QI, and revenue-share weighted quantity changes at the category level. </a:t>
                </a:r>
              </a:p>
              <a:p>
                <a:pPr marL="171450" indent="-171450">
                  <a:buFont typeface="Arial" panose="020B0604020202020204" pitchFamily="34" charset="0"/>
                  <a:buChar char="•"/>
                </a:pPr>
                <a:r>
                  <a:rPr lang="en-US" dirty="0"/>
                  <a:t>[Click] which are used at the commercial fishery level to develop the annual quantity change and index. </a:t>
                </a:r>
              </a:p>
              <a:p>
                <a:pPr marL="171450" indent="-171450">
                  <a:buFont typeface="Arial" panose="020B0604020202020204" pitchFamily="34" charset="0"/>
                  <a:buChar char="•"/>
                </a:pPr>
                <a:r>
                  <a:rPr lang="en-US" dirty="0"/>
                  <a:t>[Click] These, specifically the QC, are what go into the output equation.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This method is good for data where </a:t>
                </a:r>
                <a14:m>
                  <m:oMath xmlns:m="http://schemas.openxmlformats.org/officeDocument/2006/math">
                    <m:sSub>
                      <m:sSubPr>
                        <m:ctrlPr>
                          <a:rPr lang="en-US" sz="1200" i="1">
                            <a:solidFill>
                              <a:schemeClr val="tx2"/>
                            </a:solidFill>
                            <a:latin typeface="Cambria Math" panose="02040503050406030204" pitchFamily="18" charset="0"/>
                          </a:rPr>
                        </m:ctrlPr>
                      </m:sSubPr>
                      <m:e>
                        <m:r>
                          <a:rPr lang="en-US" sz="1200" i="1">
                            <a:solidFill>
                              <a:schemeClr val="tx2"/>
                            </a:solidFill>
                            <a:latin typeface="Cambria Math" panose="02040503050406030204" pitchFamily="18" charset="0"/>
                          </a:rPr>
                          <m:t>𝑄</m:t>
                        </m:r>
                      </m:e>
                      <m:sub>
                        <m:r>
                          <a:rPr lang="en-US" sz="1200" i="1">
                            <a:solidFill>
                              <a:schemeClr val="tx2"/>
                            </a:solidFill>
                            <a:latin typeface="Cambria Math" panose="02040503050406030204" pitchFamily="18" charset="0"/>
                          </a:rPr>
                          <m:t>𝑡</m:t>
                        </m:r>
                        <m:r>
                          <a:rPr lang="en-US" sz="1200" i="1">
                            <a:solidFill>
                              <a:schemeClr val="tx2"/>
                            </a:solidFill>
                            <a:latin typeface="Cambria Math" panose="02040503050406030204" pitchFamily="18" charset="0"/>
                          </a:rPr>
                          <m:t>,</m:t>
                        </m:r>
                        <m:r>
                          <a:rPr lang="en-US" sz="1200" i="1">
                            <a:solidFill>
                              <a:schemeClr val="tx2"/>
                            </a:solidFill>
                            <a:latin typeface="Cambria Math" panose="02040503050406030204" pitchFamily="18" charset="0"/>
                          </a:rPr>
                          <m:t>𝑖</m:t>
                        </m:r>
                        <m:r>
                          <a:rPr lang="en-US" sz="1200" i="1">
                            <a:solidFill>
                              <a:schemeClr val="tx2"/>
                            </a:solidFill>
                            <a:latin typeface="Cambria Math" panose="02040503050406030204" pitchFamily="18" charset="0"/>
                          </a:rPr>
                          <m:t>,</m:t>
                        </m:r>
                        <m:r>
                          <a:rPr lang="en-US" sz="1200" i="1">
                            <a:solidFill>
                              <a:schemeClr val="tx2"/>
                            </a:solidFill>
                            <a:latin typeface="Cambria Math" panose="02040503050406030204" pitchFamily="18" charset="0"/>
                          </a:rPr>
                          <m:t>𝑠</m:t>
                        </m:r>
                      </m:sub>
                    </m:sSub>
                  </m:oMath>
                </a14:m>
                <a:r>
                  <a:rPr lang="en-US" sz="1200" dirty="0"/>
                  <a:t> is often available. </a:t>
                </a:r>
              </a:p>
              <a:p>
                <a:pPr marL="171450" indent="-171450">
                  <a:buFont typeface="Arial" panose="020B0604020202020204" pitchFamily="34" charset="0"/>
                  <a:buChar char="•"/>
                </a:pPr>
                <a:endParaRPr lang="en-US" dirty="0"/>
              </a:p>
            </p:txBody>
          </p:sp>
        </mc:Choice>
        <mc:Fallback>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won’t get to deep in the math here – we can review these slides later if needed in the discussion– but the main takeaway is that this method simply uses the available quantity data at the species level to develop revenue-share weighed quantity changes. </a:t>
                </a:r>
              </a:p>
              <a:p>
                <a:pPr marL="171450" indent="-171450">
                  <a:buFont typeface="Arial" panose="020B0604020202020204" pitchFamily="34" charset="0"/>
                  <a:buChar char="•"/>
                </a:pPr>
                <a:r>
                  <a:rPr lang="en-US" dirty="0"/>
                  <a:t>[Click] When I say “available” I mean to say we have enough data in a time series to adequately assess this species for the rest of the calculation. However, if Q for a species is not available, it is simply removed from the analysis. </a:t>
                </a:r>
              </a:p>
              <a:p>
                <a:pPr marL="171450" indent="-171450">
                  <a:buFont typeface="Arial" panose="020B0604020202020204" pitchFamily="34" charset="0"/>
                  <a:buChar char="•"/>
                </a:pPr>
                <a:r>
                  <a:rPr lang="en-US" dirty="0"/>
                  <a:t>[Click] Then we calculate the revenue share, QI, and revenue-share weighted quantity changes at the category level. </a:t>
                </a:r>
              </a:p>
              <a:p>
                <a:pPr marL="171450" indent="-171450">
                  <a:buFont typeface="Arial" panose="020B0604020202020204" pitchFamily="34" charset="0"/>
                  <a:buChar char="•"/>
                </a:pPr>
                <a:r>
                  <a:rPr lang="en-US" dirty="0"/>
                  <a:t>[Click] which are used at the commercial fishery level to develop the annual quantity change and index. </a:t>
                </a:r>
              </a:p>
              <a:p>
                <a:pPr marL="171450" indent="-171450">
                  <a:buFont typeface="Arial" panose="020B0604020202020204" pitchFamily="34" charset="0"/>
                  <a:buChar char="•"/>
                </a:pPr>
                <a:r>
                  <a:rPr lang="en-US" dirty="0"/>
                  <a:t>[Click] These, specifically the QC, are what go into the output equation.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This method is good for data where </a:t>
                </a:r>
                <a:r>
                  <a:rPr lang="en-US" sz="1200" i="0">
                    <a:solidFill>
                      <a:schemeClr val="tx2"/>
                    </a:solidFill>
                    <a:latin typeface="Cambria Math" panose="02040503050406030204" pitchFamily="18" charset="0"/>
                  </a:rPr>
                  <a:t>𝑄_(𝑡,𝑖,𝑠)</a:t>
                </a:r>
                <a:r>
                  <a:rPr lang="en-US" sz="1200" dirty="0"/>
                  <a:t> is often available. </a:t>
                </a:r>
              </a:p>
              <a:p>
                <a:pPr marL="171450" indent="-171450">
                  <a:buFont typeface="Arial" panose="020B0604020202020204" pitchFamily="34" charset="0"/>
                  <a:buChar char="•"/>
                </a:pPr>
                <a:endParaRPr lang="en-US" dirty="0"/>
              </a:p>
            </p:txBody>
          </p:sp>
        </mc:Fallback>
      </mc:AlternateContent>
      <p:sp>
        <p:nvSpPr>
          <p:cNvPr id="4" name="Slide Number Placeholder 3"/>
          <p:cNvSpPr>
            <a:spLocks noGrp="1"/>
          </p:cNvSpPr>
          <p:nvPr>
            <p:ph type="sldNum" sz="quarter" idx="5"/>
          </p:nvPr>
        </p:nvSpPr>
        <p:spPr/>
        <p:txBody>
          <a:bodyPr/>
          <a:lstStyle/>
          <a:p>
            <a:fld id="{BB8DCC0E-7DBF-7C4A-B104-25FE08E3BB8F}" type="slidenum">
              <a:rPr lang="en-US" smtClean="0"/>
              <a:pPr/>
              <a:t>6</a:t>
            </a:fld>
            <a:endParaRPr lang="en-US" dirty="0"/>
          </a:p>
        </p:txBody>
      </p:sp>
    </p:spTree>
    <p:extLst>
      <p:ext uri="{BB962C8B-B14F-4D97-AF65-F5344CB8AC3E}">
        <p14:creationId xmlns:p14="http://schemas.microsoft.com/office/powerpoint/2010/main" val="271809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Alternitively</a:t>
                </a:r>
                <a:r>
                  <a:rPr lang="en-US" dirty="0"/>
                  <a:t>, we have a price model method to </a:t>
                </a:r>
                <a:r>
                  <a:rPr lang="en-US" dirty="0" err="1"/>
                  <a:t>cacllate</a:t>
                </a:r>
                <a:r>
                  <a:rPr lang="en-US" dirty="0"/>
                  <a:t> implicit quantity. Here, on top of all the work that is done for the Quantity-derived output, we also calculate price and use price to weigh the revenue share. </a:t>
                </a:r>
              </a:p>
              <a:p>
                <a:pPr marL="171450" indent="-171450">
                  <a:buFont typeface="Arial" panose="020B0604020202020204" pitchFamily="34" charset="0"/>
                  <a:buChar char="•"/>
                </a:pPr>
                <a:r>
                  <a:rPr lang="en-US" dirty="0"/>
                  <a:t>[Click]When I say “available here” I am asking how many values of P were we able to calculate. As you can see here, even though there were plenty of Q and V, they didn’t amount to many P. Even if a value of P for a species doesn’t make the cut, that gets applied to the total value of the category.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And then I follow similar steps or the category and national level.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t>
                </a:r>
                <a:r>
                  <a:rPr lang="en-US" sz="1200" dirty="0"/>
                  <a:t>Essential by calculating price we are developing a deflator for the total landings values</a:t>
                </a:r>
                <a:r>
                  <a:rPr lang="en-US" dirty="0"/>
                  <a:t>: </a:t>
                </a:r>
                <a:r>
                  <a:rPr lang="en-US" sz="1200" dirty="0"/>
                  <a:t>We use the total value were </a:t>
                </a:r>
                <a14:m>
                  <m:oMath xmlns:m="http://schemas.openxmlformats.org/officeDocument/2006/math">
                    <m:sSub>
                      <m:sSubPr>
                        <m:ctrlPr>
                          <a:rPr lang="en-US" sz="1200" b="0" i="1" smtClean="0">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𝑃</m:t>
                        </m:r>
                      </m:e>
                      <m:sub>
                        <m:r>
                          <a:rPr lang="en-US" sz="1200" b="0" i="1" smtClean="0">
                            <a:solidFill>
                              <a:schemeClr val="tx2"/>
                            </a:solidFill>
                            <a:latin typeface="Cambria Math" panose="02040503050406030204" pitchFamily="18" charset="0"/>
                          </a:rPr>
                          <m:t>𝑡</m:t>
                        </m:r>
                        <m:r>
                          <a:rPr lang="en-US" sz="1200" b="0" i="1" smtClean="0">
                            <a:solidFill>
                              <a:schemeClr val="tx2"/>
                            </a:solidFill>
                            <a:latin typeface="Cambria Math" panose="02040503050406030204" pitchFamily="18" charset="0"/>
                          </a:rPr>
                          <m:t>,</m:t>
                        </m:r>
                        <m:r>
                          <a:rPr lang="en-US" sz="1200" b="0" i="1" smtClean="0">
                            <a:solidFill>
                              <a:schemeClr val="tx2"/>
                            </a:solidFill>
                            <a:latin typeface="Cambria Math" panose="02040503050406030204" pitchFamily="18" charset="0"/>
                          </a:rPr>
                          <m:t>𝑖</m:t>
                        </m:r>
                        <m:r>
                          <a:rPr lang="en-US" sz="1200" b="0" i="1" smtClean="0">
                            <a:solidFill>
                              <a:schemeClr val="tx2"/>
                            </a:solidFill>
                            <a:latin typeface="Cambria Math" panose="02040503050406030204" pitchFamily="18" charset="0"/>
                          </a:rPr>
                          <m:t>,</m:t>
                        </m:r>
                        <m:r>
                          <a:rPr lang="en-US" sz="1200" b="0" i="1" smtClean="0">
                            <a:solidFill>
                              <a:schemeClr val="tx2"/>
                            </a:solidFill>
                            <a:latin typeface="Cambria Math" panose="02040503050406030204" pitchFamily="18" charset="0"/>
                          </a:rPr>
                          <m:t>𝑠</m:t>
                        </m:r>
                      </m:sub>
                    </m:sSub>
                  </m:oMath>
                </a14:m>
                <a:r>
                  <a:rPr lang="en-US" sz="1200" dirty="0"/>
                  <a:t> was available (</a:t>
                </a:r>
                <a14:m>
                  <m:oMath xmlns:m="http://schemas.openxmlformats.org/officeDocument/2006/math">
                    <m:sSub>
                      <m:sSubPr>
                        <m:ctrlPr>
                          <a:rPr lang="en-US" sz="1200" i="1">
                            <a:solidFill>
                              <a:schemeClr val="tx2"/>
                            </a:solidFill>
                            <a:latin typeface="Cambria Math" panose="02040503050406030204" pitchFamily="18" charset="0"/>
                          </a:rPr>
                        </m:ctrlPr>
                      </m:sSubPr>
                      <m:e>
                        <m:r>
                          <a:rPr lang="en-US" sz="1200" i="1">
                            <a:solidFill>
                              <a:schemeClr val="tx2"/>
                            </a:solidFill>
                            <a:latin typeface="Cambria Math" panose="02040503050406030204" pitchFamily="18" charset="0"/>
                          </a:rPr>
                          <m:t>𝑉</m:t>
                        </m:r>
                        <m:r>
                          <a:rPr lang="en-US" sz="1200" b="0" i="1" smtClean="0">
                            <a:solidFill>
                              <a:schemeClr val="tx2"/>
                            </a:solidFill>
                            <a:latin typeface="Cambria Math" panose="02040503050406030204" pitchFamily="18" charset="0"/>
                          </a:rPr>
                          <m:t>𝑉</m:t>
                        </m:r>
                      </m:e>
                      <m:sub>
                        <m:r>
                          <a:rPr lang="en-US" sz="1200" i="1">
                            <a:solidFill>
                              <a:schemeClr val="tx2"/>
                            </a:solidFill>
                            <a:latin typeface="Cambria Math" panose="02040503050406030204" pitchFamily="18" charset="0"/>
                          </a:rPr>
                          <m:t>𝑡</m:t>
                        </m:r>
                        <m:r>
                          <a:rPr lang="en-US" sz="1200" i="1">
                            <a:solidFill>
                              <a:schemeClr val="tx2"/>
                            </a:solidFill>
                            <a:latin typeface="Cambria Math" panose="02040503050406030204" pitchFamily="18" charset="0"/>
                          </a:rPr>
                          <m:t>, </m:t>
                        </m:r>
                        <m:r>
                          <a:rPr lang="en-US" sz="1200" i="1">
                            <a:solidFill>
                              <a:schemeClr val="tx2"/>
                            </a:solidFill>
                            <a:latin typeface="Cambria Math" panose="02040503050406030204" pitchFamily="18" charset="0"/>
                          </a:rPr>
                          <m:t>𝑖</m:t>
                        </m:r>
                      </m:sub>
                    </m:sSub>
                  </m:oMath>
                </a14:m>
                <a:r>
                  <a:rPr lang="en-US" sz="1200" dirty="0"/>
                  <a:t>) to calculate </a:t>
                </a:r>
                <a14:m>
                  <m:oMath xmlns:m="http://schemas.openxmlformats.org/officeDocument/2006/math">
                    <m:sSub>
                      <m:sSubPr>
                        <m:ctrlPr>
                          <a:rPr lang="en-US" sz="1200" i="1">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𝑃𝐼</m:t>
                        </m:r>
                      </m:e>
                      <m:sub>
                        <m:r>
                          <a:rPr lang="en-US" sz="1200" i="1">
                            <a:solidFill>
                              <a:schemeClr val="tx2"/>
                            </a:solidFill>
                            <a:latin typeface="Cambria Math" panose="02040503050406030204" pitchFamily="18" charset="0"/>
                          </a:rPr>
                          <m:t>𝑡</m:t>
                        </m:r>
                        <m:r>
                          <a:rPr lang="en-US" sz="1200" i="1">
                            <a:solidFill>
                              <a:schemeClr val="tx2"/>
                            </a:solidFill>
                            <a:latin typeface="Cambria Math" panose="02040503050406030204" pitchFamily="18" charset="0"/>
                          </a:rPr>
                          <m:t>, </m:t>
                        </m:r>
                        <m:r>
                          <a:rPr lang="en-US" sz="1200" i="1">
                            <a:solidFill>
                              <a:schemeClr val="tx2"/>
                            </a:solidFill>
                            <a:latin typeface="Cambria Math" panose="02040503050406030204" pitchFamily="18" charset="0"/>
                          </a:rPr>
                          <m:t>𝑖</m:t>
                        </m:r>
                      </m:sub>
                    </m:sSub>
                  </m:oMath>
                </a14:m>
                <a:r>
                  <a:rPr lang="en-US" sz="1200" dirty="0"/>
                  <a:t> and extrapolate </a:t>
                </a:r>
                <a14:m>
                  <m:oMath xmlns:m="http://schemas.openxmlformats.org/officeDocument/2006/math">
                    <m:sSub>
                      <m:sSubPr>
                        <m:ctrlPr>
                          <a:rPr lang="en-US" sz="1200" i="1">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𝑄</m:t>
                        </m:r>
                      </m:e>
                      <m:sub>
                        <m:r>
                          <a:rPr lang="en-US" sz="1200" i="1">
                            <a:solidFill>
                              <a:schemeClr val="tx2"/>
                            </a:solidFill>
                            <a:latin typeface="Cambria Math" panose="02040503050406030204" pitchFamily="18" charset="0"/>
                          </a:rPr>
                          <m:t>𝑡</m:t>
                        </m:r>
                        <m:r>
                          <a:rPr lang="en-US" sz="1200" i="1">
                            <a:solidFill>
                              <a:schemeClr val="tx2"/>
                            </a:solidFill>
                            <a:latin typeface="Cambria Math" panose="02040503050406030204" pitchFamily="18" charset="0"/>
                          </a:rPr>
                          <m:t>, </m:t>
                        </m:r>
                        <m:r>
                          <a:rPr lang="en-US" sz="1200" i="1">
                            <a:solidFill>
                              <a:schemeClr val="tx2"/>
                            </a:solidFill>
                            <a:latin typeface="Cambria Math" panose="02040503050406030204" pitchFamily="18" charset="0"/>
                          </a:rPr>
                          <m:t>𝑖</m:t>
                        </m:r>
                      </m:sub>
                    </m:sSub>
                  </m:oMath>
                </a14:m>
                <a:r>
                  <a:rPr lang="en-US" sz="1200" dirty="0"/>
                  <a:t> by dividing the total value (</a:t>
                </a:r>
                <a14:m>
                  <m:oMath xmlns:m="http://schemas.openxmlformats.org/officeDocument/2006/math">
                    <m:sSub>
                      <m:sSubPr>
                        <m:ctrlPr>
                          <a:rPr lang="en-US" sz="1200" i="1">
                            <a:solidFill>
                              <a:schemeClr val="tx2"/>
                            </a:solidFill>
                            <a:latin typeface="Cambria Math" panose="02040503050406030204" pitchFamily="18" charset="0"/>
                          </a:rPr>
                        </m:ctrlPr>
                      </m:sSubPr>
                      <m:e>
                        <m:r>
                          <a:rPr lang="en-US" sz="1200" i="1">
                            <a:solidFill>
                              <a:schemeClr val="tx2"/>
                            </a:solidFill>
                            <a:latin typeface="Cambria Math" panose="02040503050406030204" pitchFamily="18" charset="0"/>
                          </a:rPr>
                          <m:t>𝑉</m:t>
                        </m:r>
                      </m:e>
                      <m:sub>
                        <m:r>
                          <a:rPr lang="en-US" sz="1200" i="1">
                            <a:solidFill>
                              <a:schemeClr val="tx2"/>
                            </a:solidFill>
                            <a:latin typeface="Cambria Math" panose="02040503050406030204" pitchFamily="18" charset="0"/>
                          </a:rPr>
                          <m:t>𝑡</m:t>
                        </m:r>
                        <m:r>
                          <a:rPr lang="en-US" sz="1200" i="1">
                            <a:solidFill>
                              <a:schemeClr val="tx2"/>
                            </a:solidFill>
                            <a:latin typeface="Cambria Math" panose="02040503050406030204" pitchFamily="18" charset="0"/>
                          </a:rPr>
                          <m:t>, </m:t>
                        </m:r>
                        <m:r>
                          <a:rPr lang="en-US" sz="1200" i="1">
                            <a:solidFill>
                              <a:schemeClr val="tx2"/>
                            </a:solidFill>
                            <a:latin typeface="Cambria Math" panose="02040503050406030204" pitchFamily="18" charset="0"/>
                          </a:rPr>
                          <m:t>𝑖</m:t>
                        </m:r>
                      </m:sub>
                    </m:sSub>
                  </m:oMath>
                </a14:m>
                <a:r>
                  <a:rPr lang="en-US" sz="1200" dirty="0"/>
                  <a: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Same as before, these are the values that would go into the output portion of the output equation. </a:t>
                </a:r>
                <a:r>
                  <a:rPr lang="en-US" sz="1200" dirty="0"/>
                  <a:t>This method is good for data that are missing many of the quantity values. </a:t>
                </a:r>
              </a:p>
              <a:p>
                <a:pPr marL="171450" indent="-171450">
                  <a:buFont typeface="Arial" panose="020B0604020202020204" pitchFamily="34" charset="0"/>
                  <a:buChar char="•"/>
                </a:pPr>
                <a:endParaRPr lang="en-US" dirty="0"/>
              </a:p>
            </p:txBody>
          </p:sp>
        </mc:Choice>
        <mc:Fallback>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Alternitively</a:t>
                </a:r>
                <a:r>
                  <a:rPr lang="en-US" dirty="0"/>
                  <a:t>, we have a price model method to </a:t>
                </a:r>
                <a:r>
                  <a:rPr lang="en-US" dirty="0" err="1"/>
                  <a:t>cacllate</a:t>
                </a:r>
                <a:r>
                  <a:rPr lang="en-US" dirty="0"/>
                  <a:t> implicit quantity. Here, on top of all the work that is done for the Quantity-derived output, we also calculate price and use price to weigh the revenue share. </a:t>
                </a:r>
              </a:p>
              <a:p>
                <a:pPr marL="171450" indent="-171450">
                  <a:buFont typeface="Arial" panose="020B0604020202020204" pitchFamily="34" charset="0"/>
                  <a:buChar char="•"/>
                </a:pPr>
                <a:r>
                  <a:rPr lang="en-US" dirty="0"/>
                  <a:t>[Click]When I say “available here” I am asking how many values of P were we able to calculate. As you can see here, even though there were plenty of Q and V, they didn’t amount to many P. Even if a value of P for a species doesn’t make the cut, that gets applied to the total value of the category.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And then I follow similar steps or the category and national level.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t>
                </a:r>
                <a:r>
                  <a:rPr lang="en-US" sz="1200" dirty="0"/>
                  <a:t>Essential by calculating price we are developing a deflator for the total landings values</a:t>
                </a:r>
                <a:r>
                  <a:rPr lang="en-US" dirty="0"/>
                  <a:t>: </a:t>
                </a:r>
                <a:r>
                  <a:rPr lang="en-US" sz="1200" dirty="0"/>
                  <a:t>We use the total value were </a:t>
                </a:r>
                <a:r>
                  <a:rPr lang="en-US" sz="1200" b="0" i="0">
                    <a:solidFill>
                      <a:schemeClr val="tx2"/>
                    </a:solidFill>
                    <a:latin typeface="Cambria Math" panose="02040503050406030204" pitchFamily="18" charset="0"/>
                  </a:rPr>
                  <a:t>𝑃_(𝑡,𝑖,𝑠)</a:t>
                </a:r>
                <a:r>
                  <a:rPr lang="en-US" sz="1200" dirty="0"/>
                  <a:t> was available (</a:t>
                </a:r>
                <a:r>
                  <a:rPr lang="en-US" sz="1200" i="0">
                    <a:solidFill>
                      <a:schemeClr val="tx2"/>
                    </a:solidFill>
                    <a:latin typeface="Cambria Math" panose="02040503050406030204" pitchFamily="18" charset="0"/>
                  </a:rPr>
                  <a:t>〖𝑉</a:t>
                </a:r>
                <a:r>
                  <a:rPr lang="en-US" sz="1200" b="0" i="0">
                    <a:solidFill>
                      <a:schemeClr val="tx2"/>
                    </a:solidFill>
                    <a:latin typeface="Cambria Math" panose="02040503050406030204" pitchFamily="18" charset="0"/>
                  </a:rPr>
                  <a:t>𝑉〗_(</a:t>
                </a:r>
                <a:r>
                  <a:rPr lang="en-US" sz="1200" i="0">
                    <a:solidFill>
                      <a:schemeClr val="tx2"/>
                    </a:solidFill>
                    <a:latin typeface="Cambria Math" panose="02040503050406030204" pitchFamily="18" charset="0"/>
                  </a:rPr>
                  <a:t>𝑡, 𝑖)</a:t>
                </a:r>
                <a:r>
                  <a:rPr lang="en-US" sz="1200" dirty="0"/>
                  <a:t>) to calculate </a:t>
                </a:r>
                <a:r>
                  <a:rPr lang="en-US" sz="1200" i="0">
                    <a:solidFill>
                      <a:schemeClr val="tx2"/>
                    </a:solidFill>
                    <a:latin typeface="Cambria Math" panose="02040503050406030204" pitchFamily="18" charset="0"/>
                  </a:rPr>
                  <a:t>〖</a:t>
                </a:r>
                <a:r>
                  <a:rPr lang="en-US" sz="1200" b="0" i="0">
                    <a:solidFill>
                      <a:schemeClr val="tx2"/>
                    </a:solidFill>
                    <a:latin typeface="Cambria Math" panose="02040503050406030204" pitchFamily="18" charset="0"/>
                  </a:rPr>
                  <a:t>𝑃𝐼〗_(</a:t>
                </a:r>
                <a:r>
                  <a:rPr lang="en-US" sz="1200" i="0">
                    <a:solidFill>
                      <a:schemeClr val="tx2"/>
                    </a:solidFill>
                    <a:latin typeface="Cambria Math" panose="02040503050406030204" pitchFamily="18" charset="0"/>
                  </a:rPr>
                  <a:t>𝑡, 𝑖)</a:t>
                </a:r>
                <a:r>
                  <a:rPr lang="en-US" sz="1200" dirty="0"/>
                  <a:t> and extrapolate </a:t>
                </a:r>
                <a:r>
                  <a:rPr lang="en-US" sz="1200" b="0" i="0">
                    <a:solidFill>
                      <a:schemeClr val="tx2"/>
                    </a:solidFill>
                    <a:latin typeface="Cambria Math" panose="02040503050406030204" pitchFamily="18" charset="0"/>
                  </a:rPr>
                  <a:t>𝑄_(</a:t>
                </a:r>
                <a:r>
                  <a:rPr lang="en-US" sz="1200" i="0">
                    <a:solidFill>
                      <a:schemeClr val="tx2"/>
                    </a:solidFill>
                    <a:latin typeface="Cambria Math" panose="02040503050406030204" pitchFamily="18" charset="0"/>
                  </a:rPr>
                  <a:t>𝑡, 𝑖)</a:t>
                </a:r>
                <a:r>
                  <a:rPr lang="en-US" sz="1200" dirty="0"/>
                  <a:t> by dividing the total value (</a:t>
                </a:r>
                <a:r>
                  <a:rPr lang="en-US" sz="1200" i="0">
                    <a:solidFill>
                      <a:schemeClr val="tx2"/>
                    </a:solidFill>
                    <a:latin typeface="Cambria Math" panose="02040503050406030204" pitchFamily="18" charset="0"/>
                  </a:rPr>
                  <a:t>𝑉_(𝑡, 𝑖)</a:t>
                </a:r>
                <a:r>
                  <a:rPr lang="en-US" sz="1200" dirty="0"/>
                  <a: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Same as before, these are the values that would go into the output portion of the output equation. </a:t>
                </a:r>
                <a:r>
                  <a:rPr lang="en-US" sz="1200" dirty="0"/>
                  <a:t>This method is good for data that are missing many of the quantity values. </a:t>
                </a:r>
              </a:p>
              <a:p>
                <a:pPr marL="171450" indent="-171450">
                  <a:buFont typeface="Arial" panose="020B0604020202020204" pitchFamily="34" charset="0"/>
                  <a:buChar char="•"/>
                </a:pPr>
                <a:endParaRPr lang="en-US" dirty="0"/>
              </a:p>
            </p:txBody>
          </p:sp>
        </mc:Fallback>
      </mc:AlternateContent>
      <p:sp>
        <p:nvSpPr>
          <p:cNvPr id="4" name="Slide Number Placeholder 3"/>
          <p:cNvSpPr>
            <a:spLocks noGrp="1"/>
          </p:cNvSpPr>
          <p:nvPr>
            <p:ph type="sldNum" sz="quarter" idx="5"/>
          </p:nvPr>
        </p:nvSpPr>
        <p:spPr/>
        <p:txBody>
          <a:bodyPr/>
          <a:lstStyle/>
          <a:p>
            <a:fld id="{BB8DCC0E-7DBF-7C4A-B104-25FE08E3BB8F}" type="slidenum">
              <a:rPr lang="en-US" smtClean="0"/>
              <a:pPr/>
              <a:t>7</a:t>
            </a:fld>
            <a:endParaRPr lang="en-US" dirty="0"/>
          </a:p>
        </p:txBody>
      </p:sp>
    </p:spTree>
    <p:extLst>
      <p:ext uri="{BB962C8B-B14F-4D97-AF65-F5344CB8AC3E}">
        <p14:creationId xmlns:p14="http://schemas.microsoft.com/office/powerpoint/2010/main" val="905964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04799" y="4297803"/>
            <a:ext cx="6371303" cy="4885526"/>
          </a:xfrm>
        </p:spPr>
        <p:txBody>
          <a:bodyPr/>
          <a:lstStyle/>
          <a:p>
            <a:pPr marL="0" indent="0">
              <a:buNone/>
            </a:pPr>
            <a:endParaRPr lang="en-US" dirty="0"/>
          </a:p>
          <a:p>
            <a:r>
              <a:rPr lang="en-US" dirty="0"/>
              <a:t>Sounds easy </a:t>
            </a:r>
            <a:r>
              <a:rPr lang="en-US" dirty="0" err="1"/>
              <a:t>peasy</a:t>
            </a:r>
            <a:r>
              <a:rPr lang="en-US" dirty="0"/>
              <a:t>, right? Now we have to talk about the data – there were just a few questions we had to address while putting this study together. </a:t>
            </a:r>
          </a:p>
        </p:txBody>
      </p:sp>
      <p:sp>
        <p:nvSpPr>
          <p:cNvPr id="4" name="Slide Number Placeholder 3"/>
          <p:cNvSpPr>
            <a:spLocks noGrp="1"/>
          </p:cNvSpPr>
          <p:nvPr>
            <p:ph type="sldNum" sz="quarter" idx="10"/>
          </p:nvPr>
        </p:nvSpPr>
        <p:spPr/>
        <p:txBody>
          <a:bodyPr/>
          <a:lstStyle/>
          <a:p>
            <a:fld id="{BB8DCC0E-7DBF-7C4A-B104-25FE08E3BB8F}" type="slidenum">
              <a:rPr lang="en-US" smtClean="0"/>
              <a:pPr/>
              <a:t>8</a:t>
            </a:fld>
            <a:endParaRPr lang="en-US" dirty="0"/>
          </a:p>
        </p:txBody>
      </p:sp>
    </p:spTree>
    <p:extLst>
      <p:ext uri="{BB962C8B-B14F-4D97-AF65-F5344CB8AC3E}">
        <p14:creationId xmlns:p14="http://schemas.microsoft.com/office/powerpoint/2010/main" val="900140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For this analysis, we need how many fish (landings quantity) were caught at their respective landings values. NOAA Fisheries aggregates their data by year, state, and species which is perfect for us. </a:t>
            </a:r>
            <a:r>
              <a:rPr lang="en-US" dirty="0"/>
              <a:t> </a:t>
            </a:r>
          </a:p>
          <a:p>
            <a:r>
              <a:rPr lang="en-US" dirty="0"/>
              <a:t>This data is publicly available for anyone to access. </a:t>
            </a:r>
          </a:p>
        </p:txBody>
      </p:sp>
      <p:sp>
        <p:nvSpPr>
          <p:cNvPr id="4" name="Slide Number Placeholder 3"/>
          <p:cNvSpPr>
            <a:spLocks noGrp="1"/>
          </p:cNvSpPr>
          <p:nvPr>
            <p:ph type="sldNum" sz="quarter" idx="5"/>
          </p:nvPr>
        </p:nvSpPr>
        <p:spPr/>
        <p:txBody>
          <a:bodyPr/>
          <a:lstStyle/>
          <a:p>
            <a:fld id="{BB8DCC0E-7DBF-7C4A-B104-25FE08E3BB8F}" type="slidenum">
              <a:rPr lang="en-US" smtClean="0"/>
              <a:pPr/>
              <a:t>9</a:t>
            </a:fld>
            <a:endParaRPr lang="en-US" dirty="0"/>
          </a:p>
        </p:txBody>
      </p:sp>
    </p:spTree>
    <p:extLst>
      <p:ext uri="{BB962C8B-B14F-4D97-AF65-F5344CB8AC3E}">
        <p14:creationId xmlns:p14="http://schemas.microsoft.com/office/powerpoint/2010/main" val="3485060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a:t>July 19, 2012</a:t>
            </a:r>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6107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1559518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914400"/>
            <a:fld id="{C1CD0458-9BB4-4F96-A2EA-D3E9AB40AA4B}" type="datetimeFigureOut">
              <a:rPr lang="en-US" smtClean="0">
                <a:solidFill>
                  <a:prstClr val="black"/>
                </a:solidFill>
              </a:rPr>
              <a:pPr defTabSz="914400"/>
              <a:t>4/5/2020</a:t>
            </a:fld>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defTabSz="914400"/>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77750F1-FD6A-43C0-BFA2-3DBACC0F8155}" type="slidenum">
              <a:rPr lang="en-US" smtClean="0"/>
              <a:pPr/>
              <a:t>‹#›</a:t>
            </a:fld>
            <a:endParaRPr lang="en-US" dirty="0"/>
          </a:p>
        </p:txBody>
      </p:sp>
    </p:spTree>
    <p:extLst>
      <p:ext uri="{BB962C8B-B14F-4D97-AF65-F5344CB8AC3E}">
        <p14:creationId xmlns:p14="http://schemas.microsoft.com/office/powerpoint/2010/main" val="2440685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a:t>Click to edit master title style</a:t>
            </a:r>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Slide Number Placeholder 3"/>
          <p:cNvSpPr>
            <a:spLocks noGrp="1"/>
          </p:cNvSpPr>
          <p:nvPr>
            <p:ph type="sldNum" sz="quarter" idx="10"/>
          </p:nvPr>
        </p:nvSpPr>
        <p:spPr/>
        <p:txBody>
          <a:bodyPr/>
          <a:lstStyle>
            <a:lvl1pPr>
              <a:defRPr>
                <a:solidFill>
                  <a:srgbClr val="FFFFFF"/>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4209796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a:t>Click to edit master title style</a:t>
            </a:r>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Slide Number Placeholder 3"/>
          <p:cNvSpPr>
            <a:spLocks noGrp="1"/>
          </p:cNvSpPr>
          <p:nvPr>
            <p:ph type="sldNum" sz="quarter" idx="10"/>
          </p:nvPr>
        </p:nvSpPr>
        <p:spPr/>
        <p:txBody>
          <a:bodyPr/>
          <a:lstStyle>
            <a:lvl1pPr>
              <a:defRPr>
                <a:solidFill>
                  <a:srgbClr val="FFFFFF"/>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a:t>Click to edit master title style</a:t>
            </a:r>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Slide Number Placeholder 3"/>
          <p:cNvSpPr>
            <a:spLocks noGrp="1"/>
          </p:cNvSpPr>
          <p:nvPr>
            <p:ph type="sldNum" sz="quarter" idx="14"/>
          </p:nvPr>
        </p:nvSpPr>
        <p:spPr/>
        <p:txBody>
          <a:bodyPr/>
          <a:lstStyle>
            <a:lvl1pPr>
              <a:defRPr>
                <a:solidFill>
                  <a:schemeClr val="bg1"/>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2186107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4155329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2044555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2817638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a:t>July 19, 2012</a:t>
            </a:r>
          </a:p>
        </p:txBody>
      </p:sp>
    </p:spTree>
    <p:extLst>
      <p:ext uri="{BB962C8B-B14F-4D97-AF65-F5344CB8AC3E}">
        <p14:creationId xmlns:p14="http://schemas.microsoft.com/office/powerpoint/2010/main" val="4105196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355080"/>
            <a:ext cx="9144000" cy="5029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rgbClr val="000000"/>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
        <p:nvSpPr>
          <p:cNvPr id="7" name="Rectangle 6"/>
          <p:cNvSpPr/>
          <p:nvPr userDrawn="1"/>
        </p:nvSpPr>
        <p:spPr>
          <a:xfrm>
            <a:off x="0" y="0"/>
            <a:ext cx="9144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NOAA-Fisheries-horizontal.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4504" y="6419088"/>
            <a:ext cx="1643940" cy="388747"/>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89" r:id="rId2"/>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355080"/>
            <a:ext cx="9144000" cy="5029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a:t>Click to edit Master text styles</a:t>
            </a:r>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chemeClr val="bg1"/>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4505" y="6419088"/>
            <a:ext cx="1643938" cy="388747"/>
          </a:xfrm>
          <a:prstGeom prst="rect">
            <a:avLst/>
          </a:prstGeom>
        </p:spPr>
      </p:pic>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684" r:id="rId1"/>
    <p:sldLayoutId id="2147483685" r:id="rId2"/>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dirty="0"/>
              <a:t>Click to edit Master title style</a:t>
            </a:r>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a:t>Click to edit Master text styles</a:t>
            </a:r>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8" r:id="rId6"/>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5080"/>
            <a:ext cx="9144000" cy="5029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prstClr val="white"/>
              </a:solidFill>
            </a:endParaRPr>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rgbClr val="000000"/>
                </a:solidFill>
              </a:defRPr>
            </a:lvl1pPr>
          </a:lstStyle>
          <a:p>
            <a:pPr defTabSz="914400"/>
            <a:r>
              <a:rPr lang="en-US" dirty="0"/>
              <a:t>U.S. Department of Commerce | National Oceanic and Atmospheric Administration | NOAA Fisheries | Page </a:t>
            </a:r>
            <a:fld id="{632D3AEB-7CBE-3049-91AC-335C6B4F5BF6}" type="slidenum">
              <a:rPr lang="en-US" smtClean="0"/>
              <a:pPr defTabSz="914400"/>
              <a:t>‹#›</a:t>
            </a:fld>
            <a:endParaRPr lang="en-US" dirty="0"/>
          </a:p>
        </p:txBody>
      </p:sp>
      <p:sp>
        <p:nvSpPr>
          <p:cNvPr id="7" name="Rectangle 6"/>
          <p:cNvSpPr/>
          <p:nvPr/>
        </p:nvSpPr>
        <p:spPr>
          <a:xfrm>
            <a:off x="0" y="0"/>
            <a:ext cx="9144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prstClr val="white"/>
              </a:solidFill>
            </a:endParaRPr>
          </a:p>
        </p:txBody>
      </p:sp>
      <p:pic>
        <p:nvPicPr>
          <p:cNvPr id="8" name="Picture 7" descr="NOAA-Fisheries-horizont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504" y="6419088"/>
            <a:ext cx="1643940" cy="388747"/>
          </a:xfrm>
          <a:prstGeom prst="rect">
            <a:avLst/>
          </a:prstGeom>
        </p:spPr>
      </p:pic>
    </p:spTree>
    <p:extLst>
      <p:ext uri="{BB962C8B-B14F-4D97-AF65-F5344CB8AC3E}">
        <p14:creationId xmlns:p14="http://schemas.microsoft.com/office/powerpoint/2010/main" val="653785248"/>
      </p:ext>
    </p:extLst>
  </p:cSld>
  <p:clrMap bg1="lt1" tx1="dk1" bg2="lt2" tx2="dk2" accent1="accent1" accent2="accent2" accent3="accent3" accent4="accent4" accent5="accent5" accent6="accent6" hlink="hlink" folHlink="folHlink"/>
  <p:sldLayoutIdLst>
    <p:sldLayoutId id="2147483687" r:id="rId1"/>
    <p:sldLayoutId id="2147483688" r:id="rId2"/>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46.png"/><Relationship Id="rId9" Type="http://schemas.openxmlformats.org/officeDocument/2006/relationships/image" Target="../media/image29.svg"/></Relationships>
</file>

<file path=ppt/slides/_rels/slide1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9.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chart" Target="../charts/chart2.xml"/><Relationship Id="rId3" Type="http://schemas.openxmlformats.org/officeDocument/2006/relationships/image" Target="../media/image9.png"/><Relationship Id="rId7" Type="http://schemas.openxmlformats.org/officeDocument/2006/relationships/image" Target="../media/image48.png"/><Relationship Id="rId12" Type="http://schemas.openxmlformats.org/officeDocument/2006/relationships/image" Target="../media/image38.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7.svg"/><Relationship Id="rId11" Type="http://schemas.openxmlformats.org/officeDocument/2006/relationships/image" Target="../media/image29.svg"/><Relationship Id="rId5" Type="http://schemas.openxmlformats.org/officeDocument/2006/relationships/image" Target="../media/image37.png"/><Relationship Id="rId10" Type="http://schemas.openxmlformats.org/officeDocument/2006/relationships/image" Target="../media/image50.svg"/><Relationship Id="rId4" Type="http://schemas.openxmlformats.org/officeDocument/2006/relationships/image" Target="../media/image19.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29.sv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53.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notesSlide" Target="../notesSlides/notesSlide17.xml"/><Relationship Id="rId16" Type="http://schemas.openxmlformats.org/officeDocument/2006/relationships/image" Target="../media/image72.svg"/><Relationship Id="rId1" Type="http://schemas.openxmlformats.org/officeDocument/2006/relationships/slideLayout" Target="../slideLayouts/slideLayout12.xml"/><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 Id="rId14" Type="http://schemas.openxmlformats.org/officeDocument/2006/relationships/image" Target="../media/image70.sv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diagramColors" Target="../diagrams/colors6.xml"/><Relationship Id="rId3" Type="http://schemas.openxmlformats.org/officeDocument/2006/relationships/image" Target="../media/image9.png"/><Relationship Id="rId7" Type="http://schemas.openxmlformats.org/officeDocument/2006/relationships/diagramQuickStyle" Target="../diagrams/quickStyle5.xml"/><Relationship Id="rId12" Type="http://schemas.openxmlformats.org/officeDocument/2006/relationships/diagramQuickStyle" Target="../diagrams/quickStyle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Layout" Target="../diagrams/layout5.xml"/><Relationship Id="rId11" Type="http://schemas.openxmlformats.org/officeDocument/2006/relationships/diagramLayout" Target="../diagrams/layout6.xml"/><Relationship Id="rId5" Type="http://schemas.openxmlformats.org/officeDocument/2006/relationships/diagramData" Target="../diagrams/data5.xml"/><Relationship Id="rId10" Type="http://schemas.openxmlformats.org/officeDocument/2006/relationships/diagramData" Target="../diagrams/data6.xml"/><Relationship Id="rId4" Type="http://schemas.openxmlformats.org/officeDocument/2006/relationships/image" Target="../media/image19.png"/><Relationship Id="rId9" Type="http://schemas.microsoft.com/office/2007/relationships/diagramDrawing" Target="../diagrams/drawing5.xml"/><Relationship Id="rId14" Type="http://schemas.microsoft.com/office/2007/relationships/diagramDrawing" Target="../diagrams/drawing6.xml"/></Relationships>
</file>

<file path=ppt/slides/_rels/slide2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78.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7.svg"/><Relationship Id="rId9" Type="http://schemas.openxmlformats.org/officeDocument/2006/relationships/image" Target="../media/image81.png"/><Relationship Id="rId14" Type="http://schemas.openxmlformats.org/officeDocument/2006/relationships/image" Target="../media/image86.png"/></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58.png"/><Relationship Id="rId4" Type="http://schemas.openxmlformats.org/officeDocument/2006/relationships/image" Target="../media/image89.png"/></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92.png"/><Relationship Id="rId4" Type="http://schemas.openxmlformats.org/officeDocument/2006/relationships/image" Target="../media/image91.png"/></Relationships>
</file>

<file path=ppt/slides/_rels/slide2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chart" Target="../charts/chart6.xml"/><Relationship Id="rId4" Type="http://schemas.openxmlformats.org/officeDocument/2006/relationships/chart" Target="../charts/chart5.xml"/></Relationships>
</file>

<file path=ppt/slides/_rels/slide25.xml.rels><?xml version="1.0" encoding="UTF-8" standalone="yes"?>
<Relationships xmlns="http://schemas.openxmlformats.org/package/2006/relationships"><Relationship Id="rId3" Type="http://schemas.openxmlformats.org/officeDocument/2006/relationships/chart" Target="../charts/chart7.xml"/><Relationship Id="rId7"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101.png"/><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103.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23.svg"/><Relationship Id="rId3" Type="http://schemas.openxmlformats.org/officeDocument/2006/relationships/image" Target="../media/image15.png"/><Relationship Id="rId7" Type="http://schemas.openxmlformats.org/officeDocument/2006/relationships/image" Target="../media/image11.pn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svg"/><Relationship Id="rId11" Type="http://schemas.openxmlformats.org/officeDocument/2006/relationships/image" Target="../media/image21.sv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sv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105.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9.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19.png"/><Relationship Id="rId9" Type="http://schemas.microsoft.com/office/2007/relationships/diagramDrawing" Target="../diagrams/drawing1.xml"/><Relationship Id="rId14"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38.svg"/><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29.sv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3" Type="http://schemas.openxmlformats.org/officeDocument/2006/relationships/image" Target="../media/image9.png"/><Relationship Id="rId7" Type="http://schemas.openxmlformats.org/officeDocument/2006/relationships/diagramQuickStyle" Target="../diagrams/quickStyle3.xml"/><Relationship Id="rId12" Type="http://schemas.openxmlformats.org/officeDocument/2006/relationships/diagramQuickStyle" Target="../diagrams/quickStyle4.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0" Type="http://schemas.openxmlformats.org/officeDocument/2006/relationships/diagramData" Target="../diagrams/data4.xml"/><Relationship Id="rId4" Type="http://schemas.openxmlformats.org/officeDocument/2006/relationships/image" Target="../media/image19.png"/><Relationship Id="rId9" Type="http://schemas.microsoft.com/office/2007/relationships/diagramDrawing" Target="../diagrams/drawing3.xml"/><Relationship Id="rId14" Type="http://schemas.microsoft.com/office/2007/relationships/diagramDrawing" Target="../diagrams/drawing4.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
          <p:cNvSpPr txBox="1">
            <a:spLocks/>
          </p:cNvSpPr>
          <p:nvPr/>
        </p:nvSpPr>
        <p:spPr>
          <a:xfrm>
            <a:off x="2449286" y="499872"/>
            <a:ext cx="6427635" cy="1349306"/>
          </a:xfrm>
          <a:prstGeom prst="rect">
            <a:avLst/>
          </a:prstGeom>
        </p:spPr>
        <p:txBody>
          <a:bodyPr vert="horz" lIns="91440" tIns="45720" rIns="91440" bIns="45720" rtlCol="0" anchor="t" anchorCtr="0">
            <a:noAutofit/>
          </a:bodyPr>
          <a:lstStyle/>
          <a:p>
            <a:pPr lvl="0" algn="r">
              <a:lnSpc>
                <a:spcPct val="80000"/>
              </a:lnSpc>
              <a:spcBef>
                <a:spcPct val="0"/>
              </a:spcBef>
              <a:defRPr/>
            </a:pPr>
            <a:r>
              <a:rPr lang="en-US" sz="4200" spc="-150" dirty="0">
                <a:solidFill>
                  <a:srgbClr val="FFFFFF"/>
                </a:solidFill>
                <a:latin typeface="Arial" panose="020B0604020202020204" pitchFamily="34" charset="0"/>
                <a:ea typeface="+mj-ea"/>
                <a:cs typeface="Arial" panose="020B0604020202020204" pitchFamily="34" charset="0"/>
              </a:rPr>
              <a:t>Measuring Output for U.S. Commercial Fisheries </a:t>
            </a:r>
            <a:br>
              <a:rPr lang="en-US" sz="4200" spc="-150" dirty="0">
                <a:solidFill>
                  <a:srgbClr val="FFFFFF"/>
                </a:solidFill>
                <a:latin typeface="Arial" panose="020B0604020202020204" pitchFamily="34" charset="0"/>
                <a:ea typeface="+mj-ea"/>
                <a:cs typeface="Arial" panose="020B0604020202020204" pitchFamily="34" charset="0"/>
              </a:rPr>
            </a:br>
            <a:r>
              <a:rPr lang="en-US" sz="4200" spc="-150" dirty="0">
                <a:solidFill>
                  <a:srgbClr val="FFFFFF"/>
                </a:solidFill>
                <a:latin typeface="Arial" panose="020B0604020202020204" pitchFamily="34" charset="0"/>
                <a:ea typeface="+mj-ea"/>
                <a:cs typeface="Arial" panose="020B0604020202020204" pitchFamily="34" charset="0"/>
              </a:rPr>
              <a:t>— From Theory to Practice</a:t>
            </a:r>
            <a:endParaRPr kumimoji="0" lang="en-US" sz="4200" i="0" u="none" strike="noStrike" kern="1200" cap="none" spc="-150" normalizeH="0" baseline="0" noProof="0" dirty="0">
              <a:ln>
                <a:noFill/>
              </a:ln>
              <a:solidFill>
                <a:srgbClr val="FFFFFF"/>
              </a:solidFill>
              <a:effectLst/>
              <a:uLnTx/>
              <a:uFillTx/>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r>
              <a:rPr lang="en-US" sz="2800" dirty="0">
                <a:solidFill>
                  <a:srgbClr val="FFFFFF"/>
                </a:solidFill>
                <a:latin typeface="+mj-lt"/>
                <a:ea typeface="+mj-ea"/>
                <a:cs typeface="Arial Narrow Bold"/>
              </a:rPr>
              <a:t>Emily Markowitz</a:t>
            </a:r>
            <a:r>
              <a:rPr lang="en-US" sz="2800" baseline="30000" dirty="0">
                <a:solidFill>
                  <a:srgbClr val="FFFFFF"/>
                </a:solidFill>
                <a:latin typeface="+mj-lt"/>
                <a:ea typeface="+mj-ea"/>
                <a:cs typeface="Arial Narrow Bold"/>
              </a:rPr>
              <a:t>1</a:t>
            </a:r>
            <a:r>
              <a:rPr lang="en-US" sz="2800" dirty="0">
                <a:solidFill>
                  <a:srgbClr val="FFFFFF"/>
                </a:solidFill>
                <a:latin typeface="+mj-lt"/>
                <a:ea typeface="+mj-ea"/>
                <a:cs typeface="Arial Narrow Bold"/>
              </a:rPr>
              <a:t> and Sun Ling Wang</a:t>
            </a:r>
            <a:r>
              <a:rPr lang="en-US" sz="2800" baseline="30000" dirty="0">
                <a:solidFill>
                  <a:srgbClr val="FFFFFF"/>
                </a:solidFill>
                <a:latin typeface="+mj-lt"/>
                <a:ea typeface="+mj-ea"/>
                <a:cs typeface="Arial Narrow Bold"/>
              </a:rPr>
              <a:t>2</a:t>
            </a: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r>
              <a:rPr lang="en-US" baseline="30000" dirty="0">
                <a:solidFill>
                  <a:srgbClr val="FFFFFF"/>
                </a:solidFill>
                <a:latin typeface="+mj-lt"/>
                <a:ea typeface="+mj-ea"/>
                <a:cs typeface="Arial Narrow Bold"/>
              </a:rPr>
              <a:t>1</a:t>
            </a:r>
            <a:r>
              <a:rPr lang="en-US" dirty="0">
                <a:solidFill>
                  <a:srgbClr val="FFFFFF"/>
                </a:solidFill>
                <a:latin typeface="+mj-lt"/>
                <a:ea typeface="+mj-ea"/>
                <a:cs typeface="Arial Narrow Bold"/>
              </a:rPr>
              <a:t>Contractor, ECS Federal in support of </a:t>
            </a:r>
          </a:p>
          <a:p>
            <a:pPr lvl="0" algn="r">
              <a:lnSpc>
                <a:spcPct val="80000"/>
              </a:lnSpc>
              <a:spcBef>
                <a:spcPct val="0"/>
              </a:spcBef>
              <a:defRPr/>
            </a:pPr>
            <a:r>
              <a:rPr lang="en-US" dirty="0">
                <a:solidFill>
                  <a:srgbClr val="FFFFFF"/>
                </a:solidFill>
                <a:latin typeface="+mj-lt"/>
                <a:ea typeface="+mj-ea"/>
                <a:cs typeface="Arial Narrow Bold"/>
              </a:rPr>
              <a:t>NOAA Fisheries Office of Science and Technology </a:t>
            </a:r>
          </a:p>
          <a:p>
            <a:pPr lvl="0" algn="r">
              <a:lnSpc>
                <a:spcPct val="80000"/>
              </a:lnSpc>
              <a:spcBef>
                <a:spcPct val="0"/>
              </a:spcBef>
              <a:defRPr/>
            </a:pPr>
            <a:r>
              <a:rPr lang="en-US" dirty="0">
                <a:solidFill>
                  <a:srgbClr val="FFFFFF"/>
                </a:solidFill>
                <a:latin typeface="+mj-lt"/>
                <a:ea typeface="+mj-ea"/>
                <a:cs typeface="Arial Narrow Bold"/>
              </a:rPr>
              <a:t>Economics &amp; Social Analysis Division</a:t>
            </a:r>
          </a:p>
          <a:p>
            <a:pPr lvl="0" algn="r">
              <a:lnSpc>
                <a:spcPct val="80000"/>
              </a:lnSpc>
              <a:spcBef>
                <a:spcPct val="0"/>
              </a:spcBef>
              <a:defRPr/>
            </a:pPr>
            <a:endParaRPr lang="en-US" baseline="30000" dirty="0">
              <a:solidFill>
                <a:srgbClr val="FFFFFF"/>
              </a:solidFill>
              <a:latin typeface="+mj-lt"/>
              <a:ea typeface="+mj-ea"/>
              <a:cs typeface="Arial Narrow Bold"/>
            </a:endParaRPr>
          </a:p>
          <a:p>
            <a:pPr lvl="0" algn="r">
              <a:lnSpc>
                <a:spcPct val="80000"/>
              </a:lnSpc>
              <a:spcBef>
                <a:spcPct val="0"/>
              </a:spcBef>
              <a:defRPr/>
            </a:pPr>
            <a:r>
              <a:rPr lang="en-US" baseline="30000" dirty="0">
                <a:solidFill>
                  <a:srgbClr val="FFFFFF"/>
                </a:solidFill>
                <a:latin typeface="+mj-lt"/>
                <a:ea typeface="+mj-ea"/>
                <a:cs typeface="Arial Narrow Bold"/>
              </a:rPr>
              <a:t>2</a:t>
            </a:r>
            <a:r>
              <a:rPr lang="en-US" dirty="0">
                <a:solidFill>
                  <a:srgbClr val="FFFFFF"/>
                </a:solidFill>
                <a:latin typeface="+mj-lt"/>
                <a:ea typeface="+mj-ea"/>
                <a:cs typeface="Arial Narrow Bold"/>
              </a:rPr>
              <a:t>On detail with the </a:t>
            </a:r>
          </a:p>
          <a:p>
            <a:pPr lvl="0" algn="r">
              <a:lnSpc>
                <a:spcPct val="80000"/>
              </a:lnSpc>
              <a:spcBef>
                <a:spcPct val="0"/>
              </a:spcBef>
              <a:defRPr/>
            </a:pPr>
            <a:r>
              <a:rPr lang="en-US" dirty="0">
                <a:solidFill>
                  <a:srgbClr val="FFFFFF"/>
                </a:solidFill>
                <a:latin typeface="+mj-lt"/>
                <a:ea typeface="+mj-ea"/>
                <a:cs typeface="Arial Narrow Bold"/>
              </a:rPr>
              <a:t>NOAA Fisheries Office of Science and Technology </a:t>
            </a:r>
          </a:p>
          <a:p>
            <a:pPr lvl="0" algn="r">
              <a:lnSpc>
                <a:spcPct val="80000"/>
              </a:lnSpc>
              <a:spcBef>
                <a:spcPct val="0"/>
              </a:spcBef>
              <a:defRPr/>
            </a:pPr>
            <a:r>
              <a:rPr lang="en-US" dirty="0">
                <a:solidFill>
                  <a:srgbClr val="FFFFFF"/>
                </a:solidFill>
                <a:latin typeface="+mj-lt"/>
                <a:ea typeface="+mj-ea"/>
                <a:cs typeface="Arial Narrow Bold"/>
              </a:rPr>
              <a:t>Economics &amp; Social Analysis Division</a:t>
            </a: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dirty="0">
              <a:solidFill>
                <a:srgbClr val="FFFFFF"/>
              </a:solidFill>
              <a:latin typeface="+mj-lt"/>
              <a:ea typeface="+mj-ea"/>
              <a:cs typeface="Arial Narrow Bold"/>
            </a:endParaRPr>
          </a:p>
          <a:p>
            <a:pPr lvl="0" algn="r">
              <a:lnSpc>
                <a:spcPct val="80000"/>
              </a:lnSpc>
              <a:spcBef>
                <a:spcPct val="0"/>
              </a:spcBef>
              <a:defRPr/>
            </a:pPr>
            <a:endParaRPr lang="en-US" b="1" dirty="0">
              <a:solidFill>
                <a:srgbClr val="FFFFFF"/>
              </a:solidFill>
              <a:latin typeface="+mj-lt"/>
              <a:ea typeface="+mj-ea"/>
              <a:cs typeface="Arial Narrow Bold"/>
            </a:endParaRPr>
          </a:p>
        </p:txBody>
      </p:sp>
      <p:pic>
        <p:nvPicPr>
          <p:cNvPr id="5" name="Picture 4">
            <a:extLst>
              <a:ext uri="{FF2B5EF4-FFF2-40B4-BE49-F238E27FC236}">
                <a16:creationId xmlns:a16="http://schemas.microsoft.com/office/drawing/2014/main" id="{CC8D9AA4-4EB7-4664-9772-C5BBB9398819}"/>
              </a:ext>
            </a:extLst>
          </p:cNvPr>
          <p:cNvPicPr>
            <a:picLocks noChangeAspect="1"/>
          </p:cNvPicPr>
          <p:nvPr/>
        </p:nvPicPr>
        <p:blipFill>
          <a:blip r:embed="rId3"/>
          <a:stretch>
            <a:fillRect/>
          </a:stretch>
        </p:blipFill>
        <p:spPr>
          <a:xfrm>
            <a:off x="-2743675" y="3028990"/>
            <a:ext cx="2119802" cy="2756379"/>
          </a:xfrm>
          <a:prstGeom prst="rect">
            <a:avLst/>
          </a:prstGeom>
          <a:ln>
            <a:solidFill>
              <a:schemeClr val="tx1"/>
            </a:solidFill>
          </a:ln>
        </p:spPr>
      </p:pic>
      <p:sp>
        <p:nvSpPr>
          <p:cNvPr id="3" name="TextBox 2">
            <a:extLst>
              <a:ext uri="{FF2B5EF4-FFF2-40B4-BE49-F238E27FC236}">
                <a16:creationId xmlns:a16="http://schemas.microsoft.com/office/drawing/2014/main" id="{F7C28792-EABC-4181-A485-3B92E9578211}"/>
              </a:ext>
            </a:extLst>
          </p:cNvPr>
          <p:cNvSpPr txBox="1"/>
          <p:nvPr/>
        </p:nvSpPr>
        <p:spPr>
          <a:xfrm>
            <a:off x="127000" y="6449567"/>
            <a:ext cx="8890000" cy="369332"/>
          </a:xfrm>
          <a:prstGeom prst="rect">
            <a:avLst/>
          </a:prstGeom>
          <a:noFill/>
        </p:spPr>
        <p:txBody>
          <a:bodyPr wrap="square" rtlCol="0">
            <a:spAutoFit/>
          </a:bodyPr>
          <a:lstStyle/>
          <a:p>
            <a:r>
              <a:rPr lang="en-US" i="1" dirty="0">
                <a:solidFill>
                  <a:schemeClr val="bg1"/>
                </a:solidFill>
              </a:rPr>
              <a:t>*The views expressed are those of the author and should not be attributed to the NOAA, ECS or ERS</a:t>
            </a:r>
          </a:p>
        </p:txBody>
      </p:sp>
      <p:sp>
        <p:nvSpPr>
          <p:cNvPr id="4" name="Rectangle 3">
            <a:extLst>
              <a:ext uri="{FF2B5EF4-FFF2-40B4-BE49-F238E27FC236}">
                <a16:creationId xmlns:a16="http://schemas.microsoft.com/office/drawing/2014/main" id="{85554FE2-2067-4841-8630-E1C86304FECC}"/>
              </a:ext>
            </a:extLst>
          </p:cNvPr>
          <p:cNvSpPr/>
          <p:nvPr/>
        </p:nvSpPr>
        <p:spPr>
          <a:xfrm>
            <a:off x="163286" y="5008823"/>
            <a:ext cx="4572000" cy="1200329"/>
          </a:xfrm>
          <a:prstGeom prst="rect">
            <a:avLst/>
          </a:prstGeom>
        </p:spPr>
        <p:txBody>
          <a:bodyPr>
            <a:spAutoFit/>
          </a:bodyPr>
          <a:lstStyle/>
          <a:p>
            <a:pPr lvl="0">
              <a:lnSpc>
                <a:spcPct val="80000"/>
              </a:lnSpc>
              <a:spcBef>
                <a:spcPct val="0"/>
              </a:spcBef>
              <a:defRPr/>
            </a:pPr>
            <a:r>
              <a:rPr lang="en-US" b="1" dirty="0">
                <a:solidFill>
                  <a:srgbClr val="FFFFFF"/>
                </a:solidFill>
                <a:cs typeface="Arial Narrow Bold"/>
              </a:rPr>
              <a:t>Tuesday April 13, 2020</a:t>
            </a:r>
          </a:p>
          <a:p>
            <a:pPr lvl="0">
              <a:lnSpc>
                <a:spcPct val="80000"/>
              </a:lnSpc>
              <a:spcBef>
                <a:spcPct val="0"/>
              </a:spcBef>
              <a:defRPr/>
            </a:pPr>
            <a:r>
              <a:rPr lang="en-US" b="1" dirty="0">
                <a:solidFill>
                  <a:srgbClr val="FFFFFF"/>
                </a:solidFill>
                <a:cs typeface="Arial Narrow Bold"/>
              </a:rPr>
              <a:t>Fishery Productivity Workshop 2020:</a:t>
            </a:r>
          </a:p>
          <a:p>
            <a:pPr lvl="0">
              <a:lnSpc>
                <a:spcPct val="80000"/>
              </a:lnSpc>
              <a:spcBef>
                <a:spcPct val="0"/>
              </a:spcBef>
              <a:defRPr/>
            </a:pPr>
            <a:r>
              <a:rPr lang="en-US" b="1" dirty="0">
                <a:solidFill>
                  <a:srgbClr val="FFFFFF"/>
                </a:solidFill>
                <a:cs typeface="Arial Narrow Bold"/>
              </a:rPr>
              <a:t>Measurement, Data Sources, and the Pattern of Growth</a:t>
            </a:r>
          </a:p>
          <a:p>
            <a:pPr lvl="0">
              <a:lnSpc>
                <a:spcPct val="80000"/>
              </a:lnSpc>
              <a:spcBef>
                <a:spcPct val="0"/>
              </a:spcBef>
              <a:defRPr/>
            </a:pPr>
            <a:r>
              <a:rPr lang="en-US" b="1" dirty="0">
                <a:solidFill>
                  <a:srgbClr val="FFFFFF"/>
                </a:solidFill>
                <a:cs typeface="Arial Narrow Bold"/>
              </a:rPr>
              <a:t>Silver Spring, MD/Remote</a:t>
            </a:r>
            <a:endParaRPr lang="en-US" dirty="0"/>
          </a:p>
        </p:txBody>
      </p:sp>
    </p:spTree>
    <p:extLst>
      <p:ext uri="{BB962C8B-B14F-4D97-AF65-F5344CB8AC3E}">
        <p14:creationId xmlns:p14="http://schemas.microsoft.com/office/powerpoint/2010/main" val="3655974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CB7AED-F2B6-483B-9B93-081C48AF6C46}"/>
              </a:ext>
            </a:extLst>
          </p:cNvPr>
          <p:cNvSpPr/>
          <p:nvPr/>
        </p:nvSpPr>
        <p:spPr>
          <a:xfrm>
            <a:off x="-164452" y="6294261"/>
            <a:ext cx="9430372" cy="56100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450968" y="218809"/>
            <a:ext cx="8693031" cy="678418"/>
          </a:xfrm>
          <a:prstGeom prst="rect">
            <a:avLst/>
          </a:prstGeom>
        </p:spPr>
        <p:txBody>
          <a:bodyPr vert="horz" lIns="91440" tIns="45720" rIns="91440" bIns="45720" rtlCol="0">
            <a:noAutofit/>
          </a:bodyPr>
          <a:lstStyle/>
          <a:p>
            <a:r>
              <a:rPr lang="en-US" sz="3200" b="1" spc="-120" dirty="0">
                <a:solidFill>
                  <a:schemeClr val="accent1"/>
                </a:solidFill>
                <a:cs typeface="Arial Narrow Bold"/>
              </a:rPr>
              <a:t>Missing Data</a:t>
            </a:r>
          </a:p>
        </p:txBody>
      </p:sp>
      <p:pic>
        <p:nvPicPr>
          <p:cNvPr id="2" name="Picture 1">
            <a:extLst>
              <a:ext uri="{FF2B5EF4-FFF2-40B4-BE49-F238E27FC236}">
                <a16:creationId xmlns:a16="http://schemas.microsoft.com/office/drawing/2014/main" id="{BBE8D491-2775-4C42-857F-D0F4981DCEF2}"/>
              </a:ext>
            </a:extLst>
          </p:cNvPr>
          <p:cNvPicPr>
            <a:picLocks noChangeAspect="1"/>
          </p:cNvPicPr>
          <p:nvPr/>
        </p:nvPicPr>
        <p:blipFill rotWithShape="1">
          <a:blip r:embed="rId3"/>
          <a:srcRect l="24765" r="39869"/>
          <a:stretch/>
        </p:blipFill>
        <p:spPr>
          <a:xfrm>
            <a:off x="9510405" y="1940299"/>
            <a:ext cx="2937164" cy="837544"/>
          </a:xfrm>
          <a:prstGeom prst="rect">
            <a:avLst/>
          </a:prstGeom>
        </p:spPr>
      </p:pic>
      <p:pic>
        <p:nvPicPr>
          <p:cNvPr id="18" name="Picture 17">
            <a:extLst>
              <a:ext uri="{FF2B5EF4-FFF2-40B4-BE49-F238E27FC236}">
                <a16:creationId xmlns:a16="http://schemas.microsoft.com/office/drawing/2014/main" id="{4A86E3D6-A6D0-4CCB-A8A0-27E511CC10EE}"/>
              </a:ext>
            </a:extLst>
          </p:cNvPr>
          <p:cNvPicPr>
            <a:picLocks noChangeAspect="1"/>
          </p:cNvPicPr>
          <p:nvPr/>
        </p:nvPicPr>
        <p:blipFill rotWithShape="1">
          <a:blip r:embed="rId3"/>
          <a:srcRect l="51566" r="43986" b="55204"/>
          <a:stretch/>
        </p:blipFill>
        <p:spPr>
          <a:xfrm>
            <a:off x="10455563" y="5296281"/>
            <a:ext cx="369455" cy="375189"/>
          </a:xfrm>
          <a:prstGeom prst="rect">
            <a:avLst/>
          </a:prstGeom>
        </p:spPr>
      </p:pic>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4C0788F9-2353-4FB9-8EC8-3648EC1BE64E}"/>
                  </a:ext>
                </a:extLst>
              </p:cNvPr>
              <p:cNvSpPr>
                <a:spLocks noGrp="1"/>
              </p:cNvSpPr>
              <p:nvPr>
                <p:ph idx="1"/>
              </p:nvPr>
            </p:nvSpPr>
            <p:spPr>
              <a:xfrm>
                <a:off x="457200" y="897227"/>
                <a:ext cx="8229600" cy="1693829"/>
              </a:xfrm>
            </p:spPr>
            <p:txBody>
              <a:bodyPr>
                <a:normAutofit fontScale="92500"/>
              </a:bodyPr>
              <a:lstStyle/>
              <a:p>
                <a:r>
                  <a:rPr lang="en-US" b="1" dirty="0">
                    <a:solidFill>
                      <a:schemeClr val="accent3"/>
                    </a:solidFill>
                    <a:latin typeface="Courier New" panose="02070309020205020404" pitchFamily="49" charset="0"/>
                    <a:cs typeface="Courier New" panose="02070309020205020404" pitchFamily="49" charset="0"/>
                  </a:rPr>
                  <a:t>NA</a:t>
                </a:r>
                <a:r>
                  <a:rPr lang="en-US" dirty="0"/>
                  <a:t> = data is confidential, or data is simply missing. </a:t>
                </a:r>
              </a:p>
              <a:p>
                <a:r>
                  <a:rPr lang="en-US" dirty="0"/>
                  <a:t>Missing data could lead to artificially large price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𝐶</m:t>
                        </m:r>
                      </m:e>
                      <m:sub>
                        <m:r>
                          <a:rPr lang="en-US" i="1">
                            <a:latin typeface="Cambria Math" panose="02040503050406030204" pitchFamily="18" charset="0"/>
                          </a:rPr>
                          <m:t>𝑡</m:t>
                        </m:r>
                      </m:sub>
                    </m:sSub>
                    <m:r>
                      <a:rPr lang="en-US" b="0" i="1" smtClean="0">
                        <a:latin typeface="Cambria Math" panose="02040503050406030204" pitchFamily="18" charset="0"/>
                      </a:rPr>
                      <m:t>)</m:t>
                    </m:r>
                  </m:oMath>
                </a14:m>
                <a:r>
                  <a:rPr lang="en-US" dirty="0"/>
                  <a:t> and quantity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0" i="1" smtClean="0">
                            <a:latin typeface="Cambria Math" panose="02040503050406030204" pitchFamily="18" charset="0"/>
                          </a:rPr>
                          <m:t>𝑄</m:t>
                        </m:r>
                        <m:r>
                          <a:rPr lang="en-US" i="1">
                            <a:latin typeface="Cambria Math" panose="02040503050406030204" pitchFamily="18" charset="0"/>
                          </a:rPr>
                          <m:t>𝐶</m:t>
                        </m:r>
                      </m:e>
                      <m:sub>
                        <m:r>
                          <a:rPr lang="en-US" i="1">
                            <a:latin typeface="Cambria Math" panose="02040503050406030204" pitchFamily="18" charset="0"/>
                          </a:rPr>
                          <m:t>𝑡</m:t>
                        </m:r>
                      </m:sub>
                    </m:sSub>
                    <m:r>
                      <a:rPr lang="en-US" i="1">
                        <a:latin typeface="Cambria Math" panose="02040503050406030204" pitchFamily="18" charset="0"/>
                      </a:rPr>
                      <m:t>) </m:t>
                    </m:r>
                  </m:oMath>
                </a14:m>
                <a:r>
                  <a:rPr lang="en-US" dirty="0"/>
                  <a:t>changes in the timeseries.</a:t>
                </a:r>
              </a:p>
            </p:txBody>
          </p:sp>
        </mc:Choice>
        <mc:Fallback>
          <p:sp>
            <p:nvSpPr>
              <p:cNvPr id="5" name="Content Placeholder 4">
                <a:extLst>
                  <a:ext uri="{FF2B5EF4-FFF2-40B4-BE49-F238E27FC236}">
                    <a16:creationId xmlns:a16="http://schemas.microsoft.com/office/drawing/2014/main" id="{4C0788F9-2353-4FB9-8EC8-3648EC1BE64E}"/>
                  </a:ext>
                </a:extLst>
              </p:cNvPr>
              <p:cNvSpPr>
                <a:spLocks noGrp="1" noRot="1" noChangeAspect="1" noMove="1" noResize="1" noEditPoints="1" noAdjustHandles="1" noChangeArrowheads="1" noChangeShapeType="1" noTextEdit="1"/>
              </p:cNvSpPr>
              <p:nvPr>
                <p:ph idx="1"/>
              </p:nvPr>
            </p:nvSpPr>
            <p:spPr>
              <a:xfrm>
                <a:off x="457200" y="897227"/>
                <a:ext cx="8229600" cy="1693829"/>
              </a:xfrm>
              <a:blipFill>
                <a:blip r:embed="rId4"/>
                <a:stretch>
                  <a:fillRect l="-1481" t="-6115" b="-2878"/>
                </a:stretch>
              </a:blipFill>
            </p:spPr>
            <p:txBody>
              <a:bodyPr/>
              <a:lstStyle/>
              <a:p>
                <a:r>
                  <a:rPr lang="en-US">
                    <a:noFill/>
                  </a:rPr>
                  <a:t> </a:t>
                </a:r>
              </a:p>
            </p:txBody>
          </p:sp>
        </mc:Fallback>
      </mc:AlternateContent>
      <p:graphicFrame>
        <p:nvGraphicFramePr>
          <p:cNvPr id="14" name="Table 13">
            <a:extLst>
              <a:ext uri="{FF2B5EF4-FFF2-40B4-BE49-F238E27FC236}">
                <a16:creationId xmlns:a16="http://schemas.microsoft.com/office/drawing/2014/main" id="{7A71788F-0D0F-4E65-A169-68E9EFBC4228}"/>
              </a:ext>
            </a:extLst>
          </p:cNvPr>
          <p:cNvGraphicFramePr>
            <a:graphicFrameLocks noGrp="1"/>
          </p:cNvGraphicFramePr>
          <p:nvPr>
            <p:extLst>
              <p:ext uri="{D42A27DB-BD31-4B8C-83A1-F6EECF244321}">
                <p14:modId xmlns:p14="http://schemas.microsoft.com/office/powerpoint/2010/main" val="3897082109"/>
              </p:ext>
            </p:extLst>
          </p:nvPr>
        </p:nvGraphicFramePr>
        <p:xfrm>
          <a:off x="9690350" y="4629815"/>
          <a:ext cx="8824000" cy="1692476"/>
        </p:xfrm>
        <a:graphic>
          <a:graphicData uri="http://schemas.openxmlformats.org/drawingml/2006/table">
            <a:tbl>
              <a:tblPr>
                <a:tableStyleId>{0660B408-B3CF-4A94-85FC-2B1E0A45F4A2}</a:tableStyleId>
              </a:tblPr>
              <a:tblGrid>
                <a:gridCol w="176480">
                  <a:extLst>
                    <a:ext uri="{9D8B030D-6E8A-4147-A177-3AD203B41FA5}">
                      <a16:colId xmlns:a16="http://schemas.microsoft.com/office/drawing/2014/main" val="3229612829"/>
                    </a:ext>
                  </a:extLst>
                </a:gridCol>
                <a:gridCol w="176480">
                  <a:extLst>
                    <a:ext uri="{9D8B030D-6E8A-4147-A177-3AD203B41FA5}">
                      <a16:colId xmlns:a16="http://schemas.microsoft.com/office/drawing/2014/main" val="3135640751"/>
                    </a:ext>
                  </a:extLst>
                </a:gridCol>
                <a:gridCol w="176480">
                  <a:extLst>
                    <a:ext uri="{9D8B030D-6E8A-4147-A177-3AD203B41FA5}">
                      <a16:colId xmlns:a16="http://schemas.microsoft.com/office/drawing/2014/main" val="242117489"/>
                    </a:ext>
                  </a:extLst>
                </a:gridCol>
                <a:gridCol w="176480">
                  <a:extLst>
                    <a:ext uri="{9D8B030D-6E8A-4147-A177-3AD203B41FA5}">
                      <a16:colId xmlns:a16="http://schemas.microsoft.com/office/drawing/2014/main" val="3839199081"/>
                    </a:ext>
                  </a:extLst>
                </a:gridCol>
                <a:gridCol w="176480">
                  <a:extLst>
                    <a:ext uri="{9D8B030D-6E8A-4147-A177-3AD203B41FA5}">
                      <a16:colId xmlns:a16="http://schemas.microsoft.com/office/drawing/2014/main" val="2494438598"/>
                    </a:ext>
                  </a:extLst>
                </a:gridCol>
                <a:gridCol w="176480">
                  <a:extLst>
                    <a:ext uri="{9D8B030D-6E8A-4147-A177-3AD203B41FA5}">
                      <a16:colId xmlns:a16="http://schemas.microsoft.com/office/drawing/2014/main" val="2229229047"/>
                    </a:ext>
                  </a:extLst>
                </a:gridCol>
                <a:gridCol w="176480">
                  <a:extLst>
                    <a:ext uri="{9D8B030D-6E8A-4147-A177-3AD203B41FA5}">
                      <a16:colId xmlns:a16="http://schemas.microsoft.com/office/drawing/2014/main" val="2038121152"/>
                    </a:ext>
                  </a:extLst>
                </a:gridCol>
                <a:gridCol w="176480">
                  <a:extLst>
                    <a:ext uri="{9D8B030D-6E8A-4147-A177-3AD203B41FA5}">
                      <a16:colId xmlns:a16="http://schemas.microsoft.com/office/drawing/2014/main" val="2408901227"/>
                    </a:ext>
                  </a:extLst>
                </a:gridCol>
                <a:gridCol w="176480">
                  <a:extLst>
                    <a:ext uri="{9D8B030D-6E8A-4147-A177-3AD203B41FA5}">
                      <a16:colId xmlns:a16="http://schemas.microsoft.com/office/drawing/2014/main" val="3401159309"/>
                    </a:ext>
                  </a:extLst>
                </a:gridCol>
                <a:gridCol w="176480">
                  <a:extLst>
                    <a:ext uri="{9D8B030D-6E8A-4147-A177-3AD203B41FA5}">
                      <a16:colId xmlns:a16="http://schemas.microsoft.com/office/drawing/2014/main" val="1780537762"/>
                    </a:ext>
                  </a:extLst>
                </a:gridCol>
                <a:gridCol w="176480">
                  <a:extLst>
                    <a:ext uri="{9D8B030D-6E8A-4147-A177-3AD203B41FA5}">
                      <a16:colId xmlns:a16="http://schemas.microsoft.com/office/drawing/2014/main" val="2696197723"/>
                    </a:ext>
                  </a:extLst>
                </a:gridCol>
                <a:gridCol w="176480">
                  <a:extLst>
                    <a:ext uri="{9D8B030D-6E8A-4147-A177-3AD203B41FA5}">
                      <a16:colId xmlns:a16="http://schemas.microsoft.com/office/drawing/2014/main" val="3316825765"/>
                    </a:ext>
                  </a:extLst>
                </a:gridCol>
                <a:gridCol w="176480">
                  <a:extLst>
                    <a:ext uri="{9D8B030D-6E8A-4147-A177-3AD203B41FA5}">
                      <a16:colId xmlns:a16="http://schemas.microsoft.com/office/drawing/2014/main" val="2150728795"/>
                    </a:ext>
                  </a:extLst>
                </a:gridCol>
                <a:gridCol w="176480">
                  <a:extLst>
                    <a:ext uri="{9D8B030D-6E8A-4147-A177-3AD203B41FA5}">
                      <a16:colId xmlns:a16="http://schemas.microsoft.com/office/drawing/2014/main" val="3672240584"/>
                    </a:ext>
                  </a:extLst>
                </a:gridCol>
                <a:gridCol w="176480">
                  <a:extLst>
                    <a:ext uri="{9D8B030D-6E8A-4147-A177-3AD203B41FA5}">
                      <a16:colId xmlns:a16="http://schemas.microsoft.com/office/drawing/2014/main" val="485515347"/>
                    </a:ext>
                  </a:extLst>
                </a:gridCol>
                <a:gridCol w="176480">
                  <a:extLst>
                    <a:ext uri="{9D8B030D-6E8A-4147-A177-3AD203B41FA5}">
                      <a16:colId xmlns:a16="http://schemas.microsoft.com/office/drawing/2014/main" val="4244474407"/>
                    </a:ext>
                  </a:extLst>
                </a:gridCol>
                <a:gridCol w="176480">
                  <a:extLst>
                    <a:ext uri="{9D8B030D-6E8A-4147-A177-3AD203B41FA5}">
                      <a16:colId xmlns:a16="http://schemas.microsoft.com/office/drawing/2014/main" val="3801612260"/>
                    </a:ext>
                  </a:extLst>
                </a:gridCol>
                <a:gridCol w="176480">
                  <a:extLst>
                    <a:ext uri="{9D8B030D-6E8A-4147-A177-3AD203B41FA5}">
                      <a16:colId xmlns:a16="http://schemas.microsoft.com/office/drawing/2014/main" val="4051490132"/>
                    </a:ext>
                  </a:extLst>
                </a:gridCol>
                <a:gridCol w="176480">
                  <a:extLst>
                    <a:ext uri="{9D8B030D-6E8A-4147-A177-3AD203B41FA5}">
                      <a16:colId xmlns:a16="http://schemas.microsoft.com/office/drawing/2014/main" val="2634268406"/>
                    </a:ext>
                  </a:extLst>
                </a:gridCol>
                <a:gridCol w="176480">
                  <a:extLst>
                    <a:ext uri="{9D8B030D-6E8A-4147-A177-3AD203B41FA5}">
                      <a16:colId xmlns:a16="http://schemas.microsoft.com/office/drawing/2014/main" val="1395027321"/>
                    </a:ext>
                  </a:extLst>
                </a:gridCol>
                <a:gridCol w="176480">
                  <a:extLst>
                    <a:ext uri="{9D8B030D-6E8A-4147-A177-3AD203B41FA5}">
                      <a16:colId xmlns:a16="http://schemas.microsoft.com/office/drawing/2014/main" val="2611702465"/>
                    </a:ext>
                  </a:extLst>
                </a:gridCol>
                <a:gridCol w="176480">
                  <a:extLst>
                    <a:ext uri="{9D8B030D-6E8A-4147-A177-3AD203B41FA5}">
                      <a16:colId xmlns:a16="http://schemas.microsoft.com/office/drawing/2014/main" val="950551790"/>
                    </a:ext>
                  </a:extLst>
                </a:gridCol>
                <a:gridCol w="176480">
                  <a:extLst>
                    <a:ext uri="{9D8B030D-6E8A-4147-A177-3AD203B41FA5}">
                      <a16:colId xmlns:a16="http://schemas.microsoft.com/office/drawing/2014/main" val="3996842556"/>
                    </a:ext>
                  </a:extLst>
                </a:gridCol>
                <a:gridCol w="176480">
                  <a:extLst>
                    <a:ext uri="{9D8B030D-6E8A-4147-A177-3AD203B41FA5}">
                      <a16:colId xmlns:a16="http://schemas.microsoft.com/office/drawing/2014/main" val="4012641242"/>
                    </a:ext>
                  </a:extLst>
                </a:gridCol>
                <a:gridCol w="176480">
                  <a:extLst>
                    <a:ext uri="{9D8B030D-6E8A-4147-A177-3AD203B41FA5}">
                      <a16:colId xmlns:a16="http://schemas.microsoft.com/office/drawing/2014/main" val="1392322793"/>
                    </a:ext>
                  </a:extLst>
                </a:gridCol>
                <a:gridCol w="176480">
                  <a:extLst>
                    <a:ext uri="{9D8B030D-6E8A-4147-A177-3AD203B41FA5}">
                      <a16:colId xmlns:a16="http://schemas.microsoft.com/office/drawing/2014/main" val="1309673786"/>
                    </a:ext>
                  </a:extLst>
                </a:gridCol>
                <a:gridCol w="176480">
                  <a:extLst>
                    <a:ext uri="{9D8B030D-6E8A-4147-A177-3AD203B41FA5}">
                      <a16:colId xmlns:a16="http://schemas.microsoft.com/office/drawing/2014/main" val="2822352240"/>
                    </a:ext>
                  </a:extLst>
                </a:gridCol>
                <a:gridCol w="176480">
                  <a:extLst>
                    <a:ext uri="{9D8B030D-6E8A-4147-A177-3AD203B41FA5}">
                      <a16:colId xmlns:a16="http://schemas.microsoft.com/office/drawing/2014/main" val="280237270"/>
                    </a:ext>
                  </a:extLst>
                </a:gridCol>
                <a:gridCol w="176480">
                  <a:extLst>
                    <a:ext uri="{9D8B030D-6E8A-4147-A177-3AD203B41FA5}">
                      <a16:colId xmlns:a16="http://schemas.microsoft.com/office/drawing/2014/main" val="377098134"/>
                    </a:ext>
                  </a:extLst>
                </a:gridCol>
                <a:gridCol w="176480">
                  <a:extLst>
                    <a:ext uri="{9D8B030D-6E8A-4147-A177-3AD203B41FA5}">
                      <a16:colId xmlns:a16="http://schemas.microsoft.com/office/drawing/2014/main" val="492298845"/>
                    </a:ext>
                  </a:extLst>
                </a:gridCol>
                <a:gridCol w="176480">
                  <a:extLst>
                    <a:ext uri="{9D8B030D-6E8A-4147-A177-3AD203B41FA5}">
                      <a16:colId xmlns:a16="http://schemas.microsoft.com/office/drawing/2014/main" val="1900619062"/>
                    </a:ext>
                  </a:extLst>
                </a:gridCol>
                <a:gridCol w="176480">
                  <a:extLst>
                    <a:ext uri="{9D8B030D-6E8A-4147-A177-3AD203B41FA5}">
                      <a16:colId xmlns:a16="http://schemas.microsoft.com/office/drawing/2014/main" val="910697102"/>
                    </a:ext>
                  </a:extLst>
                </a:gridCol>
                <a:gridCol w="176480">
                  <a:extLst>
                    <a:ext uri="{9D8B030D-6E8A-4147-A177-3AD203B41FA5}">
                      <a16:colId xmlns:a16="http://schemas.microsoft.com/office/drawing/2014/main" val="2606432423"/>
                    </a:ext>
                  </a:extLst>
                </a:gridCol>
                <a:gridCol w="176480">
                  <a:extLst>
                    <a:ext uri="{9D8B030D-6E8A-4147-A177-3AD203B41FA5}">
                      <a16:colId xmlns:a16="http://schemas.microsoft.com/office/drawing/2014/main" val="2233029942"/>
                    </a:ext>
                  </a:extLst>
                </a:gridCol>
                <a:gridCol w="176480">
                  <a:extLst>
                    <a:ext uri="{9D8B030D-6E8A-4147-A177-3AD203B41FA5}">
                      <a16:colId xmlns:a16="http://schemas.microsoft.com/office/drawing/2014/main" val="1917933861"/>
                    </a:ext>
                  </a:extLst>
                </a:gridCol>
                <a:gridCol w="176480">
                  <a:extLst>
                    <a:ext uri="{9D8B030D-6E8A-4147-A177-3AD203B41FA5}">
                      <a16:colId xmlns:a16="http://schemas.microsoft.com/office/drawing/2014/main" val="3808051391"/>
                    </a:ext>
                  </a:extLst>
                </a:gridCol>
                <a:gridCol w="176480">
                  <a:extLst>
                    <a:ext uri="{9D8B030D-6E8A-4147-A177-3AD203B41FA5}">
                      <a16:colId xmlns:a16="http://schemas.microsoft.com/office/drawing/2014/main" val="2101054395"/>
                    </a:ext>
                  </a:extLst>
                </a:gridCol>
                <a:gridCol w="176480">
                  <a:extLst>
                    <a:ext uri="{9D8B030D-6E8A-4147-A177-3AD203B41FA5}">
                      <a16:colId xmlns:a16="http://schemas.microsoft.com/office/drawing/2014/main" val="419192688"/>
                    </a:ext>
                  </a:extLst>
                </a:gridCol>
                <a:gridCol w="176480">
                  <a:extLst>
                    <a:ext uri="{9D8B030D-6E8A-4147-A177-3AD203B41FA5}">
                      <a16:colId xmlns:a16="http://schemas.microsoft.com/office/drawing/2014/main" val="4003108264"/>
                    </a:ext>
                  </a:extLst>
                </a:gridCol>
                <a:gridCol w="176480">
                  <a:extLst>
                    <a:ext uri="{9D8B030D-6E8A-4147-A177-3AD203B41FA5}">
                      <a16:colId xmlns:a16="http://schemas.microsoft.com/office/drawing/2014/main" val="3635267756"/>
                    </a:ext>
                  </a:extLst>
                </a:gridCol>
                <a:gridCol w="176480">
                  <a:extLst>
                    <a:ext uri="{9D8B030D-6E8A-4147-A177-3AD203B41FA5}">
                      <a16:colId xmlns:a16="http://schemas.microsoft.com/office/drawing/2014/main" val="3452210896"/>
                    </a:ext>
                  </a:extLst>
                </a:gridCol>
                <a:gridCol w="176480">
                  <a:extLst>
                    <a:ext uri="{9D8B030D-6E8A-4147-A177-3AD203B41FA5}">
                      <a16:colId xmlns:a16="http://schemas.microsoft.com/office/drawing/2014/main" val="1524384613"/>
                    </a:ext>
                  </a:extLst>
                </a:gridCol>
                <a:gridCol w="176480">
                  <a:extLst>
                    <a:ext uri="{9D8B030D-6E8A-4147-A177-3AD203B41FA5}">
                      <a16:colId xmlns:a16="http://schemas.microsoft.com/office/drawing/2014/main" val="1044490473"/>
                    </a:ext>
                  </a:extLst>
                </a:gridCol>
                <a:gridCol w="176480">
                  <a:extLst>
                    <a:ext uri="{9D8B030D-6E8A-4147-A177-3AD203B41FA5}">
                      <a16:colId xmlns:a16="http://schemas.microsoft.com/office/drawing/2014/main" val="2527783103"/>
                    </a:ext>
                  </a:extLst>
                </a:gridCol>
                <a:gridCol w="176480">
                  <a:extLst>
                    <a:ext uri="{9D8B030D-6E8A-4147-A177-3AD203B41FA5}">
                      <a16:colId xmlns:a16="http://schemas.microsoft.com/office/drawing/2014/main" val="2061322096"/>
                    </a:ext>
                  </a:extLst>
                </a:gridCol>
                <a:gridCol w="176480">
                  <a:extLst>
                    <a:ext uri="{9D8B030D-6E8A-4147-A177-3AD203B41FA5}">
                      <a16:colId xmlns:a16="http://schemas.microsoft.com/office/drawing/2014/main" val="1321928278"/>
                    </a:ext>
                  </a:extLst>
                </a:gridCol>
                <a:gridCol w="176480">
                  <a:extLst>
                    <a:ext uri="{9D8B030D-6E8A-4147-A177-3AD203B41FA5}">
                      <a16:colId xmlns:a16="http://schemas.microsoft.com/office/drawing/2014/main" val="3645805324"/>
                    </a:ext>
                  </a:extLst>
                </a:gridCol>
                <a:gridCol w="176480">
                  <a:extLst>
                    <a:ext uri="{9D8B030D-6E8A-4147-A177-3AD203B41FA5}">
                      <a16:colId xmlns:a16="http://schemas.microsoft.com/office/drawing/2014/main" val="2916803759"/>
                    </a:ext>
                  </a:extLst>
                </a:gridCol>
                <a:gridCol w="176480">
                  <a:extLst>
                    <a:ext uri="{9D8B030D-6E8A-4147-A177-3AD203B41FA5}">
                      <a16:colId xmlns:a16="http://schemas.microsoft.com/office/drawing/2014/main" val="2330657905"/>
                    </a:ext>
                  </a:extLst>
                </a:gridCol>
                <a:gridCol w="176480">
                  <a:extLst>
                    <a:ext uri="{9D8B030D-6E8A-4147-A177-3AD203B41FA5}">
                      <a16:colId xmlns:a16="http://schemas.microsoft.com/office/drawing/2014/main" val="1344488799"/>
                    </a:ext>
                  </a:extLst>
                </a:gridCol>
              </a:tblGrid>
              <a:tr h="457846">
                <a:tc>
                  <a:txBody>
                    <a:bodyPr/>
                    <a:lstStyle/>
                    <a:p>
                      <a:pPr algn="l" fontAlgn="b"/>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dirty="0">
                          <a:effectLst/>
                        </a:rPr>
                        <a:t>Q1_1Salmon</a:t>
                      </a:r>
                      <a:endParaRPr lang="en-US" sz="300" b="0" i="0" u="none" strike="noStrike" dirty="0">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dirty="0">
                          <a:effectLst/>
                        </a:rPr>
                        <a:t>Q1_2Cod</a:t>
                      </a:r>
                      <a:endParaRPr lang="en-US" sz="300" b="0" i="0" u="none" strike="noStrike" dirty="0">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Q2_1Shrimp</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Q2_2Clam</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dirty="0">
                          <a:effectLst/>
                        </a:rPr>
                        <a:t>Q1_3Flounder</a:t>
                      </a:r>
                      <a:endParaRPr lang="en-US" sz="300" b="0" i="0" u="none" strike="noStrike" dirty="0">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Q1_4SeaBass</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QE0_0Total</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QE1_0Finfish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QE2_0Shellfish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V1_1Salmon</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V1_2Cod</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V2_1Shrimp</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V2_2Clam</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dirty="0">
                          <a:effectLst/>
                        </a:rPr>
                        <a:t>V1_3Flounder</a:t>
                      </a:r>
                      <a:endParaRPr lang="en-US" sz="300" b="0" i="0" u="none" strike="noStrike" dirty="0">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V1_4SeaBass</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VE0_0Total</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VE1_0Finfish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VE2_0Shellfish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VV1_0Finfish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R1_1Salmon</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R1_2Cod</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R1_4SeaBass</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QCW1_1Salmon</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QCW1_2Cod</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QCW1_4SeaBass</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QI1_0Finfish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Q1_3Flounder</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V1_3Flounder</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VV2_0Shellfish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R2_1Shrimp</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R2_2Clam</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QCW2_1Shrimp</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QCW2_2Clam</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QI2_0Shellfish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VV0_0Total</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V0_0Total</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R1_0Finfish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R2_0Shellfish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QCW1_0Finfish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QCW2_0Shellfish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QC0_0Total</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QI0_0Total</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QEI0_0Total</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1513847860"/>
                  </a:ext>
                </a:extLst>
              </a:tr>
              <a:tr h="123463">
                <a:tc>
                  <a:txBody>
                    <a:bodyPr/>
                    <a:lstStyle/>
                    <a:p>
                      <a:pPr algn="r" fontAlgn="b"/>
                      <a:r>
                        <a:rPr lang="en-US" sz="300" u="none" strike="noStrike">
                          <a:effectLst/>
                        </a:rPr>
                        <a:t>2007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5600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0.033113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0.927152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0.039735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0.814264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0.444444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0.555556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1.091892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4820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4600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0.608696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0.391304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0.880935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1.245211</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3900121191"/>
                  </a:ext>
                </a:extLst>
              </a:tr>
              <a:tr h="123463">
                <a:tc>
                  <a:txBody>
                    <a:bodyPr/>
                    <a:lstStyle/>
                    <a:p>
                      <a:pPr algn="r" fontAlgn="b"/>
                      <a:r>
                        <a:rPr lang="en-US" sz="300" u="none" strike="noStrike">
                          <a:effectLst/>
                        </a:rPr>
                        <a:t>2008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160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3380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6220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4020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2820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2920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0.034247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0.924658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0.041096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-0.04749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0.007369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-0.04012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0.782239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0.454545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0.545455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0.081953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0.035529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0.117481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1.228008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5120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5020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0.561753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0.438247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-0.02348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0.048728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0.025247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0.903459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1.295019</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1365462339"/>
                  </a:ext>
                </a:extLst>
              </a:tr>
              <a:tr h="123463">
                <a:tc>
                  <a:txBody>
                    <a:bodyPr/>
                    <a:lstStyle/>
                    <a:p>
                      <a:pPr algn="r" fontAlgn="b"/>
                      <a:r>
                        <a:rPr lang="en-US" sz="300" u="none" strike="noStrike">
                          <a:effectLst/>
                        </a:rPr>
                        <a:t>2009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140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5710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3910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0.032154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0.932476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0.03537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0.047629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0.03663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0.811424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-0.04153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-0.0698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-0.11133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1.09863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4910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4810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0.62578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0.37422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0.02175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-0.04523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-0.02348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0.882497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1.206897</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2458086068"/>
                  </a:ext>
                </a:extLst>
              </a:tr>
              <a:tr h="123463">
                <a:tc>
                  <a:txBody>
                    <a:bodyPr/>
                    <a:lstStyle/>
                    <a:p>
                      <a:pPr algn="r" fontAlgn="b"/>
                      <a:r>
                        <a:rPr lang="en-US" sz="300" u="none" strike="noStrike">
                          <a:effectLst/>
                        </a:rPr>
                        <a:t>2010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2500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2610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2520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3890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2520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0.031348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0.940439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0.028213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0.208964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0.208964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1600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0.4375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0.5625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-0.09406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-0.09406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4790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3890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0.820051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0.179949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0.151064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-0.02606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0.125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4052405330"/>
                  </a:ext>
                </a:extLst>
              </a:tr>
              <a:tr h="123463">
                <a:tc>
                  <a:txBody>
                    <a:bodyPr/>
                    <a:lstStyle/>
                    <a:p>
                      <a:pPr algn="r" fontAlgn="b"/>
                      <a:r>
                        <a:rPr lang="en-US" sz="300" u="none" strike="noStrike">
                          <a:effectLst/>
                        </a:rPr>
                        <a:t>2011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4180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0.030488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0.945122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0.02439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-0.02143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-0.03849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-0.05992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0.941843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-0.05521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-0.05521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0.946286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5080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4180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0.784689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0.215311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-0.04808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-0.01091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-0.05899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0.942719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0.954023</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3315469106"/>
                  </a:ext>
                </a:extLst>
              </a:tr>
              <a:tr h="123463">
                <a:tc>
                  <a:txBody>
                    <a:bodyPr/>
                    <a:lstStyle/>
                    <a:p>
                      <a:pPr algn="r" fontAlgn="b"/>
                      <a:r>
                        <a:rPr lang="en-US" sz="300" u="none" strike="noStrike">
                          <a:effectLst/>
                        </a:rPr>
                        <a:t>2012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2300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2412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2312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2312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0.047619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0.920635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0.031746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0.00712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-0.0397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-0.03258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0.91165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0.526316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0.473684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0.114508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0.114508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1.06109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5050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0.759036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0.240964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-0.02515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0.026124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0.000974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0.943638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0.924138</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3251755838"/>
                  </a:ext>
                </a:extLst>
              </a:tr>
              <a:tr h="123463">
                <a:tc>
                  <a:txBody>
                    <a:bodyPr/>
                    <a:lstStyle/>
                    <a:p>
                      <a:pPr algn="r" fontAlgn="b"/>
                      <a:r>
                        <a:rPr lang="en-US" sz="300" u="none" strike="noStrike">
                          <a:effectLst/>
                        </a:rPr>
                        <a:t>2013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140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3251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6280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4080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0.058442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0.909091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0.032468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-0.00461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-0.12786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0.003383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-0.12909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0.801241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0.545455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0.454545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1.06109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0.583333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0.416667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-0.08665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-0.08665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0.865317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1.245594</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999017552"/>
                  </a:ext>
                </a:extLst>
              </a:tr>
              <a:tr h="123463">
                <a:tc>
                  <a:txBody>
                    <a:bodyPr/>
                    <a:lstStyle/>
                    <a:p>
                      <a:pPr algn="r" fontAlgn="b"/>
                      <a:r>
                        <a:rPr lang="en-US" sz="300" u="none" strike="noStrike">
                          <a:effectLst/>
                        </a:rPr>
                        <a:t>2014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2300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3431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170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6270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4270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3370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3470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0.048991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0.92219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0.028818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0.127972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-0.00323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0.124743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0.907691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0.052204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-0.10907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-0.05687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1.002433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5470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5370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0.627561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0.372439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0.075525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-0.02244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0.053088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0.912497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1.314559</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798134981"/>
                  </a:ext>
                </a:extLst>
              </a:tr>
              <a:tr h="123463">
                <a:tc>
                  <a:txBody>
                    <a:bodyPr/>
                    <a:lstStyle/>
                    <a:p>
                      <a:pPr algn="r" fontAlgn="b"/>
                      <a:r>
                        <a:rPr lang="en-US" sz="300" u="none" strike="noStrike">
                          <a:effectLst/>
                        </a:rPr>
                        <a:t>2015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130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3630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3410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3500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6700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3410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0.052632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0.921053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0.026316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-0.00484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0.039224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0.002904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0.037285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0.942174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-0.10535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0.079351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0.976704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0.649123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0.350877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0.023801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-0.0094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0.014397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0.925729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1.390805</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1951238753"/>
                  </a:ext>
                </a:extLst>
              </a:tr>
              <a:tr h="123463">
                <a:tc>
                  <a:txBody>
                    <a:bodyPr/>
                    <a:lstStyle/>
                    <a:p>
                      <a:pPr algn="r" fontAlgn="b"/>
                      <a:r>
                        <a:rPr lang="en-US" sz="300" u="none" strike="noStrike">
                          <a:effectLst/>
                        </a:rPr>
                        <a:t>2016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dirty="0">
                          <a:effectLst/>
                        </a:rPr>
                        <a:t>15</a:t>
                      </a:r>
                      <a:endParaRPr lang="en-US" sz="300" b="0" i="0" u="none" strike="noStrike" dirty="0">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160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3575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3315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260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6780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4480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2300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3315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3380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3480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0.051724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0.91954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0.028736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0.021156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-0.08008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0.002623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-0.0563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0.890598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260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2300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2300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0.521739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0.478261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0.053825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0.101563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0.155388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1.140899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5780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5680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0.59507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0.40493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-0.03502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0.058722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0.0237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0.947931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dirty="0">
                          <a:effectLst/>
                        </a:rPr>
                        <a:t>1.369732</a:t>
                      </a:r>
                      <a:endParaRPr lang="en-US" sz="300" b="0" i="0" u="none" strike="noStrike" dirty="0">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1283131992"/>
                  </a:ext>
                </a:extLst>
              </a:tr>
            </a:tbl>
          </a:graphicData>
        </a:graphic>
      </p:graphicFrame>
      <p:pic>
        <p:nvPicPr>
          <p:cNvPr id="34" name="Graphic 33" descr="Close">
            <a:extLst>
              <a:ext uri="{FF2B5EF4-FFF2-40B4-BE49-F238E27FC236}">
                <a16:creationId xmlns:a16="http://schemas.microsoft.com/office/drawing/2014/main" id="{07C3C26E-B3D3-4EA7-814B-26A263B2FE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78703" y="1660158"/>
            <a:ext cx="914400" cy="914400"/>
          </a:xfrm>
          <a:prstGeom prst="rect">
            <a:avLst/>
          </a:prstGeom>
        </p:spPr>
      </p:pic>
      <p:graphicFrame>
        <p:nvGraphicFramePr>
          <p:cNvPr id="36" name="Table 35">
            <a:extLst>
              <a:ext uri="{FF2B5EF4-FFF2-40B4-BE49-F238E27FC236}">
                <a16:creationId xmlns:a16="http://schemas.microsoft.com/office/drawing/2014/main" id="{E512C204-1033-4128-864E-9AB40331381A}"/>
              </a:ext>
            </a:extLst>
          </p:cNvPr>
          <p:cNvGraphicFramePr>
            <a:graphicFrameLocks noGrp="1"/>
          </p:cNvGraphicFramePr>
          <p:nvPr>
            <p:extLst>
              <p:ext uri="{D42A27DB-BD31-4B8C-83A1-F6EECF244321}">
                <p14:modId xmlns:p14="http://schemas.microsoft.com/office/powerpoint/2010/main" val="3400614310"/>
              </p:ext>
            </p:extLst>
          </p:nvPr>
        </p:nvGraphicFramePr>
        <p:xfrm>
          <a:off x="-594360" y="2637298"/>
          <a:ext cx="9926362" cy="4424029"/>
        </p:xfrm>
        <a:graphic>
          <a:graphicData uri="http://schemas.openxmlformats.org/drawingml/2006/table">
            <a:tbl>
              <a:tblPr>
                <a:tableStyleId>{0660B408-B3CF-4A94-85FC-2B1E0A45F4A2}</a:tableStyleId>
              </a:tblPr>
              <a:tblGrid>
                <a:gridCol w="648526">
                  <a:extLst>
                    <a:ext uri="{9D8B030D-6E8A-4147-A177-3AD203B41FA5}">
                      <a16:colId xmlns:a16="http://schemas.microsoft.com/office/drawing/2014/main" val="196962117"/>
                    </a:ext>
                  </a:extLst>
                </a:gridCol>
                <a:gridCol w="648526">
                  <a:extLst>
                    <a:ext uri="{9D8B030D-6E8A-4147-A177-3AD203B41FA5}">
                      <a16:colId xmlns:a16="http://schemas.microsoft.com/office/drawing/2014/main" val="3229612829"/>
                    </a:ext>
                  </a:extLst>
                </a:gridCol>
                <a:gridCol w="900539">
                  <a:extLst>
                    <a:ext uri="{9D8B030D-6E8A-4147-A177-3AD203B41FA5}">
                      <a16:colId xmlns:a16="http://schemas.microsoft.com/office/drawing/2014/main" val="3135640751"/>
                    </a:ext>
                  </a:extLst>
                </a:gridCol>
                <a:gridCol w="648526">
                  <a:extLst>
                    <a:ext uri="{9D8B030D-6E8A-4147-A177-3AD203B41FA5}">
                      <a16:colId xmlns:a16="http://schemas.microsoft.com/office/drawing/2014/main" val="242117489"/>
                    </a:ext>
                  </a:extLst>
                </a:gridCol>
                <a:gridCol w="1027299">
                  <a:extLst>
                    <a:ext uri="{9D8B030D-6E8A-4147-A177-3AD203B41FA5}">
                      <a16:colId xmlns:a16="http://schemas.microsoft.com/office/drawing/2014/main" val="3839199081"/>
                    </a:ext>
                  </a:extLst>
                </a:gridCol>
                <a:gridCol w="675665">
                  <a:extLst>
                    <a:ext uri="{9D8B030D-6E8A-4147-A177-3AD203B41FA5}">
                      <a16:colId xmlns:a16="http://schemas.microsoft.com/office/drawing/2014/main" val="2494438598"/>
                    </a:ext>
                  </a:extLst>
                </a:gridCol>
                <a:gridCol w="735019">
                  <a:extLst>
                    <a:ext uri="{9D8B030D-6E8A-4147-A177-3AD203B41FA5}">
                      <a16:colId xmlns:a16="http://schemas.microsoft.com/office/drawing/2014/main" val="2229229047"/>
                    </a:ext>
                  </a:extLst>
                </a:gridCol>
                <a:gridCol w="900539">
                  <a:extLst>
                    <a:ext uri="{9D8B030D-6E8A-4147-A177-3AD203B41FA5}">
                      <a16:colId xmlns:a16="http://schemas.microsoft.com/office/drawing/2014/main" val="2696197723"/>
                    </a:ext>
                  </a:extLst>
                </a:gridCol>
                <a:gridCol w="648526">
                  <a:extLst>
                    <a:ext uri="{9D8B030D-6E8A-4147-A177-3AD203B41FA5}">
                      <a16:colId xmlns:a16="http://schemas.microsoft.com/office/drawing/2014/main" val="3316825765"/>
                    </a:ext>
                  </a:extLst>
                </a:gridCol>
                <a:gridCol w="938635">
                  <a:extLst>
                    <a:ext uri="{9D8B030D-6E8A-4147-A177-3AD203B41FA5}">
                      <a16:colId xmlns:a16="http://schemas.microsoft.com/office/drawing/2014/main" val="2150728795"/>
                    </a:ext>
                  </a:extLst>
                </a:gridCol>
                <a:gridCol w="874677">
                  <a:extLst>
                    <a:ext uri="{9D8B030D-6E8A-4147-A177-3AD203B41FA5}">
                      <a16:colId xmlns:a16="http://schemas.microsoft.com/office/drawing/2014/main" val="3672240584"/>
                    </a:ext>
                  </a:extLst>
                </a:gridCol>
                <a:gridCol w="735019">
                  <a:extLst>
                    <a:ext uri="{9D8B030D-6E8A-4147-A177-3AD203B41FA5}">
                      <a16:colId xmlns:a16="http://schemas.microsoft.com/office/drawing/2014/main" val="485515347"/>
                    </a:ext>
                  </a:extLst>
                </a:gridCol>
                <a:gridCol w="544866">
                  <a:extLst>
                    <a:ext uri="{9D8B030D-6E8A-4147-A177-3AD203B41FA5}">
                      <a16:colId xmlns:a16="http://schemas.microsoft.com/office/drawing/2014/main" val="1361707894"/>
                    </a:ext>
                  </a:extLst>
                </a:gridCol>
              </a:tblGrid>
              <a:tr h="583731">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Q</a:t>
                      </a:r>
                      <a:b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Salmon</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Q </a:t>
                      </a:r>
                      <a:b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Cod</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Q </a:t>
                      </a:r>
                      <a:b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Shrimp</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Q </a:t>
                      </a:r>
                      <a:b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Clam</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Q </a:t>
                      </a:r>
                      <a:b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Bass</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V </a:t>
                      </a:r>
                      <a:b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Salmon</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V </a:t>
                      </a:r>
                      <a:b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Cod</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V </a:t>
                      </a:r>
                      <a:b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Shrimp</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V </a:t>
                      </a:r>
                      <a:b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Clam</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V </a:t>
                      </a:r>
                      <a:b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Bass</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3847860"/>
                  </a:ext>
                </a:extLst>
              </a:tr>
              <a:tr h="349118">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2007</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150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800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00121191"/>
                  </a:ext>
                </a:extLst>
              </a:tr>
              <a:tr h="349118">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2008</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1900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120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160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2700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1200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1200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1365462339"/>
                  </a:ext>
                </a:extLst>
              </a:tr>
              <a:tr h="349118">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2009</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110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140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2900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900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900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900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2458086068"/>
                  </a:ext>
                </a:extLst>
              </a:tr>
              <a:tr h="349118">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2010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2500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90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3000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700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700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4052405330"/>
                  </a:ext>
                </a:extLst>
              </a:tr>
              <a:tr h="349118">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2011</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80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3100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900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400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3315469106"/>
                  </a:ext>
                </a:extLst>
              </a:tr>
              <a:tr h="349118">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2012</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12</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2300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150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3251755838"/>
                  </a:ext>
                </a:extLst>
              </a:tr>
              <a:tr h="349118">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2013</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11</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180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2800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1200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999017552"/>
                  </a:ext>
                </a:extLst>
              </a:tr>
              <a:tr h="349118">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2014</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11</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2300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110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110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170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3200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1100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900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900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798134981"/>
                  </a:ext>
                </a:extLst>
              </a:tr>
              <a:tr h="349118">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2015</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2400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90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130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3500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1951238753"/>
                  </a:ext>
                </a:extLst>
              </a:tr>
              <a:tr h="349118">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2016</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15</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2200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160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180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3200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1200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1100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1100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1283131992"/>
                  </a:ext>
                </a:extLst>
              </a:tr>
              <a:tr h="349118">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2971468027"/>
                  </a:ext>
                </a:extLst>
              </a:tr>
            </a:tbl>
          </a:graphicData>
        </a:graphic>
      </p:graphicFrame>
      <p:sp>
        <p:nvSpPr>
          <p:cNvPr id="37" name="Rectangle 36">
            <a:extLst>
              <a:ext uri="{FF2B5EF4-FFF2-40B4-BE49-F238E27FC236}">
                <a16:creationId xmlns:a16="http://schemas.microsoft.com/office/drawing/2014/main" id="{977E36A3-D438-4BFA-A449-20908F779E99}"/>
              </a:ext>
            </a:extLst>
          </p:cNvPr>
          <p:cNvSpPr/>
          <p:nvPr/>
        </p:nvSpPr>
        <p:spPr>
          <a:xfrm>
            <a:off x="1767839" y="3545026"/>
            <a:ext cx="3870960" cy="2378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1"/>
            <a:endParaRPr lang="en-US" dirty="0"/>
          </a:p>
          <a:p>
            <a:pPr lvl="1"/>
            <a:r>
              <a:rPr lang="en-US" dirty="0"/>
              <a:t>If NA = 0, </a:t>
            </a:r>
          </a:p>
          <a:p>
            <a:pPr lvl="1"/>
            <a:endParaRPr lang="en-US" dirty="0"/>
          </a:p>
        </p:txBody>
      </p:sp>
      <p:graphicFrame>
        <p:nvGraphicFramePr>
          <p:cNvPr id="41" name="Chart 40">
            <a:extLst>
              <a:ext uri="{FF2B5EF4-FFF2-40B4-BE49-F238E27FC236}">
                <a16:creationId xmlns:a16="http://schemas.microsoft.com/office/drawing/2014/main" id="{2B36C93C-C7D9-419A-9DD9-D0C72FDBD143}"/>
              </a:ext>
            </a:extLst>
          </p:cNvPr>
          <p:cNvGraphicFramePr/>
          <p:nvPr>
            <p:extLst>
              <p:ext uri="{D42A27DB-BD31-4B8C-83A1-F6EECF244321}">
                <p14:modId xmlns:p14="http://schemas.microsoft.com/office/powerpoint/2010/main" val="3650478266"/>
              </p:ext>
            </p:extLst>
          </p:nvPr>
        </p:nvGraphicFramePr>
        <p:xfrm>
          <a:off x="2010168" y="3880576"/>
          <a:ext cx="3294861" cy="2286459"/>
        </p:xfrm>
        <a:graphic>
          <a:graphicData uri="http://schemas.openxmlformats.org/drawingml/2006/chart">
            <c:chart xmlns:c="http://schemas.openxmlformats.org/drawingml/2006/chart" xmlns:r="http://schemas.openxmlformats.org/officeDocument/2006/relationships" r:id="rId7"/>
          </a:graphicData>
        </a:graphic>
      </p:graphicFrame>
      <p:pic>
        <p:nvPicPr>
          <p:cNvPr id="38" name="Graphic 37" descr="Arrow Counterclockwise curve">
            <a:extLst>
              <a:ext uri="{FF2B5EF4-FFF2-40B4-BE49-F238E27FC236}">
                <a16:creationId xmlns:a16="http://schemas.microsoft.com/office/drawing/2014/main" id="{299DD7DA-6EAA-414F-A727-7496DE9927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3784031" flipV="1">
            <a:off x="4562313" y="4715107"/>
            <a:ext cx="1698298" cy="1363781"/>
          </a:xfrm>
          <a:prstGeom prst="rect">
            <a:avLst/>
          </a:prstGeom>
        </p:spPr>
      </p:pic>
    </p:spTree>
    <p:extLst>
      <p:ext uri="{BB962C8B-B14F-4D97-AF65-F5344CB8AC3E}">
        <p14:creationId xmlns:p14="http://schemas.microsoft.com/office/powerpoint/2010/main" val="40237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Graphic spid="41"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CB7AED-F2B6-483B-9B93-081C48AF6C46}"/>
              </a:ext>
            </a:extLst>
          </p:cNvPr>
          <p:cNvSpPr/>
          <p:nvPr/>
        </p:nvSpPr>
        <p:spPr>
          <a:xfrm>
            <a:off x="-164452" y="6294261"/>
            <a:ext cx="9430372" cy="56100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450968" y="218809"/>
            <a:ext cx="8693031" cy="678418"/>
          </a:xfrm>
          <a:prstGeom prst="rect">
            <a:avLst/>
          </a:prstGeom>
        </p:spPr>
        <p:txBody>
          <a:bodyPr vert="horz" lIns="91440" tIns="45720" rIns="91440" bIns="45720" rtlCol="0">
            <a:noAutofit/>
          </a:bodyPr>
          <a:lstStyle/>
          <a:p>
            <a:r>
              <a:rPr lang="en-US" sz="3200" b="1" spc="-120" dirty="0">
                <a:solidFill>
                  <a:schemeClr val="accent1"/>
                </a:solidFill>
                <a:cs typeface="Arial Narrow Bold"/>
              </a:rPr>
              <a:t>Missing Data</a:t>
            </a:r>
          </a:p>
        </p:txBody>
      </p:sp>
      <p:pic>
        <p:nvPicPr>
          <p:cNvPr id="11" name="Picture 10">
            <a:extLst>
              <a:ext uri="{FF2B5EF4-FFF2-40B4-BE49-F238E27FC236}">
                <a16:creationId xmlns:a16="http://schemas.microsoft.com/office/drawing/2014/main" id="{F7231BD3-5205-4823-A74D-2CD8201A2EE3}"/>
              </a:ext>
            </a:extLst>
          </p:cNvPr>
          <p:cNvPicPr>
            <a:picLocks noChangeAspect="1"/>
          </p:cNvPicPr>
          <p:nvPr/>
        </p:nvPicPr>
        <p:blipFill>
          <a:blip r:embed="rId3"/>
          <a:stretch>
            <a:fillRect/>
          </a:stretch>
        </p:blipFill>
        <p:spPr>
          <a:xfrm>
            <a:off x="-2284254" y="1873436"/>
            <a:ext cx="2119802" cy="2756379"/>
          </a:xfrm>
          <a:prstGeom prst="rect">
            <a:avLst/>
          </a:prstGeom>
          <a:ln>
            <a:solidFill>
              <a:schemeClr val="tx1"/>
            </a:solidFill>
          </a:ln>
        </p:spPr>
      </p:pic>
      <p:pic>
        <p:nvPicPr>
          <p:cNvPr id="2" name="Picture 1">
            <a:extLst>
              <a:ext uri="{FF2B5EF4-FFF2-40B4-BE49-F238E27FC236}">
                <a16:creationId xmlns:a16="http://schemas.microsoft.com/office/drawing/2014/main" id="{BBE8D491-2775-4C42-857F-D0F4981DCEF2}"/>
              </a:ext>
            </a:extLst>
          </p:cNvPr>
          <p:cNvPicPr>
            <a:picLocks noChangeAspect="1"/>
          </p:cNvPicPr>
          <p:nvPr/>
        </p:nvPicPr>
        <p:blipFill rotWithShape="1">
          <a:blip r:embed="rId4"/>
          <a:srcRect l="24765" r="39869"/>
          <a:stretch/>
        </p:blipFill>
        <p:spPr>
          <a:xfrm>
            <a:off x="9510405" y="1940299"/>
            <a:ext cx="2937164" cy="837544"/>
          </a:xfrm>
          <a:prstGeom prst="rect">
            <a:avLst/>
          </a:prstGeom>
        </p:spPr>
      </p:pic>
      <p:pic>
        <p:nvPicPr>
          <p:cNvPr id="18" name="Picture 17">
            <a:extLst>
              <a:ext uri="{FF2B5EF4-FFF2-40B4-BE49-F238E27FC236}">
                <a16:creationId xmlns:a16="http://schemas.microsoft.com/office/drawing/2014/main" id="{4A86E3D6-A6D0-4CCB-A8A0-27E511CC10EE}"/>
              </a:ext>
            </a:extLst>
          </p:cNvPr>
          <p:cNvPicPr>
            <a:picLocks noChangeAspect="1"/>
          </p:cNvPicPr>
          <p:nvPr/>
        </p:nvPicPr>
        <p:blipFill rotWithShape="1">
          <a:blip r:embed="rId4"/>
          <a:srcRect l="51566" r="43986" b="55204"/>
          <a:stretch/>
        </p:blipFill>
        <p:spPr>
          <a:xfrm>
            <a:off x="10455563" y="5296281"/>
            <a:ext cx="369455" cy="375189"/>
          </a:xfrm>
          <a:prstGeom prst="rect">
            <a:avLst/>
          </a:prstGeom>
        </p:spPr>
      </p:pic>
      <p:sp>
        <p:nvSpPr>
          <p:cNvPr id="5" name="Content Placeholder 4">
            <a:extLst>
              <a:ext uri="{FF2B5EF4-FFF2-40B4-BE49-F238E27FC236}">
                <a16:creationId xmlns:a16="http://schemas.microsoft.com/office/drawing/2014/main" id="{4C0788F9-2353-4FB9-8EC8-3648EC1BE64E}"/>
              </a:ext>
            </a:extLst>
          </p:cNvPr>
          <p:cNvSpPr>
            <a:spLocks noGrp="1"/>
          </p:cNvSpPr>
          <p:nvPr>
            <p:ph idx="1"/>
          </p:nvPr>
        </p:nvSpPr>
        <p:spPr>
          <a:xfrm>
            <a:off x="457200" y="897227"/>
            <a:ext cx="8229600" cy="1693829"/>
          </a:xfrm>
        </p:spPr>
        <p:txBody>
          <a:bodyPr>
            <a:normAutofit fontScale="92500"/>
          </a:bodyPr>
          <a:lstStyle/>
          <a:p>
            <a:pPr marL="0" indent="0">
              <a:buNone/>
            </a:pPr>
            <a:r>
              <a:rPr lang="en-US" dirty="0"/>
              <a:t>Instituted a % missing data threshold</a:t>
            </a:r>
          </a:p>
          <a:p>
            <a:r>
              <a:rPr lang="en-US" dirty="0"/>
              <a:t>Ex. 40% of the V or Q data was missing in a timeseries, the columns were removed from the analysis. </a:t>
            </a:r>
          </a:p>
        </p:txBody>
      </p:sp>
      <p:graphicFrame>
        <p:nvGraphicFramePr>
          <p:cNvPr id="6" name="Table 5">
            <a:extLst>
              <a:ext uri="{FF2B5EF4-FFF2-40B4-BE49-F238E27FC236}">
                <a16:creationId xmlns:a16="http://schemas.microsoft.com/office/drawing/2014/main" id="{69BA565A-5A52-46BB-AF0E-E21DA4F1C2BA}"/>
              </a:ext>
            </a:extLst>
          </p:cNvPr>
          <p:cNvGraphicFramePr>
            <a:graphicFrameLocks noGrp="1"/>
          </p:cNvGraphicFramePr>
          <p:nvPr>
            <p:extLst>
              <p:ext uri="{D42A27DB-BD31-4B8C-83A1-F6EECF244321}">
                <p14:modId xmlns:p14="http://schemas.microsoft.com/office/powerpoint/2010/main" val="631883626"/>
              </p:ext>
            </p:extLst>
          </p:nvPr>
        </p:nvGraphicFramePr>
        <p:xfrm>
          <a:off x="-594360" y="2637298"/>
          <a:ext cx="9926362" cy="4424029"/>
        </p:xfrm>
        <a:graphic>
          <a:graphicData uri="http://schemas.openxmlformats.org/drawingml/2006/table">
            <a:tbl>
              <a:tblPr>
                <a:tableStyleId>{0660B408-B3CF-4A94-85FC-2B1E0A45F4A2}</a:tableStyleId>
              </a:tblPr>
              <a:tblGrid>
                <a:gridCol w="648526">
                  <a:extLst>
                    <a:ext uri="{9D8B030D-6E8A-4147-A177-3AD203B41FA5}">
                      <a16:colId xmlns:a16="http://schemas.microsoft.com/office/drawing/2014/main" val="196962117"/>
                    </a:ext>
                  </a:extLst>
                </a:gridCol>
                <a:gridCol w="648526">
                  <a:extLst>
                    <a:ext uri="{9D8B030D-6E8A-4147-A177-3AD203B41FA5}">
                      <a16:colId xmlns:a16="http://schemas.microsoft.com/office/drawing/2014/main" val="3229612829"/>
                    </a:ext>
                  </a:extLst>
                </a:gridCol>
                <a:gridCol w="900539">
                  <a:extLst>
                    <a:ext uri="{9D8B030D-6E8A-4147-A177-3AD203B41FA5}">
                      <a16:colId xmlns:a16="http://schemas.microsoft.com/office/drawing/2014/main" val="3135640751"/>
                    </a:ext>
                  </a:extLst>
                </a:gridCol>
                <a:gridCol w="648526">
                  <a:extLst>
                    <a:ext uri="{9D8B030D-6E8A-4147-A177-3AD203B41FA5}">
                      <a16:colId xmlns:a16="http://schemas.microsoft.com/office/drawing/2014/main" val="242117489"/>
                    </a:ext>
                  </a:extLst>
                </a:gridCol>
                <a:gridCol w="1027299">
                  <a:extLst>
                    <a:ext uri="{9D8B030D-6E8A-4147-A177-3AD203B41FA5}">
                      <a16:colId xmlns:a16="http://schemas.microsoft.com/office/drawing/2014/main" val="3839199081"/>
                    </a:ext>
                  </a:extLst>
                </a:gridCol>
                <a:gridCol w="675665">
                  <a:extLst>
                    <a:ext uri="{9D8B030D-6E8A-4147-A177-3AD203B41FA5}">
                      <a16:colId xmlns:a16="http://schemas.microsoft.com/office/drawing/2014/main" val="2494438598"/>
                    </a:ext>
                  </a:extLst>
                </a:gridCol>
                <a:gridCol w="735019">
                  <a:extLst>
                    <a:ext uri="{9D8B030D-6E8A-4147-A177-3AD203B41FA5}">
                      <a16:colId xmlns:a16="http://schemas.microsoft.com/office/drawing/2014/main" val="2229229047"/>
                    </a:ext>
                  </a:extLst>
                </a:gridCol>
                <a:gridCol w="900539">
                  <a:extLst>
                    <a:ext uri="{9D8B030D-6E8A-4147-A177-3AD203B41FA5}">
                      <a16:colId xmlns:a16="http://schemas.microsoft.com/office/drawing/2014/main" val="2696197723"/>
                    </a:ext>
                  </a:extLst>
                </a:gridCol>
                <a:gridCol w="648526">
                  <a:extLst>
                    <a:ext uri="{9D8B030D-6E8A-4147-A177-3AD203B41FA5}">
                      <a16:colId xmlns:a16="http://schemas.microsoft.com/office/drawing/2014/main" val="3316825765"/>
                    </a:ext>
                  </a:extLst>
                </a:gridCol>
                <a:gridCol w="938635">
                  <a:extLst>
                    <a:ext uri="{9D8B030D-6E8A-4147-A177-3AD203B41FA5}">
                      <a16:colId xmlns:a16="http://schemas.microsoft.com/office/drawing/2014/main" val="2150728795"/>
                    </a:ext>
                  </a:extLst>
                </a:gridCol>
                <a:gridCol w="874677">
                  <a:extLst>
                    <a:ext uri="{9D8B030D-6E8A-4147-A177-3AD203B41FA5}">
                      <a16:colId xmlns:a16="http://schemas.microsoft.com/office/drawing/2014/main" val="3672240584"/>
                    </a:ext>
                  </a:extLst>
                </a:gridCol>
                <a:gridCol w="735019">
                  <a:extLst>
                    <a:ext uri="{9D8B030D-6E8A-4147-A177-3AD203B41FA5}">
                      <a16:colId xmlns:a16="http://schemas.microsoft.com/office/drawing/2014/main" val="485515347"/>
                    </a:ext>
                  </a:extLst>
                </a:gridCol>
                <a:gridCol w="544866">
                  <a:extLst>
                    <a:ext uri="{9D8B030D-6E8A-4147-A177-3AD203B41FA5}">
                      <a16:colId xmlns:a16="http://schemas.microsoft.com/office/drawing/2014/main" val="1361707894"/>
                    </a:ext>
                  </a:extLst>
                </a:gridCol>
              </a:tblGrid>
              <a:tr h="583731">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Q</a:t>
                      </a:r>
                      <a:b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Salmon</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Q </a:t>
                      </a:r>
                      <a:b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Cod</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Q </a:t>
                      </a:r>
                      <a:b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Shrimp</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Q </a:t>
                      </a:r>
                      <a:b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Clam</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Q </a:t>
                      </a:r>
                      <a:b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Bass</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V </a:t>
                      </a:r>
                      <a:b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Salmon</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V </a:t>
                      </a:r>
                      <a:b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Cod</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V </a:t>
                      </a:r>
                      <a:b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Shrimp</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V </a:t>
                      </a:r>
                      <a:b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Clam</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V </a:t>
                      </a:r>
                      <a:b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Bass</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3847860"/>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2007</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2000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100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150</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100</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800</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00121191"/>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2008</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1900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120</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160</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100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2700</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1200</a:t>
                      </a:r>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1200</a:t>
                      </a:r>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1365462339"/>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2009</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2000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110</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140</a:t>
                      </a:r>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100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2900</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900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900</a:t>
                      </a:r>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900</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2458086068"/>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2010</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2500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90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rPr>
                        <a:t>NA</a:t>
                      </a: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3000</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700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700</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4052405330"/>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2011</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10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80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3100</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900</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400</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3315469106"/>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2012</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12</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2300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100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150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3251755838"/>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2013</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11</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2000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100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180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2800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1200</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999017552"/>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2014</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11</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2300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110</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110</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170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3200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1100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900</a:t>
                      </a:r>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900</a:t>
                      </a:r>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798134981"/>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2015</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10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2400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90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130</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200</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3500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1951238753"/>
                  </a:ext>
                </a:extLst>
              </a:tr>
              <a:tr h="349118">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2016</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15</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2200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100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160</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180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3200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1200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1100</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1100</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1283131992"/>
                  </a:ext>
                </a:extLst>
              </a:tr>
              <a:tr h="349118">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2971468027"/>
                  </a:ext>
                </a:extLst>
              </a:tr>
            </a:tbl>
          </a:graphicData>
        </a:graphic>
      </p:graphicFrame>
      <p:graphicFrame>
        <p:nvGraphicFramePr>
          <p:cNvPr id="14" name="Table 13">
            <a:extLst>
              <a:ext uri="{FF2B5EF4-FFF2-40B4-BE49-F238E27FC236}">
                <a16:creationId xmlns:a16="http://schemas.microsoft.com/office/drawing/2014/main" id="{7A71788F-0D0F-4E65-A169-68E9EFBC4228}"/>
              </a:ext>
            </a:extLst>
          </p:cNvPr>
          <p:cNvGraphicFramePr>
            <a:graphicFrameLocks noGrp="1"/>
          </p:cNvGraphicFramePr>
          <p:nvPr>
            <p:extLst>
              <p:ext uri="{D42A27DB-BD31-4B8C-83A1-F6EECF244321}">
                <p14:modId xmlns:p14="http://schemas.microsoft.com/office/powerpoint/2010/main" val="4165382062"/>
              </p:ext>
            </p:extLst>
          </p:nvPr>
        </p:nvGraphicFramePr>
        <p:xfrm>
          <a:off x="9690350" y="4629815"/>
          <a:ext cx="8824000" cy="1692476"/>
        </p:xfrm>
        <a:graphic>
          <a:graphicData uri="http://schemas.openxmlformats.org/drawingml/2006/table">
            <a:tbl>
              <a:tblPr>
                <a:tableStyleId>{0660B408-B3CF-4A94-85FC-2B1E0A45F4A2}</a:tableStyleId>
              </a:tblPr>
              <a:tblGrid>
                <a:gridCol w="176480">
                  <a:extLst>
                    <a:ext uri="{9D8B030D-6E8A-4147-A177-3AD203B41FA5}">
                      <a16:colId xmlns:a16="http://schemas.microsoft.com/office/drawing/2014/main" val="3229612829"/>
                    </a:ext>
                  </a:extLst>
                </a:gridCol>
                <a:gridCol w="176480">
                  <a:extLst>
                    <a:ext uri="{9D8B030D-6E8A-4147-A177-3AD203B41FA5}">
                      <a16:colId xmlns:a16="http://schemas.microsoft.com/office/drawing/2014/main" val="3135640751"/>
                    </a:ext>
                  </a:extLst>
                </a:gridCol>
                <a:gridCol w="176480">
                  <a:extLst>
                    <a:ext uri="{9D8B030D-6E8A-4147-A177-3AD203B41FA5}">
                      <a16:colId xmlns:a16="http://schemas.microsoft.com/office/drawing/2014/main" val="242117489"/>
                    </a:ext>
                  </a:extLst>
                </a:gridCol>
                <a:gridCol w="176480">
                  <a:extLst>
                    <a:ext uri="{9D8B030D-6E8A-4147-A177-3AD203B41FA5}">
                      <a16:colId xmlns:a16="http://schemas.microsoft.com/office/drawing/2014/main" val="3839199081"/>
                    </a:ext>
                  </a:extLst>
                </a:gridCol>
                <a:gridCol w="176480">
                  <a:extLst>
                    <a:ext uri="{9D8B030D-6E8A-4147-A177-3AD203B41FA5}">
                      <a16:colId xmlns:a16="http://schemas.microsoft.com/office/drawing/2014/main" val="2494438598"/>
                    </a:ext>
                  </a:extLst>
                </a:gridCol>
                <a:gridCol w="176480">
                  <a:extLst>
                    <a:ext uri="{9D8B030D-6E8A-4147-A177-3AD203B41FA5}">
                      <a16:colId xmlns:a16="http://schemas.microsoft.com/office/drawing/2014/main" val="2229229047"/>
                    </a:ext>
                  </a:extLst>
                </a:gridCol>
                <a:gridCol w="176480">
                  <a:extLst>
                    <a:ext uri="{9D8B030D-6E8A-4147-A177-3AD203B41FA5}">
                      <a16:colId xmlns:a16="http://schemas.microsoft.com/office/drawing/2014/main" val="2038121152"/>
                    </a:ext>
                  </a:extLst>
                </a:gridCol>
                <a:gridCol w="176480">
                  <a:extLst>
                    <a:ext uri="{9D8B030D-6E8A-4147-A177-3AD203B41FA5}">
                      <a16:colId xmlns:a16="http://schemas.microsoft.com/office/drawing/2014/main" val="2408901227"/>
                    </a:ext>
                  </a:extLst>
                </a:gridCol>
                <a:gridCol w="176480">
                  <a:extLst>
                    <a:ext uri="{9D8B030D-6E8A-4147-A177-3AD203B41FA5}">
                      <a16:colId xmlns:a16="http://schemas.microsoft.com/office/drawing/2014/main" val="3401159309"/>
                    </a:ext>
                  </a:extLst>
                </a:gridCol>
                <a:gridCol w="176480">
                  <a:extLst>
                    <a:ext uri="{9D8B030D-6E8A-4147-A177-3AD203B41FA5}">
                      <a16:colId xmlns:a16="http://schemas.microsoft.com/office/drawing/2014/main" val="1780537762"/>
                    </a:ext>
                  </a:extLst>
                </a:gridCol>
                <a:gridCol w="176480">
                  <a:extLst>
                    <a:ext uri="{9D8B030D-6E8A-4147-A177-3AD203B41FA5}">
                      <a16:colId xmlns:a16="http://schemas.microsoft.com/office/drawing/2014/main" val="2696197723"/>
                    </a:ext>
                  </a:extLst>
                </a:gridCol>
                <a:gridCol w="176480">
                  <a:extLst>
                    <a:ext uri="{9D8B030D-6E8A-4147-A177-3AD203B41FA5}">
                      <a16:colId xmlns:a16="http://schemas.microsoft.com/office/drawing/2014/main" val="3316825765"/>
                    </a:ext>
                  </a:extLst>
                </a:gridCol>
                <a:gridCol w="216250">
                  <a:extLst>
                    <a:ext uri="{9D8B030D-6E8A-4147-A177-3AD203B41FA5}">
                      <a16:colId xmlns:a16="http://schemas.microsoft.com/office/drawing/2014/main" val="2150728795"/>
                    </a:ext>
                  </a:extLst>
                </a:gridCol>
                <a:gridCol w="136710">
                  <a:extLst>
                    <a:ext uri="{9D8B030D-6E8A-4147-A177-3AD203B41FA5}">
                      <a16:colId xmlns:a16="http://schemas.microsoft.com/office/drawing/2014/main" val="3672240584"/>
                    </a:ext>
                  </a:extLst>
                </a:gridCol>
                <a:gridCol w="176480">
                  <a:extLst>
                    <a:ext uri="{9D8B030D-6E8A-4147-A177-3AD203B41FA5}">
                      <a16:colId xmlns:a16="http://schemas.microsoft.com/office/drawing/2014/main" val="485515347"/>
                    </a:ext>
                  </a:extLst>
                </a:gridCol>
                <a:gridCol w="176480">
                  <a:extLst>
                    <a:ext uri="{9D8B030D-6E8A-4147-A177-3AD203B41FA5}">
                      <a16:colId xmlns:a16="http://schemas.microsoft.com/office/drawing/2014/main" val="4244474407"/>
                    </a:ext>
                  </a:extLst>
                </a:gridCol>
                <a:gridCol w="176480">
                  <a:extLst>
                    <a:ext uri="{9D8B030D-6E8A-4147-A177-3AD203B41FA5}">
                      <a16:colId xmlns:a16="http://schemas.microsoft.com/office/drawing/2014/main" val="3801612260"/>
                    </a:ext>
                  </a:extLst>
                </a:gridCol>
                <a:gridCol w="176480">
                  <a:extLst>
                    <a:ext uri="{9D8B030D-6E8A-4147-A177-3AD203B41FA5}">
                      <a16:colId xmlns:a16="http://schemas.microsoft.com/office/drawing/2014/main" val="4051490132"/>
                    </a:ext>
                  </a:extLst>
                </a:gridCol>
                <a:gridCol w="176480">
                  <a:extLst>
                    <a:ext uri="{9D8B030D-6E8A-4147-A177-3AD203B41FA5}">
                      <a16:colId xmlns:a16="http://schemas.microsoft.com/office/drawing/2014/main" val="2634268406"/>
                    </a:ext>
                  </a:extLst>
                </a:gridCol>
                <a:gridCol w="176480">
                  <a:extLst>
                    <a:ext uri="{9D8B030D-6E8A-4147-A177-3AD203B41FA5}">
                      <a16:colId xmlns:a16="http://schemas.microsoft.com/office/drawing/2014/main" val="1395027321"/>
                    </a:ext>
                  </a:extLst>
                </a:gridCol>
                <a:gridCol w="176480">
                  <a:extLst>
                    <a:ext uri="{9D8B030D-6E8A-4147-A177-3AD203B41FA5}">
                      <a16:colId xmlns:a16="http://schemas.microsoft.com/office/drawing/2014/main" val="2611702465"/>
                    </a:ext>
                  </a:extLst>
                </a:gridCol>
                <a:gridCol w="176480">
                  <a:extLst>
                    <a:ext uri="{9D8B030D-6E8A-4147-A177-3AD203B41FA5}">
                      <a16:colId xmlns:a16="http://schemas.microsoft.com/office/drawing/2014/main" val="950551790"/>
                    </a:ext>
                  </a:extLst>
                </a:gridCol>
                <a:gridCol w="176480">
                  <a:extLst>
                    <a:ext uri="{9D8B030D-6E8A-4147-A177-3AD203B41FA5}">
                      <a16:colId xmlns:a16="http://schemas.microsoft.com/office/drawing/2014/main" val="3996842556"/>
                    </a:ext>
                  </a:extLst>
                </a:gridCol>
                <a:gridCol w="176480">
                  <a:extLst>
                    <a:ext uri="{9D8B030D-6E8A-4147-A177-3AD203B41FA5}">
                      <a16:colId xmlns:a16="http://schemas.microsoft.com/office/drawing/2014/main" val="4012641242"/>
                    </a:ext>
                  </a:extLst>
                </a:gridCol>
                <a:gridCol w="176480">
                  <a:extLst>
                    <a:ext uri="{9D8B030D-6E8A-4147-A177-3AD203B41FA5}">
                      <a16:colId xmlns:a16="http://schemas.microsoft.com/office/drawing/2014/main" val="1392322793"/>
                    </a:ext>
                  </a:extLst>
                </a:gridCol>
                <a:gridCol w="176480">
                  <a:extLst>
                    <a:ext uri="{9D8B030D-6E8A-4147-A177-3AD203B41FA5}">
                      <a16:colId xmlns:a16="http://schemas.microsoft.com/office/drawing/2014/main" val="1309673786"/>
                    </a:ext>
                  </a:extLst>
                </a:gridCol>
                <a:gridCol w="176480">
                  <a:extLst>
                    <a:ext uri="{9D8B030D-6E8A-4147-A177-3AD203B41FA5}">
                      <a16:colId xmlns:a16="http://schemas.microsoft.com/office/drawing/2014/main" val="2822352240"/>
                    </a:ext>
                  </a:extLst>
                </a:gridCol>
                <a:gridCol w="176480">
                  <a:extLst>
                    <a:ext uri="{9D8B030D-6E8A-4147-A177-3AD203B41FA5}">
                      <a16:colId xmlns:a16="http://schemas.microsoft.com/office/drawing/2014/main" val="280237270"/>
                    </a:ext>
                  </a:extLst>
                </a:gridCol>
                <a:gridCol w="176480">
                  <a:extLst>
                    <a:ext uri="{9D8B030D-6E8A-4147-A177-3AD203B41FA5}">
                      <a16:colId xmlns:a16="http://schemas.microsoft.com/office/drawing/2014/main" val="377098134"/>
                    </a:ext>
                  </a:extLst>
                </a:gridCol>
                <a:gridCol w="176480">
                  <a:extLst>
                    <a:ext uri="{9D8B030D-6E8A-4147-A177-3AD203B41FA5}">
                      <a16:colId xmlns:a16="http://schemas.microsoft.com/office/drawing/2014/main" val="492298845"/>
                    </a:ext>
                  </a:extLst>
                </a:gridCol>
                <a:gridCol w="176480">
                  <a:extLst>
                    <a:ext uri="{9D8B030D-6E8A-4147-A177-3AD203B41FA5}">
                      <a16:colId xmlns:a16="http://schemas.microsoft.com/office/drawing/2014/main" val="1900619062"/>
                    </a:ext>
                  </a:extLst>
                </a:gridCol>
                <a:gridCol w="176480">
                  <a:extLst>
                    <a:ext uri="{9D8B030D-6E8A-4147-A177-3AD203B41FA5}">
                      <a16:colId xmlns:a16="http://schemas.microsoft.com/office/drawing/2014/main" val="910697102"/>
                    </a:ext>
                  </a:extLst>
                </a:gridCol>
                <a:gridCol w="176480">
                  <a:extLst>
                    <a:ext uri="{9D8B030D-6E8A-4147-A177-3AD203B41FA5}">
                      <a16:colId xmlns:a16="http://schemas.microsoft.com/office/drawing/2014/main" val="2606432423"/>
                    </a:ext>
                  </a:extLst>
                </a:gridCol>
                <a:gridCol w="176480">
                  <a:extLst>
                    <a:ext uri="{9D8B030D-6E8A-4147-A177-3AD203B41FA5}">
                      <a16:colId xmlns:a16="http://schemas.microsoft.com/office/drawing/2014/main" val="2233029942"/>
                    </a:ext>
                  </a:extLst>
                </a:gridCol>
                <a:gridCol w="176480">
                  <a:extLst>
                    <a:ext uri="{9D8B030D-6E8A-4147-A177-3AD203B41FA5}">
                      <a16:colId xmlns:a16="http://schemas.microsoft.com/office/drawing/2014/main" val="1917933861"/>
                    </a:ext>
                  </a:extLst>
                </a:gridCol>
                <a:gridCol w="176480">
                  <a:extLst>
                    <a:ext uri="{9D8B030D-6E8A-4147-A177-3AD203B41FA5}">
                      <a16:colId xmlns:a16="http://schemas.microsoft.com/office/drawing/2014/main" val="3808051391"/>
                    </a:ext>
                  </a:extLst>
                </a:gridCol>
                <a:gridCol w="176480">
                  <a:extLst>
                    <a:ext uri="{9D8B030D-6E8A-4147-A177-3AD203B41FA5}">
                      <a16:colId xmlns:a16="http://schemas.microsoft.com/office/drawing/2014/main" val="2101054395"/>
                    </a:ext>
                  </a:extLst>
                </a:gridCol>
                <a:gridCol w="176480">
                  <a:extLst>
                    <a:ext uri="{9D8B030D-6E8A-4147-A177-3AD203B41FA5}">
                      <a16:colId xmlns:a16="http://schemas.microsoft.com/office/drawing/2014/main" val="419192688"/>
                    </a:ext>
                  </a:extLst>
                </a:gridCol>
                <a:gridCol w="176480">
                  <a:extLst>
                    <a:ext uri="{9D8B030D-6E8A-4147-A177-3AD203B41FA5}">
                      <a16:colId xmlns:a16="http://schemas.microsoft.com/office/drawing/2014/main" val="4003108264"/>
                    </a:ext>
                  </a:extLst>
                </a:gridCol>
                <a:gridCol w="176480">
                  <a:extLst>
                    <a:ext uri="{9D8B030D-6E8A-4147-A177-3AD203B41FA5}">
                      <a16:colId xmlns:a16="http://schemas.microsoft.com/office/drawing/2014/main" val="3635267756"/>
                    </a:ext>
                  </a:extLst>
                </a:gridCol>
                <a:gridCol w="176480">
                  <a:extLst>
                    <a:ext uri="{9D8B030D-6E8A-4147-A177-3AD203B41FA5}">
                      <a16:colId xmlns:a16="http://schemas.microsoft.com/office/drawing/2014/main" val="3452210896"/>
                    </a:ext>
                  </a:extLst>
                </a:gridCol>
                <a:gridCol w="176480">
                  <a:extLst>
                    <a:ext uri="{9D8B030D-6E8A-4147-A177-3AD203B41FA5}">
                      <a16:colId xmlns:a16="http://schemas.microsoft.com/office/drawing/2014/main" val="1524384613"/>
                    </a:ext>
                  </a:extLst>
                </a:gridCol>
                <a:gridCol w="176480">
                  <a:extLst>
                    <a:ext uri="{9D8B030D-6E8A-4147-A177-3AD203B41FA5}">
                      <a16:colId xmlns:a16="http://schemas.microsoft.com/office/drawing/2014/main" val="1044490473"/>
                    </a:ext>
                  </a:extLst>
                </a:gridCol>
                <a:gridCol w="176480">
                  <a:extLst>
                    <a:ext uri="{9D8B030D-6E8A-4147-A177-3AD203B41FA5}">
                      <a16:colId xmlns:a16="http://schemas.microsoft.com/office/drawing/2014/main" val="2527783103"/>
                    </a:ext>
                  </a:extLst>
                </a:gridCol>
                <a:gridCol w="176480">
                  <a:extLst>
                    <a:ext uri="{9D8B030D-6E8A-4147-A177-3AD203B41FA5}">
                      <a16:colId xmlns:a16="http://schemas.microsoft.com/office/drawing/2014/main" val="2061322096"/>
                    </a:ext>
                  </a:extLst>
                </a:gridCol>
                <a:gridCol w="176480">
                  <a:extLst>
                    <a:ext uri="{9D8B030D-6E8A-4147-A177-3AD203B41FA5}">
                      <a16:colId xmlns:a16="http://schemas.microsoft.com/office/drawing/2014/main" val="1321928278"/>
                    </a:ext>
                  </a:extLst>
                </a:gridCol>
                <a:gridCol w="176480">
                  <a:extLst>
                    <a:ext uri="{9D8B030D-6E8A-4147-A177-3AD203B41FA5}">
                      <a16:colId xmlns:a16="http://schemas.microsoft.com/office/drawing/2014/main" val="3645805324"/>
                    </a:ext>
                  </a:extLst>
                </a:gridCol>
                <a:gridCol w="176480">
                  <a:extLst>
                    <a:ext uri="{9D8B030D-6E8A-4147-A177-3AD203B41FA5}">
                      <a16:colId xmlns:a16="http://schemas.microsoft.com/office/drawing/2014/main" val="2916803759"/>
                    </a:ext>
                  </a:extLst>
                </a:gridCol>
                <a:gridCol w="176480">
                  <a:extLst>
                    <a:ext uri="{9D8B030D-6E8A-4147-A177-3AD203B41FA5}">
                      <a16:colId xmlns:a16="http://schemas.microsoft.com/office/drawing/2014/main" val="2330657905"/>
                    </a:ext>
                  </a:extLst>
                </a:gridCol>
                <a:gridCol w="176480">
                  <a:extLst>
                    <a:ext uri="{9D8B030D-6E8A-4147-A177-3AD203B41FA5}">
                      <a16:colId xmlns:a16="http://schemas.microsoft.com/office/drawing/2014/main" val="1344488799"/>
                    </a:ext>
                  </a:extLst>
                </a:gridCol>
              </a:tblGrid>
              <a:tr h="457846">
                <a:tc>
                  <a:txBody>
                    <a:bodyPr/>
                    <a:lstStyle/>
                    <a:p>
                      <a:pPr algn="l" fontAlgn="b"/>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dirty="0">
                          <a:effectLst/>
                        </a:rPr>
                        <a:t>Q1_1Salmon</a:t>
                      </a:r>
                      <a:endParaRPr lang="en-US" sz="300" b="0" i="0" u="none" strike="noStrike" dirty="0">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dirty="0">
                          <a:effectLst/>
                        </a:rPr>
                        <a:t>Q1_2Cod</a:t>
                      </a:r>
                      <a:endParaRPr lang="en-US" sz="300" b="0" i="0" u="none" strike="noStrike" dirty="0">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Q2_1Shrimp</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Q2_2Clam</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dirty="0">
                          <a:effectLst/>
                        </a:rPr>
                        <a:t>Q1_3Flounder</a:t>
                      </a:r>
                      <a:endParaRPr lang="en-US" sz="300" b="0" i="0" u="none" strike="noStrike" dirty="0">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Q1_4SeaBass</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QE0_0Total</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QE1_0Finfish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QE2_0Shellfish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V1_1Salmon</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V1_2Cod</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V2_1Shrimp</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V2_2Clam</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dirty="0">
                          <a:effectLst/>
                        </a:rPr>
                        <a:t>V1_3Flounder</a:t>
                      </a:r>
                      <a:endParaRPr lang="en-US" sz="300" b="0" i="0" u="none" strike="noStrike" dirty="0">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V1_4SeaBass</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VE0_0Total</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VE1_0Finfish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VE2_0Shellfish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VV1_0Finfish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R1_1Salmon</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R1_2Cod</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R1_4SeaBass</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QCW1_1Salmon</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QCW1_2Cod</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QCW1_4SeaBass</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QI1_0Finfish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Q1_3Flounder</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V1_3Flounder</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VV2_0Shellfish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R2_1Shrimp</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R2_2Clam</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QCW2_1Shrimp</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QCW2_2Clam</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QI2_0Shellfish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VV0_0Total</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V0_0Total</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R1_0Finfish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R2_0Shellfish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QCW1_0Finfish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QCW2_0Shellfish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QC0_0Total</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QI0_0Total</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QEI0_0Total</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1513847860"/>
                  </a:ext>
                </a:extLst>
              </a:tr>
              <a:tr h="123463">
                <a:tc>
                  <a:txBody>
                    <a:bodyPr/>
                    <a:lstStyle/>
                    <a:p>
                      <a:pPr algn="r" fontAlgn="b"/>
                      <a:r>
                        <a:rPr lang="en-US" sz="300" u="none" strike="noStrike">
                          <a:effectLst/>
                        </a:rPr>
                        <a:t>2007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5600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0.033113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0.927152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0.039735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0.814264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0.444444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0.555556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1.091892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4820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4600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0.608696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0.391304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0.880935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1.245211</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3900121191"/>
                  </a:ext>
                </a:extLst>
              </a:tr>
              <a:tr h="123463">
                <a:tc>
                  <a:txBody>
                    <a:bodyPr/>
                    <a:lstStyle/>
                    <a:p>
                      <a:pPr algn="r" fontAlgn="b"/>
                      <a:r>
                        <a:rPr lang="en-US" sz="300" u="none" strike="noStrike">
                          <a:effectLst/>
                        </a:rPr>
                        <a:t>2008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160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3380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6220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4020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2820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2920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0.034247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0.924658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0.041096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-0.04749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0.007369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-0.04012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0.782239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0.454545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0.545455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0.081953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0.035529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0.117481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1.228008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5120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5020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0.561753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0.438247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-0.02348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0.048728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0.025247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0.903459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1.295019</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1365462339"/>
                  </a:ext>
                </a:extLst>
              </a:tr>
              <a:tr h="123463">
                <a:tc>
                  <a:txBody>
                    <a:bodyPr/>
                    <a:lstStyle/>
                    <a:p>
                      <a:pPr algn="r" fontAlgn="b"/>
                      <a:r>
                        <a:rPr lang="en-US" sz="300" u="none" strike="noStrike">
                          <a:effectLst/>
                        </a:rPr>
                        <a:t>2009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140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5710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3910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0.032154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0.932476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0.03537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0.047629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0.03663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0.811424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-0.04153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-0.0698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-0.11133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1.09863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4910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4810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0.62578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0.37422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0.02175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-0.04523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-0.02348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0.882497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1.206897</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2458086068"/>
                  </a:ext>
                </a:extLst>
              </a:tr>
              <a:tr h="123463">
                <a:tc>
                  <a:txBody>
                    <a:bodyPr/>
                    <a:lstStyle/>
                    <a:p>
                      <a:pPr algn="r" fontAlgn="b"/>
                      <a:r>
                        <a:rPr lang="en-US" sz="300" u="none" strike="noStrike">
                          <a:effectLst/>
                        </a:rPr>
                        <a:t>2010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2500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2610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2520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3890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2520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0.031348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0.940439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0.028213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0.208964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0.208964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1600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0.4375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0.5625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-0.09406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-0.09406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4790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3890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0.820051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0.179949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0.151064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-0.02606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0.125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4052405330"/>
                  </a:ext>
                </a:extLst>
              </a:tr>
              <a:tr h="123463">
                <a:tc>
                  <a:txBody>
                    <a:bodyPr/>
                    <a:lstStyle/>
                    <a:p>
                      <a:pPr algn="r" fontAlgn="b"/>
                      <a:r>
                        <a:rPr lang="en-US" sz="300" u="none" strike="noStrike">
                          <a:effectLst/>
                        </a:rPr>
                        <a:t>2011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4180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0.030488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0.945122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0.02439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-0.02143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-0.03849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-0.05992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0.941843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-0.05521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-0.05521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0.946286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5080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4180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0.784689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0.215311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-0.04808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-0.01091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-0.05899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0.942719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0.954023</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3315469106"/>
                  </a:ext>
                </a:extLst>
              </a:tr>
              <a:tr h="123463">
                <a:tc>
                  <a:txBody>
                    <a:bodyPr/>
                    <a:lstStyle/>
                    <a:p>
                      <a:pPr algn="r" fontAlgn="b"/>
                      <a:r>
                        <a:rPr lang="en-US" sz="300" u="none" strike="noStrike">
                          <a:effectLst/>
                        </a:rPr>
                        <a:t>2012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2300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2412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2312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2312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0.047619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0.920635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0.031746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0.00712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-0.0397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-0.03258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0.91165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0.526316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0.473684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0.114508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0.114508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1.06109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5050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0.759036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0.240964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-0.02515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0.026124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0.000974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0.943638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0.924138</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3251755838"/>
                  </a:ext>
                </a:extLst>
              </a:tr>
              <a:tr h="123463">
                <a:tc>
                  <a:txBody>
                    <a:bodyPr/>
                    <a:lstStyle/>
                    <a:p>
                      <a:pPr algn="r" fontAlgn="b"/>
                      <a:r>
                        <a:rPr lang="en-US" sz="300" u="none" strike="noStrike">
                          <a:effectLst/>
                        </a:rPr>
                        <a:t>2013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140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3251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6280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4080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0.058442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0.909091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0.032468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-0.00461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-0.12786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0.003383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-0.12909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0.801241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0.545455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0.454545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1.06109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0.583333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0.416667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-0.08665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-0.08665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0.865317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1.245594</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999017552"/>
                  </a:ext>
                </a:extLst>
              </a:tr>
              <a:tr h="123463">
                <a:tc>
                  <a:txBody>
                    <a:bodyPr/>
                    <a:lstStyle/>
                    <a:p>
                      <a:pPr algn="r" fontAlgn="b"/>
                      <a:r>
                        <a:rPr lang="en-US" sz="300" u="none" strike="noStrike">
                          <a:effectLst/>
                        </a:rPr>
                        <a:t>2014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2300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3431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170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6270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4270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3370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3470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0.048991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0.92219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0.028818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0.127972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-0.00323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0.124743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0.907691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0.052204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-0.10907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-0.05687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1.002433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5470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5370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0.627561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0.372439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0.075525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-0.02244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0.053088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0.912497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1.314559</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798134981"/>
                  </a:ext>
                </a:extLst>
              </a:tr>
              <a:tr h="123463">
                <a:tc>
                  <a:txBody>
                    <a:bodyPr/>
                    <a:lstStyle/>
                    <a:p>
                      <a:pPr algn="r" fontAlgn="b"/>
                      <a:r>
                        <a:rPr lang="en-US" sz="300" u="none" strike="noStrike">
                          <a:effectLst/>
                        </a:rPr>
                        <a:t>2015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130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3630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3410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3500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6700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3410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0.052632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0.921053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0.026316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-0.00484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0.039224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0.002904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0.037285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0.942174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-0.10535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0.079351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0.976704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0.649123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0.350877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0.023801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-0.0094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0.014397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0.925729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1.390805</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1951238753"/>
                  </a:ext>
                </a:extLst>
              </a:tr>
              <a:tr h="123463">
                <a:tc>
                  <a:txBody>
                    <a:bodyPr/>
                    <a:lstStyle/>
                    <a:p>
                      <a:pPr algn="r" fontAlgn="b"/>
                      <a:r>
                        <a:rPr lang="en-US" sz="300" u="none" strike="noStrike">
                          <a:effectLst/>
                        </a:rPr>
                        <a:t>2016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dirty="0">
                          <a:effectLst/>
                        </a:rPr>
                        <a:t>15</a:t>
                      </a:r>
                      <a:endParaRPr lang="en-US" sz="300" b="0" i="0" u="none" strike="noStrike" dirty="0">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160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3575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3315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260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6780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4480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2300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3315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3380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3480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0.051724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0.91954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0.028736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0.021156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-0.08008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0.002623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-0.0563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0.890598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260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2300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2300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0.521739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0.478261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0.053825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0.101563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0.155388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1.140899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5780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5680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0.59507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0.40493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-0.03502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0.058722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0.0237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0.947931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dirty="0">
                          <a:effectLst/>
                        </a:rPr>
                        <a:t>1.369732</a:t>
                      </a:r>
                      <a:endParaRPr lang="en-US" sz="300" b="0" i="0" u="none" strike="noStrike" dirty="0">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1283131992"/>
                  </a:ext>
                </a:extLst>
              </a:tr>
            </a:tbl>
          </a:graphicData>
        </a:graphic>
      </p:graphicFrame>
      <p:pic>
        <p:nvPicPr>
          <p:cNvPr id="34" name="Graphic 33" descr="Close">
            <a:extLst>
              <a:ext uri="{FF2B5EF4-FFF2-40B4-BE49-F238E27FC236}">
                <a16:creationId xmlns:a16="http://schemas.microsoft.com/office/drawing/2014/main" id="{07C3C26E-B3D3-4EA7-814B-26A263B2FE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78703" y="1660158"/>
            <a:ext cx="914400" cy="914400"/>
          </a:xfrm>
          <a:prstGeom prst="rect">
            <a:avLst/>
          </a:prstGeom>
        </p:spPr>
      </p:pic>
      <p:grpSp>
        <p:nvGrpSpPr>
          <p:cNvPr id="3" name="Group 2">
            <a:extLst>
              <a:ext uri="{FF2B5EF4-FFF2-40B4-BE49-F238E27FC236}">
                <a16:creationId xmlns:a16="http://schemas.microsoft.com/office/drawing/2014/main" id="{980CDF44-4010-4DD3-8D73-955FD55B2A83}"/>
              </a:ext>
            </a:extLst>
          </p:cNvPr>
          <p:cNvGrpSpPr/>
          <p:nvPr/>
        </p:nvGrpSpPr>
        <p:grpSpPr>
          <a:xfrm>
            <a:off x="3764055" y="2797599"/>
            <a:ext cx="4335283" cy="4309970"/>
            <a:chOff x="3414310" y="2315725"/>
            <a:chExt cx="4335283" cy="4309970"/>
          </a:xfrm>
        </p:grpSpPr>
        <p:pic>
          <p:nvPicPr>
            <p:cNvPr id="35" name="Graphic 34" descr="Arrow Counterclockwise curve">
              <a:extLst>
                <a:ext uri="{FF2B5EF4-FFF2-40B4-BE49-F238E27FC236}">
                  <a16:creationId xmlns:a16="http://schemas.microsoft.com/office/drawing/2014/main" id="{2AEF6C43-735C-42EE-88DD-71CA9B23C8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3700675" flipH="1">
              <a:off x="3426967" y="2303068"/>
              <a:ext cx="4309970" cy="4335283"/>
            </a:xfrm>
            <a:prstGeom prst="rect">
              <a:avLst/>
            </a:prstGeom>
          </p:spPr>
        </p:pic>
        <p:sp>
          <p:nvSpPr>
            <p:cNvPr id="16" name="Content Placeholder 2">
              <a:extLst>
                <a:ext uri="{FF2B5EF4-FFF2-40B4-BE49-F238E27FC236}">
                  <a16:creationId xmlns:a16="http://schemas.microsoft.com/office/drawing/2014/main" id="{AACF6A7A-19E9-4415-A813-D798387E1C68}"/>
                </a:ext>
              </a:extLst>
            </p:cNvPr>
            <p:cNvSpPr txBox="1">
              <a:spLocks/>
            </p:cNvSpPr>
            <p:nvPr/>
          </p:nvSpPr>
          <p:spPr>
            <a:xfrm>
              <a:off x="5144988" y="3693682"/>
              <a:ext cx="2094181" cy="96771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a:solidFill>
                    <a:schemeClr val="bg1"/>
                  </a:solidFill>
                </a:rPr>
                <a:t>Since these Q were removed… so is V</a:t>
              </a:r>
            </a:p>
            <a:p>
              <a:endParaRPr lang="en-US" sz="2000" dirty="0"/>
            </a:p>
            <a:p>
              <a:endParaRPr lang="en-US" sz="2000" dirty="0"/>
            </a:p>
          </p:txBody>
        </p:sp>
      </p:grpSp>
      <p:pic>
        <p:nvPicPr>
          <p:cNvPr id="20" name="Graphic 19" descr="Close">
            <a:extLst>
              <a:ext uri="{FF2B5EF4-FFF2-40B4-BE49-F238E27FC236}">
                <a16:creationId xmlns:a16="http://schemas.microsoft.com/office/drawing/2014/main" id="{6A47E5A6-2CAA-470C-A9F0-143DFF981C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61074" y="3206831"/>
            <a:ext cx="637145" cy="3562907"/>
          </a:xfrm>
          <a:prstGeom prst="rect">
            <a:avLst/>
          </a:prstGeom>
        </p:spPr>
      </p:pic>
      <p:pic>
        <p:nvPicPr>
          <p:cNvPr id="21" name="Graphic 20" descr="Close">
            <a:extLst>
              <a:ext uri="{FF2B5EF4-FFF2-40B4-BE49-F238E27FC236}">
                <a16:creationId xmlns:a16="http://schemas.microsoft.com/office/drawing/2014/main" id="{9A038834-2B0E-4762-964B-52E2A9AFD4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1758" y="3206831"/>
            <a:ext cx="637145" cy="3562907"/>
          </a:xfrm>
          <a:prstGeom prst="rect">
            <a:avLst/>
          </a:prstGeom>
        </p:spPr>
      </p:pic>
      <p:pic>
        <p:nvPicPr>
          <p:cNvPr id="22" name="Graphic 21" descr="Close">
            <a:extLst>
              <a:ext uri="{FF2B5EF4-FFF2-40B4-BE49-F238E27FC236}">
                <a16:creationId xmlns:a16="http://schemas.microsoft.com/office/drawing/2014/main" id="{6BD99396-827F-4472-80B6-1AFDFD01E0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15258" y="3206831"/>
            <a:ext cx="637145" cy="3562907"/>
          </a:xfrm>
          <a:prstGeom prst="rect">
            <a:avLst/>
          </a:prstGeom>
        </p:spPr>
      </p:pic>
      <p:pic>
        <p:nvPicPr>
          <p:cNvPr id="23" name="Graphic 22" descr="Close">
            <a:extLst>
              <a:ext uri="{FF2B5EF4-FFF2-40B4-BE49-F238E27FC236}">
                <a16:creationId xmlns:a16="http://schemas.microsoft.com/office/drawing/2014/main" id="{DBA50EE5-275B-4281-870E-29BA8FECA0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40712" y="3160714"/>
            <a:ext cx="637145" cy="3562907"/>
          </a:xfrm>
          <a:prstGeom prst="rect">
            <a:avLst/>
          </a:prstGeom>
        </p:spPr>
      </p:pic>
    </p:spTree>
    <p:extLst>
      <p:ext uri="{BB962C8B-B14F-4D97-AF65-F5344CB8AC3E}">
        <p14:creationId xmlns:p14="http://schemas.microsoft.com/office/powerpoint/2010/main" val="402048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Table 35">
            <a:extLst>
              <a:ext uri="{FF2B5EF4-FFF2-40B4-BE49-F238E27FC236}">
                <a16:creationId xmlns:a16="http://schemas.microsoft.com/office/drawing/2014/main" id="{56E5D2CB-FB96-4BF9-8BC5-7845BDE9EBB3}"/>
              </a:ext>
            </a:extLst>
          </p:cNvPr>
          <p:cNvGraphicFramePr>
            <a:graphicFrameLocks noGrp="1"/>
          </p:cNvGraphicFramePr>
          <p:nvPr>
            <p:extLst>
              <p:ext uri="{D42A27DB-BD31-4B8C-83A1-F6EECF244321}">
                <p14:modId xmlns:p14="http://schemas.microsoft.com/office/powerpoint/2010/main" val="3396253584"/>
              </p:ext>
            </p:extLst>
          </p:nvPr>
        </p:nvGraphicFramePr>
        <p:xfrm>
          <a:off x="-594360" y="2637298"/>
          <a:ext cx="9926362" cy="4424029"/>
        </p:xfrm>
        <a:graphic>
          <a:graphicData uri="http://schemas.openxmlformats.org/drawingml/2006/table">
            <a:tbl>
              <a:tblPr>
                <a:tableStyleId>{0660B408-B3CF-4A94-85FC-2B1E0A45F4A2}</a:tableStyleId>
              </a:tblPr>
              <a:tblGrid>
                <a:gridCol w="648526">
                  <a:extLst>
                    <a:ext uri="{9D8B030D-6E8A-4147-A177-3AD203B41FA5}">
                      <a16:colId xmlns:a16="http://schemas.microsoft.com/office/drawing/2014/main" val="196962117"/>
                    </a:ext>
                  </a:extLst>
                </a:gridCol>
                <a:gridCol w="648526">
                  <a:extLst>
                    <a:ext uri="{9D8B030D-6E8A-4147-A177-3AD203B41FA5}">
                      <a16:colId xmlns:a16="http://schemas.microsoft.com/office/drawing/2014/main" val="3229612829"/>
                    </a:ext>
                  </a:extLst>
                </a:gridCol>
                <a:gridCol w="900539">
                  <a:extLst>
                    <a:ext uri="{9D8B030D-6E8A-4147-A177-3AD203B41FA5}">
                      <a16:colId xmlns:a16="http://schemas.microsoft.com/office/drawing/2014/main" val="3135640751"/>
                    </a:ext>
                  </a:extLst>
                </a:gridCol>
                <a:gridCol w="648526">
                  <a:extLst>
                    <a:ext uri="{9D8B030D-6E8A-4147-A177-3AD203B41FA5}">
                      <a16:colId xmlns:a16="http://schemas.microsoft.com/office/drawing/2014/main" val="242117489"/>
                    </a:ext>
                  </a:extLst>
                </a:gridCol>
                <a:gridCol w="1027299">
                  <a:extLst>
                    <a:ext uri="{9D8B030D-6E8A-4147-A177-3AD203B41FA5}">
                      <a16:colId xmlns:a16="http://schemas.microsoft.com/office/drawing/2014/main" val="3839199081"/>
                    </a:ext>
                  </a:extLst>
                </a:gridCol>
                <a:gridCol w="675665">
                  <a:extLst>
                    <a:ext uri="{9D8B030D-6E8A-4147-A177-3AD203B41FA5}">
                      <a16:colId xmlns:a16="http://schemas.microsoft.com/office/drawing/2014/main" val="2494438598"/>
                    </a:ext>
                  </a:extLst>
                </a:gridCol>
                <a:gridCol w="735019">
                  <a:extLst>
                    <a:ext uri="{9D8B030D-6E8A-4147-A177-3AD203B41FA5}">
                      <a16:colId xmlns:a16="http://schemas.microsoft.com/office/drawing/2014/main" val="2229229047"/>
                    </a:ext>
                  </a:extLst>
                </a:gridCol>
                <a:gridCol w="900539">
                  <a:extLst>
                    <a:ext uri="{9D8B030D-6E8A-4147-A177-3AD203B41FA5}">
                      <a16:colId xmlns:a16="http://schemas.microsoft.com/office/drawing/2014/main" val="2696197723"/>
                    </a:ext>
                  </a:extLst>
                </a:gridCol>
                <a:gridCol w="648526">
                  <a:extLst>
                    <a:ext uri="{9D8B030D-6E8A-4147-A177-3AD203B41FA5}">
                      <a16:colId xmlns:a16="http://schemas.microsoft.com/office/drawing/2014/main" val="3316825765"/>
                    </a:ext>
                  </a:extLst>
                </a:gridCol>
                <a:gridCol w="938635">
                  <a:extLst>
                    <a:ext uri="{9D8B030D-6E8A-4147-A177-3AD203B41FA5}">
                      <a16:colId xmlns:a16="http://schemas.microsoft.com/office/drawing/2014/main" val="2150728795"/>
                    </a:ext>
                  </a:extLst>
                </a:gridCol>
                <a:gridCol w="874677">
                  <a:extLst>
                    <a:ext uri="{9D8B030D-6E8A-4147-A177-3AD203B41FA5}">
                      <a16:colId xmlns:a16="http://schemas.microsoft.com/office/drawing/2014/main" val="3672240584"/>
                    </a:ext>
                  </a:extLst>
                </a:gridCol>
                <a:gridCol w="735019">
                  <a:extLst>
                    <a:ext uri="{9D8B030D-6E8A-4147-A177-3AD203B41FA5}">
                      <a16:colId xmlns:a16="http://schemas.microsoft.com/office/drawing/2014/main" val="485515347"/>
                    </a:ext>
                  </a:extLst>
                </a:gridCol>
                <a:gridCol w="544866">
                  <a:extLst>
                    <a:ext uri="{9D8B030D-6E8A-4147-A177-3AD203B41FA5}">
                      <a16:colId xmlns:a16="http://schemas.microsoft.com/office/drawing/2014/main" val="1361707894"/>
                    </a:ext>
                  </a:extLst>
                </a:gridCol>
              </a:tblGrid>
              <a:tr h="583731">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Q</a:t>
                      </a:r>
                      <a:b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Salmon</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Q </a:t>
                      </a:r>
                      <a:b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Cod</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Q </a:t>
                      </a:r>
                      <a:b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Shrimp</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Q </a:t>
                      </a:r>
                      <a:b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Clam</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Q </a:t>
                      </a:r>
                      <a:b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Bass</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V </a:t>
                      </a:r>
                      <a:b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Salmon</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V </a:t>
                      </a:r>
                      <a:b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Cod</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V </a:t>
                      </a:r>
                      <a:b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Shrimp</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V </a:t>
                      </a:r>
                      <a:b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Clam</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V </a:t>
                      </a:r>
                      <a:b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br>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Bass</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3847860"/>
                  </a:ext>
                </a:extLst>
              </a:tr>
              <a:tr h="349118">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2007</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150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800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00121191"/>
                  </a:ext>
                </a:extLst>
              </a:tr>
              <a:tr h="349118">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2008</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1900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120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160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2700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1200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1200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1365462339"/>
                  </a:ext>
                </a:extLst>
              </a:tr>
              <a:tr h="349118">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2009</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110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140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2900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900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900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900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2458086068"/>
                  </a:ext>
                </a:extLst>
              </a:tr>
              <a:tr h="349118">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2010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2500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90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3000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700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700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4052405330"/>
                  </a:ext>
                </a:extLst>
              </a:tr>
              <a:tr h="349118">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2011</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80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3100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900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400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3315469106"/>
                  </a:ext>
                </a:extLst>
              </a:tr>
              <a:tr h="349118">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2012</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12</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2300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150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3251755838"/>
                  </a:ext>
                </a:extLst>
              </a:tr>
              <a:tr h="349118">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2013</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11</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180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2800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1200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999017552"/>
                  </a:ext>
                </a:extLst>
              </a:tr>
              <a:tr h="349118">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2014</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11</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2300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110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110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170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3200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1100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900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900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798134981"/>
                  </a:ext>
                </a:extLst>
              </a:tr>
              <a:tr h="349118">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2015</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2400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90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130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3500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1000</a:t>
                      </a:r>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1951238753"/>
                  </a:ext>
                </a:extLst>
              </a:tr>
              <a:tr h="349118">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2016</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15</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2200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160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180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3200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1200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1100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rPr>
                        <a:t>1100</a:t>
                      </a:r>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1283131992"/>
                  </a:ext>
                </a:extLst>
              </a:tr>
              <a:tr h="349118">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tx1"/>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2971468027"/>
                  </a:ext>
                </a:extLst>
              </a:tr>
            </a:tbl>
          </a:graphicData>
        </a:graphic>
      </p:graphicFrame>
      <p:sp>
        <p:nvSpPr>
          <p:cNvPr id="9" name="Content Placeholder 2"/>
          <p:cNvSpPr txBox="1">
            <a:spLocks/>
          </p:cNvSpPr>
          <p:nvPr/>
        </p:nvSpPr>
        <p:spPr>
          <a:xfrm>
            <a:off x="450968" y="218809"/>
            <a:ext cx="8693031" cy="678418"/>
          </a:xfrm>
          <a:prstGeom prst="rect">
            <a:avLst/>
          </a:prstGeom>
        </p:spPr>
        <p:txBody>
          <a:bodyPr vert="horz" lIns="91440" tIns="45720" rIns="91440" bIns="45720" rtlCol="0">
            <a:noAutofit/>
          </a:bodyPr>
          <a:lstStyle/>
          <a:p>
            <a:r>
              <a:rPr lang="en-US" sz="3200" b="1" spc="-120" dirty="0">
                <a:solidFill>
                  <a:schemeClr val="accent1"/>
                </a:solidFill>
                <a:cs typeface="Arial Narrow Bold"/>
              </a:rPr>
              <a:t>Missing Data</a:t>
            </a:r>
          </a:p>
        </p:txBody>
      </p:sp>
      <p:pic>
        <p:nvPicPr>
          <p:cNvPr id="11" name="Picture 10">
            <a:extLst>
              <a:ext uri="{FF2B5EF4-FFF2-40B4-BE49-F238E27FC236}">
                <a16:creationId xmlns:a16="http://schemas.microsoft.com/office/drawing/2014/main" id="{F7231BD3-5205-4823-A74D-2CD8201A2EE3}"/>
              </a:ext>
            </a:extLst>
          </p:cNvPr>
          <p:cNvPicPr>
            <a:picLocks noChangeAspect="1"/>
          </p:cNvPicPr>
          <p:nvPr/>
        </p:nvPicPr>
        <p:blipFill>
          <a:blip r:embed="rId3"/>
          <a:stretch>
            <a:fillRect/>
          </a:stretch>
        </p:blipFill>
        <p:spPr>
          <a:xfrm>
            <a:off x="-2284254" y="1873436"/>
            <a:ext cx="2119802" cy="2756379"/>
          </a:xfrm>
          <a:prstGeom prst="rect">
            <a:avLst/>
          </a:prstGeom>
          <a:ln>
            <a:solidFill>
              <a:schemeClr val="tx1"/>
            </a:solidFill>
          </a:ln>
        </p:spPr>
      </p:pic>
      <p:pic>
        <p:nvPicPr>
          <p:cNvPr id="2" name="Picture 1">
            <a:extLst>
              <a:ext uri="{FF2B5EF4-FFF2-40B4-BE49-F238E27FC236}">
                <a16:creationId xmlns:a16="http://schemas.microsoft.com/office/drawing/2014/main" id="{BBE8D491-2775-4C42-857F-D0F4981DCEF2}"/>
              </a:ext>
            </a:extLst>
          </p:cNvPr>
          <p:cNvPicPr>
            <a:picLocks noChangeAspect="1"/>
          </p:cNvPicPr>
          <p:nvPr/>
        </p:nvPicPr>
        <p:blipFill rotWithShape="1">
          <a:blip r:embed="rId4"/>
          <a:srcRect l="24765" r="39869"/>
          <a:stretch/>
        </p:blipFill>
        <p:spPr>
          <a:xfrm>
            <a:off x="9510405" y="1940299"/>
            <a:ext cx="2937164" cy="837544"/>
          </a:xfrm>
          <a:prstGeom prst="rect">
            <a:avLst/>
          </a:prstGeom>
        </p:spPr>
      </p:pic>
      <p:sp>
        <p:nvSpPr>
          <p:cNvPr id="16" name="Content Placeholder 2">
            <a:extLst>
              <a:ext uri="{FF2B5EF4-FFF2-40B4-BE49-F238E27FC236}">
                <a16:creationId xmlns:a16="http://schemas.microsoft.com/office/drawing/2014/main" id="{AACF6A7A-19E9-4415-A813-D798387E1C68}"/>
              </a:ext>
            </a:extLst>
          </p:cNvPr>
          <p:cNvSpPr txBox="1">
            <a:spLocks/>
          </p:cNvSpPr>
          <p:nvPr/>
        </p:nvSpPr>
        <p:spPr>
          <a:xfrm>
            <a:off x="9510405" y="3452513"/>
            <a:ext cx="3293528" cy="244729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Output = Landings</a:t>
            </a:r>
          </a:p>
          <a:p>
            <a:endParaRPr lang="en-US" dirty="0"/>
          </a:p>
          <a:p>
            <a:endParaRPr lang="en-US" dirty="0"/>
          </a:p>
        </p:txBody>
      </p:sp>
      <p:pic>
        <p:nvPicPr>
          <p:cNvPr id="18" name="Picture 17">
            <a:extLst>
              <a:ext uri="{FF2B5EF4-FFF2-40B4-BE49-F238E27FC236}">
                <a16:creationId xmlns:a16="http://schemas.microsoft.com/office/drawing/2014/main" id="{4A86E3D6-A6D0-4CCB-A8A0-27E511CC10EE}"/>
              </a:ext>
            </a:extLst>
          </p:cNvPr>
          <p:cNvPicPr>
            <a:picLocks noChangeAspect="1"/>
          </p:cNvPicPr>
          <p:nvPr/>
        </p:nvPicPr>
        <p:blipFill rotWithShape="1">
          <a:blip r:embed="rId4"/>
          <a:srcRect l="51566" r="43986" b="55204"/>
          <a:stretch/>
        </p:blipFill>
        <p:spPr>
          <a:xfrm>
            <a:off x="10455563" y="5296281"/>
            <a:ext cx="369455" cy="375189"/>
          </a:xfrm>
          <a:prstGeom prst="rect">
            <a:avLst/>
          </a:prstGeom>
        </p:spPr>
      </p:pic>
      <p:sp>
        <p:nvSpPr>
          <p:cNvPr id="5" name="Content Placeholder 4">
            <a:extLst>
              <a:ext uri="{FF2B5EF4-FFF2-40B4-BE49-F238E27FC236}">
                <a16:creationId xmlns:a16="http://schemas.microsoft.com/office/drawing/2014/main" id="{4C0788F9-2353-4FB9-8EC8-3648EC1BE64E}"/>
              </a:ext>
            </a:extLst>
          </p:cNvPr>
          <p:cNvSpPr>
            <a:spLocks noGrp="1"/>
          </p:cNvSpPr>
          <p:nvPr>
            <p:ph idx="1"/>
          </p:nvPr>
        </p:nvSpPr>
        <p:spPr>
          <a:xfrm>
            <a:off x="457200" y="897227"/>
            <a:ext cx="8229600" cy="1943585"/>
          </a:xfrm>
        </p:spPr>
        <p:txBody>
          <a:bodyPr>
            <a:normAutofit/>
          </a:bodyPr>
          <a:lstStyle/>
          <a:p>
            <a:r>
              <a:rPr lang="en-US" dirty="0"/>
              <a:t>And any other missing data was imputed* with the next closest value. </a:t>
            </a:r>
          </a:p>
          <a:p>
            <a:r>
              <a:rPr lang="en-US" sz="2400" dirty="0"/>
              <a:t>*Assuming missing values have similar values to those near them. </a:t>
            </a:r>
          </a:p>
        </p:txBody>
      </p:sp>
      <p:graphicFrame>
        <p:nvGraphicFramePr>
          <p:cNvPr id="14" name="Table 13">
            <a:extLst>
              <a:ext uri="{FF2B5EF4-FFF2-40B4-BE49-F238E27FC236}">
                <a16:creationId xmlns:a16="http://schemas.microsoft.com/office/drawing/2014/main" id="{7A71788F-0D0F-4E65-A169-68E9EFBC4228}"/>
              </a:ext>
            </a:extLst>
          </p:cNvPr>
          <p:cNvGraphicFramePr>
            <a:graphicFrameLocks noGrp="1"/>
          </p:cNvGraphicFramePr>
          <p:nvPr/>
        </p:nvGraphicFramePr>
        <p:xfrm>
          <a:off x="9690350" y="4629815"/>
          <a:ext cx="8824000" cy="1692476"/>
        </p:xfrm>
        <a:graphic>
          <a:graphicData uri="http://schemas.openxmlformats.org/drawingml/2006/table">
            <a:tbl>
              <a:tblPr>
                <a:tableStyleId>{0660B408-B3CF-4A94-85FC-2B1E0A45F4A2}</a:tableStyleId>
              </a:tblPr>
              <a:tblGrid>
                <a:gridCol w="176480">
                  <a:extLst>
                    <a:ext uri="{9D8B030D-6E8A-4147-A177-3AD203B41FA5}">
                      <a16:colId xmlns:a16="http://schemas.microsoft.com/office/drawing/2014/main" val="3229612829"/>
                    </a:ext>
                  </a:extLst>
                </a:gridCol>
                <a:gridCol w="176480">
                  <a:extLst>
                    <a:ext uri="{9D8B030D-6E8A-4147-A177-3AD203B41FA5}">
                      <a16:colId xmlns:a16="http://schemas.microsoft.com/office/drawing/2014/main" val="3135640751"/>
                    </a:ext>
                  </a:extLst>
                </a:gridCol>
                <a:gridCol w="176480">
                  <a:extLst>
                    <a:ext uri="{9D8B030D-6E8A-4147-A177-3AD203B41FA5}">
                      <a16:colId xmlns:a16="http://schemas.microsoft.com/office/drawing/2014/main" val="242117489"/>
                    </a:ext>
                  </a:extLst>
                </a:gridCol>
                <a:gridCol w="176480">
                  <a:extLst>
                    <a:ext uri="{9D8B030D-6E8A-4147-A177-3AD203B41FA5}">
                      <a16:colId xmlns:a16="http://schemas.microsoft.com/office/drawing/2014/main" val="3839199081"/>
                    </a:ext>
                  </a:extLst>
                </a:gridCol>
                <a:gridCol w="176480">
                  <a:extLst>
                    <a:ext uri="{9D8B030D-6E8A-4147-A177-3AD203B41FA5}">
                      <a16:colId xmlns:a16="http://schemas.microsoft.com/office/drawing/2014/main" val="2494438598"/>
                    </a:ext>
                  </a:extLst>
                </a:gridCol>
                <a:gridCol w="176480">
                  <a:extLst>
                    <a:ext uri="{9D8B030D-6E8A-4147-A177-3AD203B41FA5}">
                      <a16:colId xmlns:a16="http://schemas.microsoft.com/office/drawing/2014/main" val="2229229047"/>
                    </a:ext>
                  </a:extLst>
                </a:gridCol>
                <a:gridCol w="176480">
                  <a:extLst>
                    <a:ext uri="{9D8B030D-6E8A-4147-A177-3AD203B41FA5}">
                      <a16:colId xmlns:a16="http://schemas.microsoft.com/office/drawing/2014/main" val="2038121152"/>
                    </a:ext>
                  </a:extLst>
                </a:gridCol>
                <a:gridCol w="176480">
                  <a:extLst>
                    <a:ext uri="{9D8B030D-6E8A-4147-A177-3AD203B41FA5}">
                      <a16:colId xmlns:a16="http://schemas.microsoft.com/office/drawing/2014/main" val="2408901227"/>
                    </a:ext>
                  </a:extLst>
                </a:gridCol>
                <a:gridCol w="176480">
                  <a:extLst>
                    <a:ext uri="{9D8B030D-6E8A-4147-A177-3AD203B41FA5}">
                      <a16:colId xmlns:a16="http://schemas.microsoft.com/office/drawing/2014/main" val="3401159309"/>
                    </a:ext>
                  </a:extLst>
                </a:gridCol>
                <a:gridCol w="176480">
                  <a:extLst>
                    <a:ext uri="{9D8B030D-6E8A-4147-A177-3AD203B41FA5}">
                      <a16:colId xmlns:a16="http://schemas.microsoft.com/office/drawing/2014/main" val="1780537762"/>
                    </a:ext>
                  </a:extLst>
                </a:gridCol>
                <a:gridCol w="176480">
                  <a:extLst>
                    <a:ext uri="{9D8B030D-6E8A-4147-A177-3AD203B41FA5}">
                      <a16:colId xmlns:a16="http://schemas.microsoft.com/office/drawing/2014/main" val="2696197723"/>
                    </a:ext>
                  </a:extLst>
                </a:gridCol>
                <a:gridCol w="176480">
                  <a:extLst>
                    <a:ext uri="{9D8B030D-6E8A-4147-A177-3AD203B41FA5}">
                      <a16:colId xmlns:a16="http://schemas.microsoft.com/office/drawing/2014/main" val="3316825765"/>
                    </a:ext>
                  </a:extLst>
                </a:gridCol>
                <a:gridCol w="176480">
                  <a:extLst>
                    <a:ext uri="{9D8B030D-6E8A-4147-A177-3AD203B41FA5}">
                      <a16:colId xmlns:a16="http://schemas.microsoft.com/office/drawing/2014/main" val="2150728795"/>
                    </a:ext>
                  </a:extLst>
                </a:gridCol>
                <a:gridCol w="176480">
                  <a:extLst>
                    <a:ext uri="{9D8B030D-6E8A-4147-A177-3AD203B41FA5}">
                      <a16:colId xmlns:a16="http://schemas.microsoft.com/office/drawing/2014/main" val="3672240584"/>
                    </a:ext>
                  </a:extLst>
                </a:gridCol>
                <a:gridCol w="176480">
                  <a:extLst>
                    <a:ext uri="{9D8B030D-6E8A-4147-A177-3AD203B41FA5}">
                      <a16:colId xmlns:a16="http://schemas.microsoft.com/office/drawing/2014/main" val="485515347"/>
                    </a:ext>
                  </a:extLst>
                </a:gridCol>
                <a:gridCol w="176480">
                  <a:extLst>
                    <a:ext uri="{9D8B030D-6E8A-4147-A177-3AD203B41FA5}">
                      <a16:colId xmlns:a16="http://schemas.microsoft.com/office/drawing/2014/main" val="4244474407"/>
                    </a:ext>
                  </a:extLst>
                </a:gridCol>
                <a:gridCol w="176480">
                  <a:extLst>
                    <a:ext uri="{9D8B030D-6E8A-4147-A177-3AD203B41FA5}">
                      <a16:colId xmlns:a16="http://schemas.microsoft.com/office/drawing/2014/main" val="3801612260"/>
                    </a:ext>
                  </a:extLst>
                </a:gridCol>
                <a:gridCol w="176480">
                  <a:extLst>
                    <a:ext uri="{9D8B030D-6E8A-4147-A177-3AD203B41FA5}">
                      <a16:colId xmlns:a16="http://schemas.microsoft.com/office/drawing/2014/main" val="4051490132"/>
                    </a:ext>
                  </a:extLst>
                </a:gridCol>
                <a:gridCol w="176480">
                  <a:extLst>
                    <a:ext uri="{9D8B030D-6E8A-4147-A177-3AD203B41FA5}">
                      <a16:colId xmlns:a16="http://schemas.microsoft.com/office/drawing/2014/main" val="2634268406"/>
                    </a:ext>
                  </a:extLst>
                </a:gridCol>
                <a:gridCol w="176480">
                  <a:extLst>
                    <a:ext uri="{9D8B030D-6E8A-4147-A177-3AD203B41FA5}">
                      <a16:colId xmlns:a16="http://schemas.microsoft.com/office/drawing/2014/main" val="1395027321"/>
                    </a:ext>
                  </a:extLst>
                </a:gridCol>
                <a:gridCol w="176480">
                  <a:extLst>
                    <a:ext uri="{9D8B030D-6E8A-4147-A177-3AD203B41FA5}">
                      <a16:colId xmlns:a16="http://schemas.microsoft.com/office/drawing/2014/main" val="2611702465"/>
                    </a:ext>
                  </a:extLst>
                </a:gridCol>
                <a:gridCol w="176480">
                  <a:extLst>
                    <a:ext uri="{9D8B030D-6E8A-4147-A177-3AD203B41FA5}">
                      <a16:colId xmlns:a16="http://schemas.microsoft.com/office/drawing/2014/main" val="950551790"/>
                    </a:ext>
                  </a:extLst>
                </a:gridCol>
                <a:gridCol w="176480">
                  <a:extLst>
                    <a:ext uri="{9D8B030D-6E8A-4147-A177-3AD203B41FA5}">
                      <a16:colId xmlns:a16="http://schemas.microsoft.com/office/drawing/2014/main" val="3996842556"/>
                    </a:ext>
                  </a:extLst>
                </a:gridCol>
                <a:gridCol w="176480">
                  <a:extLst>
                    <a:ext uri="{9D8B030D-6E8A-4147-A177-3AD203B41FA5}">
                      <a16:colId xmlns:a16="http://schemas.microsoft.com/office/drawing/2014/main" val="4012641242"/>
                    </a:ext>
                  </a:extLst>
                </a:gridCol>
                <a:gridCol w="176480">
                  <a:extLst>
                    <a:ext uri="{9D8B030D-6E8A-4147-A177-3AD203B41FA5}">
                      <a16:colId xmlns:a16="http://schemas.microsoft.com/office/drawing/2014/main" val="1392322793"/>
                    </a:ext>
                  </a:extLst>
                </a:gridCol>
                <a:gridCol w="176480">
                  <a:extLst>
                    <a:ext uri="{9D8B030D-6E8A-4147-A177-3AD203B41FA5}">
                      <a16:colId xmlns:a16="http://schemas.microsoft.com/office/drawing/2014/main" val="1309673786"/>
                    </a:ext>
                  </a:extLst>
                </a:gridCol>
                <a:gridCol w="176480">
                  <a:extLst>
                    <a:ext uri="{9D8B030D-6E8A-4147-A177-3AD203B41FA5}">
                      <a16:colId xmlns:a16="http://schemas.microsoft.com/office/drawing/2014/main" val="2822352240"/>
                    </a:ext>
                  </a:extLst>
                </a:gridCol>
                <a:gridCol w="176480">
                  <a:extLst>
                    <a:ext uri="{9D8B030D-6E8A-4147-A177-3AD203B41FA5}">
                      <a16:colId xmlns:a16="http://schemas.microsoft.com/office/drawing/2014/main" val="280237270"/>
                    </a:ext>
                  </a:extLst>
                </a:gridCol>
                <a:gridCol w="176480">
                  <a:extLst>
                    <a:ext uri="{9D8B030D-6E8A-4147-A177-3AD203B41FA5}">
                      <a16:colId xmlns:a16="http://schemas.microsoft.com/office/drawing/2014/main" val="377098134"/>
                    </a:ext>
                  </a:extLst>
                </a:gridCol>
                <a:gridCol w="176480">
                  <a:extLst>
                    <a:ext uri="{9D8B030D-6E8A-4147-A177-3AD203B41FA5}">
                      <a16:colId xmlns:a16="http://schemas.microsoft.com/office/drawing/2014/main" val="492298845"/>
                    </a:ext>
                  </a:extLst>
                </a:gridCol>
                <a:gridCol w="176480">
                  <a:extLst>
                    <a:ext uri="{9D8B030D-6E8A-4147-A177-3AD203B41FA5}">
                      <a16:colId xmlns:a16="http://schemas.microsoft.com/office/drawing/2014/main" val="1900619062"/>
                    </a:ext>
                  </a:extLst>
                </a:gridCol>
                <a:gridCol w="176480">
                  <a:extLst>
                    <a:ext uri="{9D8B030D-6E8A-4147-A177-3AD203B41FA5}">
                      <a16:colId xmlns:a16="http://schemas.microsoft.com/office/drawing/2014/main" val="910697102"/>
                    </a:ext>
                  </a:extLst>
                </a:gridCol>
                <a:gridCol w="176480">
                  <a:extLst>
                    <a:ext uri="{9D8B030D-6E8A-4147-A177-3AD203B41FA5}">
                      <a16:colId xmlns:a16="http://schemas.microsoft.com/office/drawing/2014/main" val="2606432423"/>
                    </a:ext>
                  </a:extLst>
                </a:gridCol>
                <a:gridCol w="176480">
                  <a:extLst>
                    <a:ext uri="{9D8B030D-6E8A-4147-A177-3AD203B41FA5}">
                      <a16:colId xmlns:a16="http://schemas.microsoft.com/office/drawing/2014/main" val="2233029942"/>
                    </a:ext>
                  </a:extLst>
                </a:gridCol>
                <a:gridCol w="176480">
                  <a:extLst>
                    <a:ext uri="{9D8B030D-6E8A-4147-A177-3AD203B41FA5}">
                      <a16:colId xmlns:a16="http://schemas.microsoft.com/office/drawing/2014/main" val="1917933861"/>
                    </a:ext>
                  </a:extLst>
                </a:gridCol>
                <a:gridCol w="176480">
                  <a:extLst>
                    <a:ext uri="{9D8B030D-6E8A-4147-A177-3AD203B41FA5}">
                      <a16:colId xmlns:a16="http://schemas.microsoft.com/office/drawing/2014/main" val="3808051391"/>
                    </a:ext>
                  </a:extLst>
                </a:gridCol>
                <a:gridCol w="176480">
                  <a:extLst>
                    <a:ext uri="{9D8B030D-6E8A-4147-A177-3AD203B41FA5}">
                      <a16:colId xmlns:a16="http://schemas.microsoft.com/office/drawing/2014/main" val="2101054395"/>
                    </a:ext>
                  </a:extLst>
                </a:gridCol>
                <a:gridCol w="176480">
                  <a:extLst>
                    <a:ext uri="{9D8B030D-6E8A-4147-A177-3AD203B41FA5}">
                      <a16:colId xmlns:a16="http://schemas.microsoft.com/office/drawing/2014/main" val="419192688"/>
                    </a:ext>
                  </a:extLst>
                </a:gridCol>
                <a:gridCol w="176480">
                  <a:extLst>
                    <a:ext uri="{9D8B030D-6E8A-4147-A177-3AD203B41FA5}">
                      <a16:colId xmlns:a16="http://schemas.microsoft.com/office/drawing/2014/main" val="4003108264"/>
                    </a:ext>
                  </a:extLst>
                </a:gridCol>
                <a:gridCol w="176480">
                  <a:extLst>
                    <a:ext uri="{9D8B030D-6E8A-4147-A177-3AD203B41FA5}">
                      <a16:colId xmlns:a16="http://schemas.microsoft.com/office/drawing/2014/main" val="3635267756"/>
                    </a:ext>
                  </a:extLst>
                </a:gridCol>
                <a:gridCol w="176480">
                  <a:extLst>
                    <a:ext uri="{9D8B030D-6E8A-4147-A177-3AD203B41FA5}">
                      <a16:colId xmlns:a16="http://schemas.microsoft.com/office/drawing/2014/main" val="3452210896"/>
                    </a:ext>
                  </a:extLst>
                </a:gridCol>
                <a:gridCol w="176480">
                  <a:extLst>
                    <a:ext uri="{9D8B030D-6E8A-4147-A177-3AD203B41FA5}">
                      <a16:colId xmlns:a16="http://schemas.microsoft.com/office/drawing/2014/main" val="1524384613"/>
                    </a:ext>
                  </a:extLst>
                </a:gridCol>
                <a:gridCol w="176480">
                  <a:extLst>
                    <a:ext uri="{9D8B030D-6E8A-4147-A177-3AD203B41FA5}">
                      <a16:colId xmlns:a16="http://schemas.microsoft.com/office/drawing/2014/main" val="1044490473"/>
                    </a:ext>
                  </a:extLst>
                </a:gridCol>
                <a:gridCol w="176480">
                  <a:extLst>
                    <a:ext uri="{9D8B030D-6E8A-4147-A177-3AD203B41FA5}">
                      <a16:colId xmlns:a16="http://schemas.microsoft.com/office/drawing/2014/main" val="2527783103"/>
                    </a:ext>
                  </a:extLst>
                </a:gridCol>
                <a:gridCol w="176480">
                  <a:extLst>
                    <a:ext uri="{9D8B030D-6E8A-4147-A177-3AD203B41FA5}">
                      <a16:colId xmlns:a16="http://schemas.microsoft.com/office/drawing/2014/main" val="2061322096"/>
                    </a:ext>
                  </a:extLst>
                </a:gridCol>
                <a:gridCol w="176480">
                  <a:extLst>
                    <a:ext uri="{9D8B030D-6E8A-4147-A177-3AD203B41FA5}">
                      <a16:colId xmlns:a16="http://schemas.microsoft.com/office/drawing/2014/main" val="1321928278"/>
                    </a:ext>
                  </a:extLst>
                </a:gridCol>
                <a:gridCol w="176480">
                  <a:extLst>
                    <a:ext uri="{9D8B030D-6E8A-4147-A177-3AD203B41FA5}">
                      <a16:colId xmlns:a16="http://schemas.microsoft.com/office/drawing/2014/main" val="3645805324"/>
                    </a:ext>
                  </a:extLst>
                </a:gridCol>
                <a:gridCol w="176480">
                  <a:extLst>
                    <a:ext uri="{9D8B030D-6E8A-4147-A177-3AD203B41FA5}">
                      <a16:colId xmlns:a16="http://schemas.microsoft.com/office/drawing/2014/main" val="2916803759"/>
                    </a:ext>
                  </a:extLst>
                </a:gridCol>
                <a:gridCol w="176480">
                  <a:extLst>
                    <a:ext uri="{9D8B030D-6E8A-4147-A177-3AD203B41FA5}">
                      <a16:colId xmlns:a16="http://schemas.microsoft.com/office/drawing/2014/main" val="2330657905"/>
                    </a:ext>
                  </a:extLst>
                </a:gridCol>
                <a:gridCol w="176480">
                  <a:extLst>
                    <a:ext uri="{9D8B030D-6E8A-4147-A177-3AD203B41FA5}">
                      <a16:colId xmlns:a16="http://schemas.microsoft.com/office/drawing/2014/main" val="1344488799"/>
                    </a:ext>
                  </a:extLst>
                </a:gridCol>
              </a:tblGrid>
              <a:tr h="457846">
                <a:tc>
                  <a:txBody>
                    <a:bodyPr/>
                    <a:lstStyle/>
                    <a:p>
                      <a:pPr algn="l" fontAlgn="b"/>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dirty="0">
                          <a:effectLst/>
                        </a:rPr>
                        <a:t>Q1_1Salmon</a:t>
                      </a:r>
                      <a:endParaRPr lang="en-US" sz="300" b="0" i="0" u="none" strike="noStrike" dirty="0">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dirty="0">
                          <a:effectLst/>
                        </a:rPr>
                        <a:t>Q1_2Cod</a:t>
                      </a:r>
                      <a:endParaRPr lang="en-US" sz="300" b="0" i="0" u="none" strike="noStrike" dirty="0">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Q2_1Shrimp</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Q2_2Clam</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dirty="0">
                          <a:effectLst/>
                        </a:rPr>
                        <a:t>Q1_3Flounder</a:t>
                      </a:r>
                      <a:endParaRPr lang="en-US" sz="300" b="0" i="0" u="none" strike="noStrike" dirty="0">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Q1_4SeaBass</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QE0_0Total</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QE1_0Finfish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QE2_0Shellfish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V1_1Salmon</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V1_2Cod</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V2_1Shrimp</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V2_2Clam</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dirty="0">
                          <a:effectLst/>
                        </a:rPr>
                        <a:t>V1_3Flounder</a:t>
                      </a:r>
                      <a:endParaRPr lang="en-US" sz="300" b="0" i="0" u="none" strike="noStrike" dirty="0">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V1_4SeaBass</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VE0_0Total</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VE1_0Finfish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VE2_0Shellfish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VV1_0Finfish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R1_1Salmon</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R1_2Cod</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R1_4SeaBass</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QCW1_1Salmon</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QCW1_2Cod</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QCW1_4SeaBass</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QI1_0Finfish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Q1_3Flounder</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V1_3Flounder</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VV2_0Shellfish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R2_1Shrimp</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R2_2Clam</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QCW2_1Shrimp</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QCW2_2Clam</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QI2_0Shellfish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VV0_0Total</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V0_0Total</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R1_0Finfish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R2_0Shellfish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QCW1_0Finfish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QCW2_0Shellfish</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QC0_0Total</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QI0_0Total</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QEI0_0Total</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1513847860"/>
                  </a:ext>
                </a:extLst>
              </a:tr>
              <a:tr h="123463">
                <a:tc>
                  <a:txBody>
                    <a:bodyPr/>
                    <a:lstStyle/>
                    <a:p>
                      <a:pPr algn="r" fontAlgn="b"/>
                      <a:r>
                        <a:rPr lang="en-US" sz="300" u="none" strike="noStrike">
                          <a:effectLst/>
                        </a:rPr>
                        <a:t>2007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5600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0.033113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0.927152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0.039735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0.814264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0.444444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0.555556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1.091892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4820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4600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0.608696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0.391304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0.880935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1.245211</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3900121191"/>
                  </a:ext>
                </a:extLst>
              </a:tr>
              <a:tr h="123463">
                <a:tc>
                  <a:txBody>
                    <a:bodyPr/>
                    <a:lstStyle/>
                    <a:p>
                      <a:pPr algn="r" fontAlgn="b"/>
                      <a:r>
                        <a:rPr lang="en-US" sz="300" u="none" strike="noStrike">
                          <a:effectLst/>
                        </a:rPr>
                        <a:t>2008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160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3380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6220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4020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2820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2920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0.034247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0.924658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0.041096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-0.04749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0.007369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-0.04012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0.782239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0.454545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0.545455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0.081953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0.035529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0.117481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1.228008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5120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5020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0.561753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0.438247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-0.02348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0.048728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0.025247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0.903459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1.295019</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1365462339"/>
                  </a:ext>
                </a:extLst>
              </a:tr>
              <a:tr h="123463">
                <a:tc>
                  <a:txBody>
                    <a:bodyPr/>
                    <a:lstStyle/>
                    <a:p>
                      <a:pPr algn="r" fontAlgn="b"/>
                      <a:r>
                        <a:rPr lang="en-US" sz="300" u="none" strike="noStrike">
                          <a:effectLst/>
                        </a:rPr>
                        <a:t>2009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140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5710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3910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0.032154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0.932476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0.03537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0.047629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0.03663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0.811424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-0.04153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-0.0698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-0.11133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1.09863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4910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4810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0.62578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0.37422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0.02175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-0.04523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-0.02348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0.882497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1.206897</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2458086068"/>
                  </a:ext>
                </a:extLst>
              </a:tr>
              <a:tr h="123463">
                <a:tc>
                  <a:txBody>
                    <a:bodyPr/>
                    <a:lstStyle/>
                    <a:p>
                      <a:pPr algn="r" fontAlgn="b"/>
                      <a:r>
                        <a:rPr lang="en-US" sz="300" u="none" strike="noStrike">
                          <a:effectLst/>
                        </a:rPr>
                        <a:t>2010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2500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2610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2520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3890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2520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0.031348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0.940439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0.028213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0.208964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0.208964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1600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0.4375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0.5625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-0.09406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-0.09406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4790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3890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0.820051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0.179949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0.151064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-0.02606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0.125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4052405330"/>
                  </a:ext>
                </a:extLst>
              </a:tr>
              <a:tr h="123463">
                <a:tc>
                  <a:txBody>
                    <a:bodyPr/>
                    <a:lstStyle/>
                    <a:p>
                      <a:pPr algn="r" fontAlgn="b"/>
                      <a:r>
                        <a:rPr lang="en-US" sz="300" u="none" strike="noStrike">
                          <a:effectLst/>
                        </a:rPr>
                        <a:t>2011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4180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0.030488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0.945122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0.02439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-0.02143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-0.03849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-0.05992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0.941843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-0.05521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-0.05521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0.946286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5080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4180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0.784689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0.215311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-0.04808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-0.01091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-0.05899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0.942719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0.954023</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3315469106"/>
                  </a:ext>
                </a:extLst>
              </a:tr>
              <a:tr h="123463">
                <a:tc>
                  <a:txBody>
                    <a:bodyPr/>
                    <a:lstStyle/>
                    <a:p>
                      <a:pPr algn="r" fontAlgn="b"/>
                      <a:r>
                        <a:rPr lang="en-US" sz="300" u="none" strike="noStrike">
                          <a:effectLst/>
                        </a:rPr>
                        <a:t>2012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2300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2412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2312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2312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0.047619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0.920635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0.031746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0.00712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-0.0397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-0.03258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0.91165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0.526316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0.473684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0.114508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0.114508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1.06109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5050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4150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0.759036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0.240964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-0.02515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0.026124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0.000974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0.943638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0.924138</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3251755838"/>
                  </a:ext>
                </a:extLst>
              </a:tr>
              <a:tr h="123463">
                <a:tc>
                  <a:txBody>
                    <a:bodyPr/>
                    <a:lstStyle/>
                    <a:p>
                      <a:pPr algn="r" fontAlgn="b"/>
                      <a:r>
                        <a:rPr lang="en-US" sz="300" u="none" strike="noStrike">
                          <a:effectLst/>
                        </a:rPr>
                        <a:t>2013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140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3251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6280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4080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3080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0.058442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0.909091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0.032468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-0.00461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-0.12786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0.003383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-0.12909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0.801241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0.545455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0.454545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1.06109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5280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0.583333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0.416667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-0.08665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-0.08665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0.865317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1.245594</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999017552"/>
                  </a:ext>
                </a:extLst>
              </a:tr>
              <a:tr h="123463">
                <a:tc>
                  <a:txBody>
                    <a:bodyPr/>
                    <a:lstStyle/>
                    <a:p>
                      <a:pPr algn="r" fontAlgn="b"/>
                      <a:r>
                        <a:rPr lang="en-US" sz="300" u="none" strike="noStrike">
                          <a:effectLst/>
                        </a:rPr>
                        <a:t>2014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2300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3431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170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6270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4270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3211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3370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3470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0.048991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0.92219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0.028818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0.127972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-0.00323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0.124743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0.907691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0.052204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-0.10907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-0.05687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1.002433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5470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5370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0.627561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0.372439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0.075525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-0.02244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0.053088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0.912497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1.314559</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798134981"/>
                  </a:ext>
                </a:extLst>
              </a:tr>
              <a:tr h="123463">
                <a:tc>
                  <a:txBody>
                    <a:bodyPr/>
                    <a:lstStyle/>
                    <a:p>
                      <a:pPr algn="r" fontAlgn="b"/>
                      <a:r>
                        <a:rPr lang="en-US" sz="300" u="none" strike="noStrike">
                          <a:effectLst/>
                        </a:rPr>
                        <a:t>2015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2400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90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130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3630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3410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3500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6700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3410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0.052632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0.921053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0.026316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-0.00484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0.039224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0.002904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0.037285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0.942174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2000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-0.10535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0.079351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0.976704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5800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5700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0.649123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0.350877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0.023801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-0.0094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0.014397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0.925729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1.390805</a:t>
                      </a:r>
                      <a:endParaRPr lang="en-US" sz="300" b="0" i="0" u="none" strike="noStrike">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1951238753"/>
                  </a:ext>
                </a:extLst>
              </a:tr>
              <a:tr h="123463">
                <a:tc>
                  <a:txBody>
                    <a:bodyPr/>
                    <a:lstStyle/>
                    <a:p>
                      <a:pPr algn="r" fontAlgn="b"/>
                      <a:r>
                        <a:rPr lang="en-US" sz="300" u="none" strike="noStrike">
                          <a:effectLst/>
                        </a:rPr>
                        <a:t>2016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dirty="0">
                          <a:effectLst/>
                        </a:rPr>
                        <a:t>15</a:t>
                      </a:r>
                      <a:endParaRPr lang="en-US" sz="300" b="0" i="0" u="none" strike="noStrike" dirty="0">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160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3575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3315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260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1200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6780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4480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2300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3315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3380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3480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0.051724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0.91954</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0.028736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0.021156</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-0.08008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0.002623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-0.0563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0.890598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l" fontAlgn="b"/>
                      <a:r>
                        <a:rPr lang="en-US" sz="300" u="none" strike="noStrike">
                          <a:effectLst/>
                        </a:rPr>
                        <a:t>NA</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260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2300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2300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0.521739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0.478261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0.053825</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0.101563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0.155388</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1.140899</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5780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5680</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0.59507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0.40493</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-0.03502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0.058722</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0.0237</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a:effectLst/>
                        </a:rPr>
                        <a:t>0.947931</a:t>
                      </a:r>
                      <a:endParaRPr lang="en-US" sz="300" b="0" i="0" u="none" strike="noStrike">
                        <a:solidFill>
                          <a:srgbClr val="000000"/>
                        </a:solidFill>
                        <a:effectLst/>
                        <a:latin typeface="Calibri" panose="020F0502020204030204" pitchFamily="34" charset="0"/>
                      </a:endParaRPr>
                    </a:p>
                  </a:txBody>
                  <a:tcPr marL="2017" marR="2017" marT="2017" marB="0" anchor="b"/>
                </a:tc>
                <a:tc>
                  <a:txBody>
                    <a:bodyPr/>
                    <a:lstStyle/>
                    <a:p>
                      <a:pPr algn="r" fontAlgn="b"/>
                      <a:r>
                        <a:rPr lang="en-US" sz="300" u="none" strike="noStrike" dirty="0">
                          <a:effectLst/>
                        </a:rPr>
                        <a:t>1.369732</a:t>
                      </a:r>
                      <a:endParaRPr lang="en-US" sz="300" b="0" i="0" u="none" strike="noStrike" dirty="0">
                        <a:solidFill>
                          <a:srgbClr val="000000"/>
                        </a:solidFill>
                        <a:effectLst/>
                        <a:latin typeface="Calibri" panose="020F0502020204030204" pitchFamily="34" charset="0"/>
                      </a:endParaRPr>
                    </a:p>
                  </a:txBody>
                  <a:tcPr marL="2017" marR="2017" marT="2017" marB="0" anchor="b"/>
                </a:tc>
                <a:extLst>
                  <a:ext uri="{0D108BD9-81ED-4DB2-BD59-A6C34878D82A}">
                    <a16:rowId xmlns:a16="http://schemas.microsoft.com/office/drawing/2014/main" val="1283131992"/>
                  </a:ext>
                </a:extLst>
              </a:tr>
            </a:tbl>
          </a:graphicData>
        </a:graphic>
      </p:graphicFrame>
      <p:sp>
        <p:nvSpPr>
          <p:cNvPr id="17" name="Rectangle 16">
            <a:extLst>
              <a:ext uri="{FF2B5EF4-FFF2-40B4-BE49-F238E27FC236}">
                <a16:creationId xmlns:a16="http://schemas.microsoft.com/office/drawing/2014/main" id="{F72D8DA1-DE16-44B6-AD03-BE7E9D216D69}"/>
              </a:ext>
            </a:extLst>
          </p:cNvPr>
          <p:cNvSpPr/>
          <p:nvPr/>
        </p:nvSpPr>
        <p:spPr>
          <a:xfrm>
            <a:off x="1830346" y="4646521"/>
            <a:ext cx="603596" cy="43117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32DC37D9-A864-46B5-9CF5-C69B5687D1B3}"/>
              </a:ext>
            </a:extLst>
          </p:cNvPr>
          <p:cNvSpPr/>
          <p:nvPr/>
        </p:nvSpPr>
        <p:spPr>
          <a:xfrm>
            <a:off x="5149803" y="4328160"/>
            <a:ext cx="536928" cy="74953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32" name="Graphic 31" descr="Close">
            <a:extLst>
              <a:ext uri="{FF2B5EF4-FFF2-40B4-BE49-F238E27FC236}">
                <a16:creationId xmlns:a16="http://schemas.microsoft.com/office/drawing/2014/main" id="{946493F1-D122-4C39-8727-51DA6DB85F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61074" y="3206831"/>
            <a:ext cx="637145" cy="3562907"/>
          </a:xfrm>
          <a:prstGeom prst="rect">
            <a:avLst/>
          </a:prstGeom>
        </p:spPr>
      </p:pic>
      <p:pic>
        <p:nvPicPr>
          <p:cNvPr id="4" name="Graphic 3" descr="Arrow Slight curve">
            <a:extLst>
              <a:ext uri="{FF2B5EF4-FFF2-40B4-BE49-F238E27FC236}">
                <a16:creationId xmlns:a16="http://schemas.microsoft.com/office/drawing/2014/main" id="{F1D49B89-A4B7-40D7-ACC1-7230D9B553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26440" y="691249"/>
            <a:ext cx="914400" cy="914400"/>
          </a:xfrm>
          <a:prstGeom prst="rect">
            <a:avLst/>
          </a:prstGeom>
        </p:spPr>
      </p:pic>
      <p:pic>
        <p:nvPicPr>
          <p:cNvPr id="10" name="Graphic 9" descr="Arrow Counterclockwise curve">
            <a:extLst>
              <a:ext uri="{FF2B5EF4-FFF2-40B4-BE49-F238E27FC236}">
                <a16:creationId xmlns:a16="http://schemas.microsoft.com/office/drawing/2014/main" id="{46CEE9E6-0A6B-467B-B9D3-5CD61601EA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161420" flipV="1">
            <a:off x="2037851" y="4435347"/>
            <a:ext cx="536929" cy="431169"/>
          </a:xfrm>
          <a:prstGeom prst="rect">
            <a:avLst/>
          </a:prstGeom>
        </p:spPr>
      </p:pic>
      <p:pic>
        <p:nvPicPr>
          <p:cNvPr id="25" name="Graphic 24" descr="Arrow Counterclockwise curve">
            <a:extLst>
              <a:ext uri="{FF2B5EF4-FFF2-40B4-BE49-F238E27FC236}">
                <a16:creationId xmlns:a16="http://schemas.microsoft.com/office/drawing/2014/main" id="{768956F4-6E7F-4027-9745-71A0056E034A}"/>
              </a:ext>
            </a:extLst>
          </p:cNvPr>
          <p:cNvPicPr>
            <a:picLocks noChangeAspect="1"/>
          </p:cNvPicPr>
          <p:nvPr/>
        </p:nvPicPr>
        <p:blipFill>
          <a:blip r:embed="rId9">
            <a:extLst>
              <a:ext uri="{96DAC541-7B7A-43D3-8B79-37D633B846F1}">
                <asvg:svgBlip xmlns:asvg="http://schemas.microsoft.com/office/drawing/2016/SVG/main" r:embed="rId11"/>
              </a:ext>
            </a:extLst>
          </a:blip>
          <a:stretch>
            <a:fillRect/>
          </a:stretch>
        </p:blipFill>
        <p:spPr>
          <a:xfrm rot="18461676" flipV="1">
            <a:off x="5323332" y="4066302"/>
            <a:ext cx="536929" cy="431169"/>
          </a:xfrm>
          <a:prstGeom prst="rect">
            <a:avLst/>
          </a:prstGeom>
        </p:spPr>
      </p:pic>
      <p:pic>
        <p:nvPicPr>
          <p:cNvPr id="27" name="Graphic 26" descr="Arrow Counterclockwise curve">
            <a:extLst>
              <a:ext uri="{FF2B5EF4-FFF2-40B4-BE49-F238E27FC236}">
                <a16:creationId xmlns:a16="http://schemas.microsoft.com/office/drawing/2014/main" id="{E5A298DA-9BBA-42C7-96A2-A0FE3DC303E2}"/>
              </a:ext>
            </a:extLst>
          </p:cNvPr>
          <p:cNvPicPr>
            <a:picLocks noChangeAspect="1"/>
          </p:cNvPicPr>
          <p:nvPr/>
        </p:nvPicPr>
        <p:blipFill>
          <a:blip r:embed="rId9">
            <a:extLst>
              <a:ext uri="{96DAC541-7B7A-43D3-8B79-37D633B846F1}">
                <asvg:svgBlip xmlns:asvg="http://schemas.microsoft.com/office/drawing/2016/SVG/main" r:embed="rId11"/>
              </a:ext>
            </a:extLst>
          </a:blip>
          <a:stretch>
            <a:fillRect/>
          </a:stretch>
        </p:blipFill>
        <p:spPr>
          <a:xfrm rot="20161420" flipV="1">
            <a:off x="6050131" y="4758407"/>
            <a:ext cx="536929" cy="431169"/>
          </a:xfrm>
          <a:prstGeom prst="rect">
            <a:avLst/>
          </a:prstGeom>
        </p:spPr>
      </p:pic>
      <p:pic>
        <p:nvPicPr>
          <p:cNvPr id="29" name="Graphic 28" descr="Arrow Counterclockwise curve">
            <a:extLst>
              <a:ext uri="{FF2B5EF4-FFF2-40B4-BE49-F238E27FC236}">
                <a16:creationId xmlns:a16="http://schemas.microsoft.com/office/drawing/2014/main" id="{FAB5C242-694F-40C0-9F42-4BD06E7E7131}"/>
              </a:ext>
            </a:extLst>
          </p:cNvPr>
          <p:cNvPicPr>
            <a:picLocks noChangeAspect="1"/>
          </p:cNvPicPr>
          <p:nvPr/>
        </p:nvPicPr>
        <p:blipFill>
          <a:blip r:embed="rId9">
            <a:extLst>
              <a:ext uri="{96DAC541-7B7A-43D3-8B79-37D633B846F1}">
                <asvg:svgBlip xmlns:asvg="http://schemas.microsoft.com/office/drawing/2016/SVG/main" r:embed="rId11"/>
              </a:ext>
            </a:extLst>
          </a:blip>
          <a:stretch>
            <a:fillRect/>
          </a:stretch>
        </p:blipFill>
        <p:spPr>
          <a:xfrm rot="11614611" flipH="1" flipV="1">
            <a:off x="5947753" y="3458333"/>
            <a:ext cx="590120" cy="449520"/>
          </a:xfrm>
          <a:prstGeom prst="rect">
            <a:avLst/>
          </a:prstGeom>
        </p:spPr>
      </p:pic>
      <p:pic>
        <p:nvPicPr>
          <p:cNvPr id="30" name="Graphic 29" descr="Close">
            <a:extLst>
              <a:ext uri="{FF2B5EF4-FFF2-40B4-BE49-F238E27FC236}">
                <a16:creationId xmlns:a16="http://schemas.microsoft.com/office/drawing/2014/main" id="{36211713-997D-410B-ACE2-61179F395ACE}"/>
              </a:ext>
            </a:extLst>
          </p:cNvPr>
          <p:cNvPicPr>
            <a:picLocks noChangeAspect="1"/>
          </p:cNvPicPr>
          <p:nvPr/>
        </p:nvPicPr>
        <p:blipFill>
          <a:blip r:embed="rId5">
            <a:extLst>
              <a:ext uri="{96DAC541-7B7A-43D3-8B79-37D633B846F1}">
                <asvg:svgBlip xmlns:asvg="http://schemas.microsoft.com/office/drawing/2016/SVG/main" r:embed="rId12"/>
              </a:ext>
            </a:extLst>
          </a:blip>
          <a:stretch>
            <a:fillRect/>
          </a:stretch>
        </p:blipFill>
        <p:spPr>
          <a:xfrm>
            <a:off x="4191758" y="3206831"/>
            <a:ext cx="637145" cy="3562907"/>
          </a:xfrm>
          <a:prstGeom prst="rect">
            <a:avLst/>
          </a:prstGeom>
        </p:spPr>
      </p:pic>
      <p:pic>
        <p:nvPicPr>
          <p:cNvPr id="31" name="Graphic 30" descr="Close">
            <a:extLst>
              <a:ext uri="{FF2B5EF4-FFF2-40B4-BE49-F238E27FC236}">
                <a16:creationId xmlns:a16="http://schemas.microsoft.com/office/drawing/2014/main" id="{EA68C360-0833-489E-B742-0E690145BE53}"/>
              </a:ext>
            </a:extLst>
          </p:cNvPr>
          <p:cNvPicPr>
            <a:picLocks noChangeAspect="1"/>
          </p:cNvPicPr>
          <p:nvPr/>
        </p:nvPicPr>
        <p:blipFill>
          <a:blip r:embed="rId5">
            <a:extLst>
              <a:ext uri="{96DAC541-7B7A-43D3-8B79-37D633B846F1}">
                <asvg:svgBlip xmlns:asvg="http://schemas.microsoft.com/office/drawing/2016/SVG/main" r:embed="rId12"/>
              </a:ext>
            </a:extLst>
          </a:blip>
          <a:stretch>
            <a:fillRect/>
          </a:stretch>
        </p:blipFill>
        <p:spPr>
          <a:xfrm>
            <a:off x="7615258" y="3206831"/>
            <a:ext cx="637145" cy="3562907"/>
          </a:xfrm>
          <a:prstGeom prst="rect">
            <a:avLst/>
          </a:prstGeom>
        </p:spPr>
      </p:pic>
      <p:pic>
        <p:nvPicPr>
          <p:cNvPr id="35" name="Graphic 34" descr="Close">
            <a:extLst>
              <a:ext uri="{FF2B5EF4-FFF2-40B4-BE49-F238E27FC236}">
                <a16:creationId xmlns:a16="http://schemas.microsoft.com/office/drawing/2014/main" id="{D0873BD3-985A-4614-BAD9-9C7BD0A8F4F7}"/>
              </a:ext>
            </a:extLst>
          </p:cNvPr>
          <p:cNvPicPr>
            <a:picLocks noChangeAspect="1"/>
          </p:cNvPicPr>
          <p:nvPr/>
        </p:nvPicPr>
        <p:blipFill>
          <a:blip r:embed="rId5">
            <a:extLst>
              <a:ext uri="{96DAC541-7B7A-43D3-8B79-37D633B846F1}">
                <asvg:svgBlip xmlns:asvg="http://schemas.microsoft.com/office/drawing/2016/SVG/main" r:embed="rId12"/>
              </a:ext>
            </a:extLst>
          </a:blip>
          <a:stretch>
            <a:fillRect/>
          </a:stretch>
        </p:blipFill>
        <p:spPr>
          <a:xfrm>
            <a:off x="8240712" y="3160714"/>
            <a:ext cx="637145" cy="3562907"/>
          </a:xfrm>
          <a:prstGeom prst="rect">
            <a:avLst/>
          </a:prstGeom>
        </p:spPr>
      </p:pic>
      <p:grpSp>
        <p:nvGrpSpPr>
          <p:cNvPr id="12" name="Group 11">
            <a:extLst>
              <a:ext uri="{FF2B5EF4-FFF2-40B4-BE49-F238E27FC236}">
                <a16:creationId xmlns:a16="http://schemas.microsoft.com/office/drawing/2014/main" id="{2C4C4BC1-A88B-4790-ADD2-CDEA393D2245}"/>
              </a:ext>
            </a:extLst>
          </p:cNvPr>
          <p:cNvGrpSpPr/>
          <p:nvPr/>
        </p:nvGrpSpPr>
        <p:grpSpPr>
          <a:xfrm>
            <a:off x="1767839" y="3545026"/>
            <a:ext cx="4325513" cy="2701121"/>
            <a:chOff x="1767839" y="3545026"/>
            <a:chExt cx="4325513" cy="2701121"/>
          </a:xfrm>
        </p:grpSpPr>
        <p:sp>
          <p:nvSpPr>
            <p:cNvPr id="37" name="Rectangle 36">
              <a:extLst>
                <a:ext uri="{FF2B5EF4-FFF2-40B4-BE49-F238E27FC236}">
                  <a16:creationId xmlns:a16="http://schemas.microsoft.com/office/drawing/2014/main" id="{0B63F996-36EA-45B5-86CF-598787C101D5}"/>
                </a:ext>
              </a:extLst>
            </p:cNvPr>
            <p:cNvSpPr/>
            <p:nvPr/>
          </p:nvSpPr>
          <p:spPr>
            <a:xfrm>
              <a:off x="1767839" y="3545026"/>
              <a:ext cx="3870960" cy="2378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1"/>
              <a:r>
                <a:rPr lang="en-US" dirty="0"/>
                <a:t>If NA is imputed, </a:t>
              </a:r>
            </a:p>
            <a:p>
              <a:pPr lvl="1"/>
              <a:endParaRPr lang="en-US" dirty="0"/>
            </a:p>
          </p:txBody>
        </p:sp>
        <p:graphicFrame>
          <p:nvGraphicFramePr>
            <p:cNvPr id="38" name="Chart 37">
              <a:extLst>
                <a:ext uri="{FF2B5EF4-FFF2-40B4-BE49-F238E27FC236}">
                  <a16:creationId xmlns:a16="http://schemas.microsoft.com/office/drawing/2014/main" id="{7C454B3F-2D37-4EC2-A688-80F1596877AE}"/>
                </a:ext>
              </a:extLst>
            </p:cNvPr>
            <p:cNvGraphicFramePr/>
            <p:nvPr>
              <p:extLst>
                <p:ext uri="{D42A27DB-BD31-4B8C-83A1-F6EECF244321}">
                  <p14:modId xmlns:p14="http://schemas.microsoft.com/office/powerpoint/2010/main" val="161466930"/>
                </p:ext>
              </p:extLst>
            </p:nvPr>
          </p:nvGraphicFramePr>
          <p:xfrm>
            <a:off x="2010168" y="3880576"/>
            <a:ext cx="3294861" cy="2286459"/>
          </p:xfrm>
          <a:graphic>
            <a:graphicData uri="http://schemas.openxmlformats.org/drawingml/2006/chart">
              <c:chart xmlns:c="http://schemas.openxmlformats.org/drawingml/2006/chart" xmlns:r="http://schemas.openxmlformats.org/officeDocument/2006/relationships" r:id="rId13"/>
            </a:graphicData>
          </a:graphic>
        </p:graphicFrame>
        <p:pic>
          <p:nvPicPr>
            <p:cNvPr id="39" name="Graphic 38" descr="Arrow Counterclockwise curve">
              <a:extLst>
                <a:ext uri="{FF2B5EF4-FFF2-40B4-BE49-F238E27FC236}">
                  <a16:creationId xmlns:a16="http://schemas.microsoft.com/office/drawing/2014/main" id="{1F5A41C9-5B4A-4382-8857-29DAD7A00879}"/>
                </a:ext>
              </a:extLst>
            </p:cNvPr>
            <p:cNvPicPr>
              <a:picLocks noChangeAspect="1"/>
            </p:cNvPicPr>
            <p:nvPr/>
          </p:nvPicPr>
          <p:blipFill>
            <a:blip r:embed="rId9">
              <a:extLst>
                <a:ext uri="{96DAC541-7B7A-43D3-8B79-37D633B846F1}">
                  <asvg:svgBlip xmlns:asvg="http://schemas.microsoft.com/office/drawing/2016/SVG/main" r:embed="rId11"/>
                </a:ext>
              </a:extLst>
            </a:blip>
            <a:stretch>
              <a:fillRect/>
            </a:stretch>
          </p:blipFill>
          <p:spPr>
            <a:xfrm rot="3784031" flipV="1">
              <a:off x="4562313" y="4715107"/>
              <a:ext cx="1698298" cy="1363781"/>
            </a:xfrm>
            <a:prstGeom prst="rect">
              <a:avLst/>
            </a:prstGeom>
          </p:spPr>
        </p:pic>
      </p:grpSp>
      <p:sp>
        <p:nvSpPr>
          <p:cNvPr id="28" name="Rectangle 27">
            <a:extLst>
              <a:ext uri="{FF2B5EF4-FFF2-40B4-BE49-F238E27FC236}">
                <a16:creationId xmlns:a16="http://schemas.microsoft.com/office/drawing/2014/main" id="{278E47B1-45FB-4DA3-B02F-2BC7DF2FB550}"/>
              </a:ext>
            </a:extLst>
          </p:cNvPr>
          <p:cNvSpPr/>
          <p:nvPr/>
        </p:nvSpPr>
        <p:spPr>
          <a:xfrm>
            <a:off x="5796608" y="5000024"/>
            <a:ext cx="637145" cy="389976"/>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3100</a:t>
            </a:r>
          </a:p>
        </p:txBody>
      </p:sp>
      <p:sp>
        <p:nvSpPr>
          <p:cNvPr id="20" name="Rectangle 19">
            <a:extLst>
              <a:ext uri="{FF2B5EF4-FFF2-40B4-BE49-F238E27FC236}">
                <a16:creationId xmlns:a16="http://schemas.microsoft.com/office/drawing/2014/main" id="{F404D09A-FE55-40FA-9BF2-0195842F4238}"/>
              </a:ext>
            </a:extLst>
          </p:cNvPr>
          <p:cNvSpPr/>
          <p:nvPr/>
        </p:nvSpPr>
        <p:spPr>
          <a:xfrm>
            <a:off x="5690226" y="3262664"/>
            <a:ext cx="610798" cy="306169"/>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2700</a:t>
            </a:r>
          </a:p>
        </p:txBody>
      </p:sp>
    </p:spTree>
    <p:extLst>
      <p:ext uri="{BB962C8B-B14F-4D97-AF65-F5344CB8AC3E}">
        <p14:creationId xmlns:p14="http://schemas.microsoft.com/office/powerpoint/2010/main" val="409698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P spid="28"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ADDC5B-4749-45E4-8B5F-7BC54774D033}"/>
              </a:ext>
            </a:extLst>
          </p:cNvPr>
          <p:cNvSpPr>
            <a:spLocks noGrp="1"/>
          </p:cNvSpPr>
          <p:nvPr>
            <p:ph idx="1"/>
          </p:nvPr>
        </p:nvSpPr>
        <p:spPr>
          <a:xfrm>
            <a:off x="563034" y="4853393"/>
            <a:ext cx="8229600" cy="1706345"/>
          </a:xfrm>
        </p:spPr>
        <p:txBody>
          <a:bodyPr>
            <a:normAutofit lnSpcReduction="10000"/>
          </a:bodyPr>
          <a:lstStyle/>
          <a:p>
            <a:pPr marL="0" indent="0">
              <a:buNone/>
            </a:pPr>
            <a:r>
              <a:rPr lang="en-US" dirty="0"/>
              <a:t>Looks almost unchanged…</a:t>
            </a:r>
          </a:p>
          <a:p>
            <a:r>
              <a:rPr lang="en-US" dirty="0"/>
              <a:t>Larger data sets were “cushioned”</a:t>
            </a:r>
          </a:p>
          <a:p>
            <a:r>
              <a:rPr lang="en-US" dirty="0"/>
              <a:t>~35% of species had almost no impact on the result</a:t>
            </a:r>
          </a:p>
        </p:txBody>
      </p:sp>
      <p:pic>
        <p:nvPicPr>
          <p:cNvPr id="17" name="Picture 16">
            <a:extLst>
              <a:ext uri="{FF2B5EF4-FFF2-40B4-BE49-F238E27FC236}">
                <a16:creationId xmlns:a16="http://schemas.microsoft.com/office/drawing/2014/main" id="{DB8A22F3-682E-4F09-B45B-E0F893CC826D}"/>
              </a:ext>
            </a:extLst>
          </p:cNvPr>
          <p:cNvPicPr>
            <a:picLocks noChangeAspect="1"/>
          </p:cNvPicPr>
          <p:nvPr/>
        </p:nvPicPr>
        <p:blipFill rotWithShape="1">
          <a:blip r:embed="rId3"/>
          <a:srcRect t="9018" r="26784" b="8634"/>
          <a:stretch/>
        </p:blipFill>
        <p:spPr>
          <a:xfrm>
            <a:off x="626774" y="2179250"/>
            <a:ext cx="2845117" cy="2394860"/>
          </a:xfrm>
          <a:prstGeom prst="rect">
            <a:avLst/>
          </a:prstGeom>
        </p:spPr>
      </p:pic>
      <p:pic>
        <p:nvPicPr>
          <p:cNvPr id="18" name="Picture 17">
            <a:extLst>
              <a:ext uri="{FF2B5EF4-FFF2-40B4-BE49-F238E27FC236}">
                <a16:creationId xmlns:a16="http://schemas.microsoft.com/office/drawing/2014/main" id="{929790CA-1AC3-4CA1-BCC9-C1B6CC8EDB22}"/>
              </a:ext>
            </a:extLst>
          </p:cNvPr>
          <p:cNvPicPr>
            <a:picLocks noChangeAspect="1"/>
          </p:cNvPicPr>
          <p:nvPr/>
        </p:nvPicPr>
        <p:blipFill rotWithShape="1">
          <a:blip r:embed="rId4"/>
          <a:srcRect l="3198" t="12105" r="27905" b="8071"/>
          <a:stretch/>
        </p:blipFill>
        <p:spPr>
          <a:xfrm>
            <a:off x="4572000" y="2210060"/>
            <a:ext cx="2607822" cy="2334703"/>
          </a:xfrm>
          <a:prstGeom prst="rect">
            <a:avLst/>
          </a:prstGeom>
        </p:spPr>
      </p:pic>
      <p:sp>
        <p:nvSpPr>
          <p:cNvPr id="21" name="Rectangle 20">
            <a:extLst>
              <a:ext uri="{FF2B5EF4-FFF2-40B4-BE49-F238E27FC236}">
                <a16:creationId xmlns:a16="http://schemas.microsoft.com/office/drawing/2014/main" id="{D56617E4-225E-42FA-9C69-E48548DDFF1A}"/>
              </a:ext>
            </a:extLst>
          </p:cNvPr>
          <p:cNvSpPr/>
          <p:nvPr/>
        </p:nvSpPr>
        <p:spPr>
          <a:xfrm>
            <a:off x="9610893" y="2553549"/>
            <a:ext cx="1749649" cy="1200329"/>
          </a:xfrm>
          <a:prstGeom prst="rect">
            <a:avLst/>
          </a:prstGeom>
        </p:spPr>
        <p:txBody>
          <a:bodyPr wrap="square">
            <a:spAutoFit/>
          </a:bodyPr>
          <a:lstStyle/>
          <a:p>
            <a:r>
              <a:rPr lang="en-US" dirty="0"/>
              <a:t>Removed: </a:t>
            </a:r>
          </a:p>
          <a:p>
            <a:pPr lvl="1"/>
            <a:r>
              <a:rPr lang="en-US" dirty="0"/>
              <a:t>Fin 219</a:t>
            </a:r>
          </a:p>
          <a:p>
            <a:pPr lvl="1"/>
            <a:r>
              <a:rPr lang="en-US" dirty="0"/>
              <a:t>Shell: 85</a:t>
            </a:r>
          </a:p>
          <a:p>
            <a:pPr lvl="1"/>
            <a:r>
              <a:rPr lang="en-US" dirty="0"/>
              <a:t>Other: 67</a:t>
            </a:r>
          </a:p>
        </p:txBody>
      </p:sp>
      <p:pic>
        <p:nvPicPr>
          <p:cNvPr id="19" name="Picture 18">
            <a:extLst>
              <a:ext uri="{FF2B5EF4-FFF2-40B4-BE49-F238E27FC236}">
                <a16:creationId xmlns:a16="http://schemas.microsoft.com/office/drawing/2014/main" id="{C99CFF1D-FED0-4266-993F-9614159B0AA9}"/>
              </a:ext>
            </a:extLst>
          </p:cNvPr>
          <p:cNvPicPr>
            <a:picLocks noChangeAspect="1"/>
          </p:cNvPicPr>
          <p:nvPr/>
        </p:nvPicPr>
        <p:blipFill rotWithShape="1">
          <a:blip r:embed="rId5"/>
          <a:srcRect l="72724" t="32083" r="2495" b="28428"/>
          <a:stretch/>
        </p:blipFill>
        <p:spPr>
          <a:xfrm>
            <a:off x="7432555" y="253528"/>
            <a:ext cx="1457494" cy="1837710"/>
          </a:xfrm>
          <a:prstGeom prst="rect">
            <a:avLst/>
          </a:prstGeom>
        </p:spPr>
      </p:pic>
      <p:cxnSp>
        <p:nvCxnSpPr>
          <p:cNvPr id="13" name="Straight Connector 12">
            <a:extLst>
              <a:ext uri="{FF2B5EF4-FFF2-40B4-BE49-F238E27FC236}">
                <a16:creationId xmlns:a16="http://schemas.microsoft.com/office/drawing/2014/main" id="{3432680A-36B4-41CE-BEC5-45484E56CD2B}"/>
              </a:ext>
            </a:extLst>
          </p:cNvPr>
          <p:cNvCxnSpPr/>
          <p:nvPr/>
        </p:nvCxnSpPr>
        <p:spPr>
          <a:xfrm>
            <a:off x="-1954083" y="7802953"/>
            <a:ext cx="11854920" cy="0"/>
          </a:xfrm>
          <a:prstGeom prst="line">
            <a:avLst/>
          </a:prstGeom>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A5281AFB-355F-4CAF-936A-E62A2677C1D0}"/>
              </a:ext>
            </a:extLst>
          </p:cNvPr>
          <p:cNvSpPr/>
          <p:nvPr/>
        </p:nvSpPr>
        <p:spPr>
          <a:xfrm>
            <a:off x="9408013" y="3832719"/>
            <a:ext cx="5842919" cy="1113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CB86DB-4CA6-414A-9951-46FEB3B82B24}"/>
              </a:ext>
            </a:extLst>
          </p:cNvPr>
          <p:cNvSpPr/>
          <p:nvPr/>
        </p:nvSpPr>
        <p:spPr>
          <a:xfrm>
            <a:off x="1233435" y="1419539"/>
            <a:ext cx="2784737" cy="646331"/>
          </a:xfrm>
          <a:prstGeom prst="rect">
            <a:avLst/>
          </a:prstGeom>
        </p:spPr>
        <p:txBody>
          <a:bodyPr wrap="none">
            <a:spAutoFit/>
          </a:bodyPr>
          <a:lstStyle/>
          <a:p>
            <a:r>
              <a:rPr lang="en-US" b="1" dirty="0"/>
              <a:t>National</a:t>
            </a:r>
          </a:p>
          <a:p>
            <a:r>
              <a:rPr lang="en-US" dirty="0"/>
              <a:t>No data removed (</a:t>
            </a:r>
            <a:r>
              <a:rPr lang="en-US" dirty="0" err="1"/>
              <a:t>n</a:t>
            </a:r>
            <a:r>
              <a:rPr lang="en-US" baseline="-25000" dirty="0" err="1"/>
              <a:t>used</a:t>
            </a:r>
            <a:r>
              <a:rPr lang="en-US" dirty="0"/>
              <a:t>=1,068)</a:t>
            </a:r>
          </a:p>
        </p:txBody>
      </p:sp>
      <p:sp>
        <p:nvSpPr>
          <p:cNvPr id="8" name="Rectangle 7">
            <a:extLst>
              <a:ext uri="{FF2B5EF4-FFF2-40B4-BE49-F238E27FC236}">
                <a16:creationId xmlns:a16="http://schemas.microsoft.com/office/drawing/2014/main" id="{BA97E056-1C30-43E0-A130-377067FF23D7}"/>
              </a:ext>
            </a:extLst>
          </p:cNvPr>
          <p:cNvSpPr/>
          <p:nvPr/>
        </p:nvSpPr>
        <p:spPr>
          <a:xfrm>
            <a:off x="4531389" y="1432525"/>
            <a:ext cx="2832177" cy="923330"/>
          </a:xfrm>
          <a:prstGeom prst="rect">
            <a:avLst/>
          </a:prstGeom>
        </p:spPr>
        <p:txBody>
          <a:bodyPr wrap="square">
            <a:spAutoFit/>
          </a:bodyPr>
          <a:lstStyle/>
          <a:p>
            <a:r>
              <a:rPr lang="en-US" b="1" dirty="0"/>
              <a:t>National</a:t>
            </a:r>
          </a:p>
          <a:p>
            <a:r>
              <a:rPr lang="en-US" dirty="0"/>
              <a:t>Data series with 60% missing were removed (</a:t>
            </a:r>
            <a:r>
              <a:rPr lang="en-US" dirty="0" err="1"/>
              <a:t>n</a:t>
            </a:r>
            <a:r>
              <a:rPr lang="en-US" baseline="-25000" dirty="0" err="1"/>
              <a:t>used</a:t>
            </a:r>
            <a:r>
              <a:rPr lang="en-US" dirty="0"/>
              <a:t>=697)</a:t>
            </a:r>
          </a:p>
        </p:txBody>
      </p:sp>
      <p:sp>
        <p:nvSpPr>
          <p:cNvPr id="28" name="Explosion: 8 Points 27">
            <a:extLst>
              <a:ext uri="{FF2B5EF4-FFF2-40B4-BE49-F238E27FC236}">
                <a16:creationId xmlns:a16="http://schemas.microsoft.com/office/drawing/2014/main" id="{63149C41-E28E-48AC-B403-A9C05248E7ED}"/>
              </a:ext>
            </a:extLst>
          </p:cNvPr>
          <p:cNvSpPr/>
          <p:nvPr/>
        </p:nvSpPr>
        <p:spPr>
          <a:xfrm rot="20700000">
            <a:off x="7041167" y="2657697"/>
            <a:ext cx="2301529" cy="1977976"/>
          </a:xfrm>
          <a:prstGeom prst="irregularSeal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Removed 371 species</a:t>
            </a:r>
          </a:p>
        </p:txBody>
      </p:sp>
      <p:sp>
        <p:nvSpPr>
          <p:cNvPr id="30" name="Title 29">
            <a:extLst>
              <a:ext uri="{FF2B5EF4-FFF2-40B4-BE49-F238E27FC236}">
                <a16:creationId xmlns:a16="http://schemas.microsoft.com/office/drawing/2014/main" id="{4CE27C32-4739-4BB1-B94D-66B546CE4094}"/>
              </a:ext>
            </a:extLst>
          </p:cNvPr>
          <p:cNvSpPr>
            <a:spLocks noGrp="1"/>
          </p:cNvSpPr>
          <p:nvPr>
            <p:ph type="title"/>
          </p:nvPr>
        </p:nvSpPr>
        <p:spPr/>
        <p:txBody>
          <a:bodyPr>
            <a:normAutofit fontScale="90000"/>
          </a:bodyPr>
          <a:lstStyle/>
          <a:p>
            <a:r>
              <a:rPr lang="en-US" dirty="0"/>
              <a:t>Missing Data</a:t>
            </a:r>
            <a:br>
              <a:rPr lang="en-US" dirty="0"/>
            </a:br>
            <a:r>
              <a:rPr lang="en-US" sz="2700" dirty="0"/>
              <a:t>Ex. Price Model</a:t>
            </a:r>
            <a:endParaRPr lang="en-US" dirty="0"/>
          </a:p>
        </p:txBody>
      </p:sp>
    </p:spTree>
    <p:extLst>
      <p:ext uri="{BB962C8B-B14F-4D97-AF65-F5344CB8AC3E}">
        <p14:creationId xmlns:p14="http://schemas.microsoft.com/office/powerpoint/2010/main" val="72904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ADDC5B-4749-45E4-8B5F-7BC54774D033}"/>
              </a:ext>
            </a:extLst>
          </p:cNvPr>
          <p:cNvSpPr>
            <a:spLocks noGrp="1"/>
          </p:cNvSpPr>
          <p:nvPr>
            <p:ph idx="1"/>
          </p:nvPr>
        </p:nvSpPr>
        <p:spPr>
          <a:xfrm>
            <a:off x="563034" y="4806112"/>
            <a:ext cx="8014909" cy="1742740"/>
          </a:xfrm>
        </p:spPr>
        <p:txBody>
          <a:bodyPr>
            <a:normAutofit/>
          </a:bodyPr>
          <a:lstStyle/>
          <a:p>
            <a:pPr marL="0" indent="0">
              <a:buNone/>
            </a:pPr>
            <a:r>
              <a:rPr lang="en-US" dirty="0"/>
              <a:t>Very different results</a:t>
            </a:r>
          </a:p>
          <a:p>
            <a:r>
              <a:rPr lang="en-US" dirty="0"/>
              <a:t>Smaller data sets produced sensible results when missing data was removed!</a:t>
            </a:r>
          </a:p>
        </p:txBody>
      </p:sp>
      <p:sp>
        <p:nvSpPr>
          <p:cNvPr id="7" name="Rectangle 6">
            <a:extLst>
              <a:ext uri="{FF2B5EF4-FFF2-40B4-BE49-F238E27FC236}">
                <a16:creationId xmlns:a16="http://schemas.microsoft.com/office/drawing/2014/main" id="{09CB86DB-4CA6-414A-9951-46FEB3B82B24}"/>
              </a:ext>
            </a:extLst>
          </p:cNvPr>
          <p:cNvSpPr/>
          <p:nvPr/>
        </p:nvSpPr>
        <p:spPr>
          <a:xfrm rot="16200000">
            <a:off x="-781450" y="3116725"/>
            <a:ext cx="2624436" cy="369332"/>
          </a:xfrm>
          <a:prstGeom prst="rect">
            <a:avLst/>
          </a:prstGeom>
        </p:spPr>
        <p:txBody>
          <a:bodyPr wrap="none">
            <a:spAutoFit/>
          </a:bodyPr>
          <a:lstStyle/>
          <a:p>
            <a:r>
              <a:rPr lang="en-US" dirty="0"/>
              <a:t>1997-2017, no data removed</a:t>
            </a:r>
          </a:p>
        </p:txBody>
      </p:sp>
      <p:sp>
        <p:nvSpPr>
          <p:cNvPr id="8" name="Rectangle 7">
            <a:extLst>
              <a:ext uri="{FF2B5EF4-FFF2-40B4-BE49-F238E27FC236}">
                <a16:creationId xmlns:a16="http://schemas.microsoft.com/office/drawing/2014/main" id="{BA97E056-1C30-43E0-A130-377067FF23D7}"/>
              </a:ext>
            </a:extLst>
          </p:cNvPr>
          <p:cNvSpPr/>
          <p:nvPr/>
        </p:nvSpPr>
        <p:spPr>
          <a:xfrm rot="16200000">
            <a:off x="2955282" y="3133423"/>
            <a:ext cx="2563522" cy="369332"/>
          </a:xfrm>
          <a:prstGeom prst="rect">
            <a:avLst/>
          </a:prstGeom>
        </p:spPr>
        <p:txBody>
          <a:bodyPr wrap="none">
            <a:spAutoFit/>
          </a:bodyPr>
          <a:lstStyle/>
          <a:p>
            <a:r>
              <a:rPr lang="en-US" dirty="0"/>
              <a:t>1997-2017,. </a:t>
            </a:r>
            <a:r>
              <a:rPr lang="en-US" dirty="0" err="1"/>
              <a:t>pctmiss</a:t>
            </a:r>
            <a:r>
              <a:rPr lang="en-US" dirty="0"/>
              <a:t> = .60%</a:t>
            </a:r>
          </a:p>
        </p:txBody>
      </p:sp>
      <p:pic>
        <p:nvPicPr>
          <p:cNvPr id="19" name="Picture 18">
            <a:extLst>
              <a:ext uri="{FF2B5EF4-FFF2-40B4-BE49-F238E27FC236}">
                <a16:creationId xmlns:a16="http://schemas.microsoft.com/office/drawing/2014/main" id="{C99CFF1D-FED0-4266-993F-9614159B0AA9}"/>
              </a:ext>
            </a:extLst>
          </p:cNvPr>
          <p:cNvPicPr>
            <a:picLocks noChangeAspect="1"/>
          </p:cNvPicPr>
          <p:nvPr/>
        </p:nvPicPr>
        <p:blipFill rotWithShape="1">
          <a:blip r:embed="rId3"/>
          <a:srcRect l="72724" t="32083" r="2495" b="28428"/>
          <a:stretch/>
        </p:blipFill>
        <p:spPr>
          <a:xfrm>
            <a:off x="7432555" y="253528"/>
            <a:ext cx="1457494" cy="1837710"/>
          </a:xfrm>
          <a:prstGeom prst="rect">
            <a:avLst/>
          </a:prstGeom>
        </p:spPr>
      </p:pic>
      <p:pic>
        <p:nvPicPr>
          <p:cNvPr id="14" name="Picture 13">
            <a:extLst>
              <a:ext uri="{FF2B5EF4-FFF2-40B4-BE49-F238E27FC236}">
                <a16:creationId xmlns:a16="http://schemas.microsoft.com/office/drawing/2014/main" id="{6A418079-CC99-4EF5-9879-2170E1ADE4A9}"/>
              </a:ext>
            </a:extLst>
          </p:cNvPr>
          <p:cNvPicPr>
            <a:picLocks noChangeAspect="1"/>
          </p:cNvPicPr>
          <p:nvPr/>
        </p:nvPicPr>
        <p:blipFill rotWithShape="1">
          <a:blip r:embed="rId3"/>
          <a:srcRect t="12650" r="27815"/>
          <a:stretch/>
        </p:blipFill>
        <p:spPr>
          <a:xfrm>
            <a:off x="4565700" y="2199173"/>
            <a:ext cx="2722731" cy="2606938"/>
          </a:xfrm>
          <a:prstGeom prst="rect">
            <a:avLst/>
          </a:prstGeom>
        </p:spPr>
      </p:pic>
      <p:pic>
        <p:nvPicPr>
          <p:cNvPr id="15" name="Picture 14">
            <a:extLst>
              <a:ext uri="{FF2B5EF4-FFF2-40B4-BE49-F238E27FC236}">
                <a16:creationId xmlns:a16="http://schemas.microsoft.com/office/drawing/2014/main" id="{8B2A9DF4-8917-41F1-88C7-4446C003FE7B}"/>
              </a:ext>
            </a:extLst>
          </p:cNvPr>
          <p:cNvPicPr>
            <a:picLocks noChangeAspect="1"/>
          </p:cNvPicPr>
          <p:nvPr/>
        </p:nvPicPr>
        <p:blipFill rotWithShape="1">
          <a:blip r:embed="rId4"/>
          <a:srcRect t="7104" r="26794"/>
          <a:stretch/>
        </p:blipFill>
        <p:spPr>
          <a:xfrm>
            <a:off x="626773" y="2036328"/>
            <a:ext cx="2845117" cy="2769783"/>
          </a:xfrm>
          <a:prstGeom prst="rect">
            <a:avLst/>
          </a:prstGeom>
        </p:spPr>
      </p:pic>
      <p:pic>
        <p:nvPicPr>
          <p:cNvPr id="22" name="Graphic 21" descr="Close">
            <a:extLst>
              <a:ext uri="{FF2B5EF4-FFF2-40B4-BE49-F238E27FC236}">
                <a16:creationId xmlns:a16="http://schemas.microsoft.com/office/drawing/2014/main" id="{34C98482-02F6-48C2-AFC6-20527085E5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4844" y="2061289"/>
            <a:ext cx="914400" cy="914400"/>
          </a:xfrm>
          <a:prstGeom prst="rect">
            <a:avLst/>
          </a:prstGeom>
        </p:spPr>
      </p:pic>
      <p:sp>
        <p:nvSpPr>
          <p:cNvPr id="25" name="Explosion: 8 Points 24">
            <a:extLst>
              <a:ext uri="{FF2B5EF4-FFF2-40B4-BE49-F238E27FC236}">
                <a16:creationId xmlns:a16="http://schemas.microsoft.com/office/drawing/2014/main" id="{ED251E9D-5047-4750-B18B-9CE029E4B00F}"/>
              </a:ext>
            </a:extLst>
          </p:cNvPr>
          <p:cNvSpPr/>
          <p:nvPr/>
        </p:nvSpPr>
        <p:spPr>
          <a:xfrm rot="20700000">
            <a:off x="7104874" y="2852301"/>
            <a:ext cx="2219104" cy="1977976"/>
          </a:xfrm>
          <a:prstGeom prst="irregularSeal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Removed 58 species</a:t>
            </a:r>
          </a:p>
        </p:txBody>
      </p:sp>
      <p:sp>
        <p:nvSpPr>
          <p:cNvPr id="30" name="Rectangle 29">
            <a:extLst>
              <a:ext uri="{FF2B5EF4-FFF2-40B4-BE49-F238E27FC236}">
                <a16:creationId xmlns:a16="http://schemas.microsoft.com/office/drawing/2014/main" id="{75FCCCDD-F9BF-4E85-9EF9-72C2897D77BD}"/>
              </a:ext>
            </a:extLst>
          </p:cNvPr>
          <p:cNvSpPr/>
          <p:nvPr/>
        </p:nvSpPr>
        <p:spPr>
          <a:xfrm>
            <a:off x="1233435" y="1404178"/>
            <a:ext cx="2626040" cy="646331"/>
          </a:xfrm>
          <a:prstGeom prst="rect">
            <a:avLst/>
          </a:prstGeom>
        </p:spPr>
        <p:txBody>
          <a:bodyPr wrap="none">
            <a:spAutoFit/>
          </a:bodyPr>
          <a:lstStyle/>
          <a:p>
            <a:r>
              <a:rPr lang="en-US" b="1" dirty="0"/>
              <a:t>Pacific Region</a:t>
            </a:r>
          </a:p>
          <a:p>
            <a:r>
              <a:rPr lang="en-US" dirty="0"/>
              <a:t>No data removed (</a:t>
            </a:r>
            <a:r>
              <a:rPr lang="en-US" dirty="0" err="1"/>
              <a:t>n</a:t>
            </a:r>
            <a:r>
              <a:rPr lang="en-US" baseline="-25000" dirty="0" err="1"/>
              <a:t>used</a:t>
            </a:r>
            <a:r>
              <a:rPr lang="en-US" dirty="0"/>
              <a:t>=205)</a:t>
            </a:r>
          </a:p>
        </p:txBody>
      </p:sp>
      <p:sp>
        <p:nvSpPr>
          <p:cNvPr id="31" name="Rectangle 30">
            <a:extLst>
              <a:ext uri="{FF2B5EF4-FFF2-40B4-BE49-F238E27FC236}">
                <a16:creationId xmlns:a16="http://schemas.microsoft.com/office/drawing/2014/main" id="{07414F65-22D1-4FAB-9386-0C7F831C54BC}"/>
              </a:ext>
            </a:extLst>
          </p:cNvPr>
          <p:cNvSpPr/>
          <p:nvPr/>
        </p:nvSpPr>
        <p:spPr>
          <a:xfrm>
            <a:off x="4531389" y="1401924"/>
            <a:ext cx="2832177" cy="923330"/>
          </a:xfrm>
          <a:prstGeom prst="rect">
            <a:avLst/>
          </a:prstGeom>
        </p:spPr>
        <p:txBody>
          <a:bodyPr wrap="square">
            <a:spAutoFit/>
          </a:bodyPr>
          <a:lstStyle/>
          <a:p>
            <a:r>
              <a:rPr lang="en-US" b="1" dirty="0"/>
              <a:t>Pacific Region</a:t>
            </a:r>
          </a:p>
          <a:p>
            <a:r>
              <a:rPr lang="en-US" dirty="0"/>
              <a:t>Data series with 40% missing were removed (</a:t>
            </a:r>
            <a:r>
              <a:rPr lang="en-US" dirty="0" err="1"/>
              <a:t>n</a:t>
            </a:r>
            <a:r>
              <a:rPr lang="en-US" baseline="-25000" dirty="0" err="1"/>
              <a:t>used</a:t>
            </a:r>
            <a:r>
              <a:rPr lang="en-US" dirty="0"/>
              <a:t>=147)</a:t>
            </a:r>
          </a:p>
        </p:txBody>
      </p:sp>
      <p:sp>
        <p:nvSpPr>
          <p:cNvPr id="33" name="Title 29">
            <a:extLst>
              <a:ext uri="{FF2B5EF4-FFF2-40B4-BE49-F238E27FC236}">
                <a16:creationId xmlns:a16="http://schemas.microsoft.com/office/drawing/2014/main" id="{67E4B52C-BE35-4A44-B82B-8EF9EDB670CE}"/>
              </a:ext>
            </a:extLst>
          </p:cNvPr>
          <p:cNvSpPr>
            <a:spLocks noGrp="1"/>
          </p:cNvSpPr>
          <p:nvPr>
            <p:ph type="title"/>
          </p:nvPr>
        </p:nvSpPr>
        <p:spPr>
          <a:xfrm>
            <a:off x="457200" y="457200"/>
            <a:ext cx="8229600" cy="676014"/>
          </a:xfrm>
        </p:spPr>
        <p:txBody>
          <a:bodyPr>
            <a:normAutofit fontScale="90000"/>
          </a:bodyPr>
          <a:lstStyle/>
          <a:p>
            <a:r>
              <a:rPr lang="en-US" dirty="0"/>
              <a:t>Missing Data</a:t>
            </a:r>
            <a:br>
              <a:rPr lang="en-US" dirty="0"/>
            </a:br>
            <a:r>
              <a:rPr lang="en-US" sz="2700" dirty="0"/>
              <a:t>Ex. Price Model</a:t>
            </a:r>
            <a:endParaRPr lang="en-US" dirty="0"/>
          </a:p>
        </p:txBody>
      </p:sp>
    </p:spTree>
    <p:extLst>
      <p:ext uri="{BB962C8B-B14F-4D97-AF65-F5344CB8AC3E}">
        <p14:creationId xmlns:p14="http://schemas.microsoft.com/office/powerpoint/2010/main" val="18187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555324D9-5516-445A-A77A-50EA73B0AA96}"/>
              </a:ext>
            </a:extLst>
          </p:cNvPr>
          <p:cNvPicPr>
            <a:picLocks noChangeAspect="1"/>
          </p:cNvPicPr>
          <p:nvPr/>
        </p:nvPicPr>
        <p:blipFill rotWithShape="1">
          <a:blip r:embed="rId3"/>
          <a:srcRect t="11266" r="25875"/>
          <a:stretch/>
        </p:blipFill>
        <p:spPr>
          <a:xfrm>
            <a:off x="4186446" y="1552613"/>
            <a:ext cx="3469487" cy="3303440"/>
          </a:xfrm>
          <a:prstGeom prst="rect">
            <a:avLst/>
          </a:prstGeom>
        </p:spPr>
      </p:pic>
      <p:pic>
        <p:nvPicPr>
          <p:cNvPr id="35" name="Picture 34">
            <a:extLst>
              <a:ext uri="{FF2B5EF4-FFF2-40B4-BE49-F238E27FC236}">
                <a16:creationId xmlns:a16="http://schemas.microsoft.com/office/drawing/2014/main" id="{D470D50C-9268-4748-B405-F81F20BBC079}"/>
              </a:ext>
            </a:extLst>
          </p:cNvPr>
          <p:cNvPicPr>
            <a:picLocks noChangeAspect="1"/>
          </p:cNvPicPr>
          <p:nvPr/>
        </p:nvPicPr>
        <p:blipFill rotWithShape="1">
          <a:blip r:embed="rId4"/>
          <a:srcRect t="12714" r="25763"/>
          <a:stretch/>
        </p:blipFill>
        <p:spPr>
          <a:xfrm>
            <a:off x="134690" y="1580990"/>
            <a:ext cx="3566438" cy="3303440"/>
          </a:xfrm>
          <a:prstGeom prst="rect">
            <a:avLst/>
          </a:prstGeom>
        </p:spPr>
      </p:pic>
      <p:sp>
        <p:nvSpPr>
          <p:cNvPr id="2" name="Title 1">
            <a:extLst>
              <a:ext uri="{FF2B5EF4-FFF2-40B4-BE49-F238E27FC236}">
                <a16:creationId xmlns:a16="http://schemas.microsoft.com/office/drawing/2014/main" id="{2EE265D2-5A73-4CC3-8EC0-12D22FFB3326}"/>
              </a:ext>
            </a:extLst>
          </p:cNvPr>
          <p:cNvSpPr>
            <a:spLocks noGrp="1"/>
          </p:cNvSpPr>
          <p:nvPr>
            <p:ph type="title"/>
          </p:nvPr>
        </p:nvSpPr>
        <p:spPr>
          <a:xfrm>
            <a:off x="457199" y="282055"/>
            <a:ext cx="8409829" cy="851159"/>
          </a:xfrm>
        </p:spPr>
        <p:txBody>
          <a:bodyPr>
            <a:normAutofit fontScale="90000"/>
          </a:bodyPr>
          <a:lstStyle/>
          <a:p>
            <a:r>
              <a:rPr lang="en-US" dirty="0"/>
              <a:t>Timeseries Reporting Consistency</a:t>
            </a:r>
            <a:br>
              <a:rPr lang="en-US" dirty="0"/>
            </a:br>
            <a:r>
              <a:rPr lang="en-US" sz="2700" dirty="0"/>
              <a:t>Ex. Price Model</a:t>
            </a:r>
          </a:p>
        </p:txBody>
      </p:sp>
      <p:sp>
        <p:nvSpPr>
          <p:cNvPr id="4" name="Slide Number Placeholder 3">
            <a:extLst>
              <a:ext uri="{FF2B5EF4-FFF2-40B4-BE49-F238E27FC236}">
                <a16:creationId xmlns:a16="http://schemas.microsoft.com/office/drawing/2014/main" id="{E4425A61-F45F-4CBF-9828-40BCC036E704}"/>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15</a:t>
            </a:fld>
            <a:endParaRPr lang="en-US" dirty="0"/>
          </a:p>
        </p:txBody>
      </p:sp>
      <p:cxnSp>
        <p:nvCxnSpPr>
          <p:cNvPr id="12" name="Straight Connector 11">
            <a:extLst>
              <a:ext uri="{FF2B5EF4-FFF2-40B4-BE49-F238E27FC236}">
                <a16:creationId xmlns:a16="http://schemas.microsoft.com/office/drawing/2014/main" id="{1953B582-3795-4D7C-8A16-DE466E3EAB08}"/>
              </a:ext>
            </a:extLst>
          </p:cNvPr>
          <p:cNvCxnSpPr/>
          <p:nvPr/>
        </p:nvCxnSpPr>
        <p:spPr>
          <a:xfrm flipV="1">
            <a:off x="2285999" y="1800165"/>
            <a:ext cx="0" cy="2598870"/>
          </a:xfrm>
          <a:prstGeom prst="line">
            <a:avLst/>
          </a:prstGeom>
        </p:spPr>
        <p:style>
          <a:lnRef idx="2">
            <a:schemeClr val="accent3"/>
          </a:lnRef>
          <a:fillRef idx="0">
            <a:schemeClr val="accent3"/>
          </a:fillRef>
          <a:effectRef idx="1">
            <a:schemeClr val="accent3"/>
          </a:effectRef>
          <a:fontRef idx="minor">
            <a:schemeClr val="tx1"/>
          </a:fontRef>
        </p:style>
      </p:cxnSp>
      <p:cxnSp>
        <p:nvCxnSpPr>
          <p:cNvPr id="13" name="Straight Connector 12">
            <a:extLst>
              <a:ext uri="{FF2B5EF4-FFF2-40B4-BE49-F238E27FC236}">
                <a16:creationId xmlns:a16="http://schemas.microsoft.com/office/drawing/2014/main" id="{C64E7D4C-2601-4CA9-8045-8C210F05D4CA}"/>
              </a:ext>
            </a:extLst>
          </p:cNvPr>
          <p:cNvCxnSpPr/>
          <p:nvPr/>
        </p:nvCxnSpPr>
        <p:spPr>
          <a:xfrm flipV="1">
            <a:off x="3010155" y="1806444"/>
            <a:ext cx="0" cy="2598870"/>
          </a:xfrm>
          <a:prstGeom prst="line">
            <a:avLst/>
          </a:prstGeom>
        </p:spPr>
        <p:style>
          <a:lnRef idx="2">
            <a:schemeClr val="accent3"/>
          </a:lnRef>
          <a:fillRef idx="0">
            <a:schemeClr val="accent3"/>
          </a:fillRef>
          <a:effectRef idx="1">
            <a:schemeClr val="accent3"/>
          </a:effectRef>
          <a:fontRef idx="minor">
            <a:schemeClr val="tx1"/>
          </a:fontRef>
        </p:style>
      </p:cxnSp>
      <p:sp>
        <p:nvSpPr>
          <p:cNvPr id="14" name="Rectangle 13">
            <a:extLst>
              <a:ext uri="{FF2B5EF4-FFF2-40B4-BE49-F238E27FC236}">
                <a16:creationId xmlns:a16="http://schemas.microsoft.com/office/drawing/2014/main" id="{0D5C000C-C662-42CB-865A-84E2F2F6C150}"/>
              </a:ext>
            </a:extLst>
          </p:cNvPr>
          <p:cNvSpPr/>
          <p:nvPr/>
        </p:nvSpPr>
        <p:spPr>
          <a:xfrm>
            <a:off x="416554" y="5303829"/>
            <a:ext cx="4270925" cy="954107"/>
          </a:xfrm>
          <a:prstGeom prst="rect">
            <a:avLst/>
          </a:prstGeom>
        </p:spPr>
        <p:txBody>
          <a:bodyPr wrap="square">
            <a:spAutoFit/>
          </a:bodyPr>
          <a:lstStyle/>
          <a:p>
            <a:r>
              <a:rPr lang="en-US" sz="2800" dirty="0"/>
              <a:t>Periods of improved reporting; not real changes in Q</a:t>
            </a:r>
          </a:p>
        </p:txBody>
      </p:sp>
      <p:cxnSp>
        <p:nvCxnSpPr>
          <p:cNvPr id="15" name="Straight Arrow Connector 14">
            <a:extLst>
              <a:ext uri="{FF2B5EF4-FFF2-40B4-BE49-F238E27FC236}">
                <a16:creationId xmlns:a16="http://schemas.microsoft.com/office/drawing/2014/main" id="{79F47D32-0ED4-47D0-A79A-F420EFD090D1}"/>
              </a:ext>
            </a:extLst>
          </p:cNvPr>
          <p:cNvCxnSpPr>
            <a:cxnSpLocks/>
            <a:stCxn id="14" idx="0"/>
          </p:cNvCxnSpPr>
          <p:nvPr/>
        </p:nvCxnSpPr>
        <p:spPr>
          <a:xfrm flipV="1">
            <a:off x="2552017" y="4706321"/>
            <a:ext cx="145463" cy="597508"/>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cxnSp>
        <p:nvCxnSpPr>
          <p:cNvPr id="18" name="Straight Arrow Connector 17">
            <a:extLst>
              <a:ext uri="{FF2B5EF4-FFF2-40B4-BE49-F238E27FC236}">
                <a16:creationId xmlns:a16="http://schemas.microsoft.com/office/drawing/2014/main" id="{FAAE41A9-46BC-407A-B646-5FA98BB24BE1}"/>
              </a:ext>
            </a:extLst>
          </p:cNvPr>
          <p:cNvCxnSpPr>
            <a:cxnSpLocks/>
            <a:stCxn id="14" idx="0"/>
          </p:cNvCxnSpPr>
          <p:nvPr/>
        </p:nvCxnSpPr>
        <p:spPr>
          <a:xfrm flipH="1" flipV="1">
            <a:off x="1488067" y="4706321"/>
            <a:ext cx="1063950" cy="597508"/>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cxnSp>
        <p:nvCxnSpPr>
          <p:cNvPr id="20" name="Straight Arrow Connector 19">
            <a:extLst>
              <a:ext uri="{FF2B5EF4-FFF2-40B4-BE49-F238E27FC236}">
                <a16:creationId xmlns:a16="http://schemas.microsoft.com/office/drawing/2014/main" id="{C12F1E71-D552-44D6-84EE-06B107A12934}"/>
              </a:ext>
            </a:extLst>
          </p:cNvPr>
          <p:cNvCxnSpPr>
            <a:cxnSpLocks/>
            <a:stCxn id="32" idx="2"/>
            <a:endCxn id="36" idx="1"/>
          </p:cNvCxnSpPr>
          <p:nvPr/>
        </p:nvCxnSpPr>
        <p:spPr>
          <a:xfrm>
            <a:off x="3837912" y="2992115"/>
            <a:ext cx="348534" cy="212218"/>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sp>
        <p:nvSpPr>
          <p:cNvPr id="23" name="Rectangle 22">
            <a:extLst>
              <a:ext uri="{FF2B5EF4-FFF2-40B4-BE49-F238E27FC236}">
                <a16:creationId xmlns:a16="http://schemas.microsoft.com/office/drawing/2014/main" id="{AD8D5F47-4EDE-4415-9E6A-B1021C1C38FF}"/>
              </a:ext>
            </a:extLst>
          </p:cNvPr>
          <p:cNvSpPr/>
          <p:nvPr/>
        </p:nvSpPr>
        <p:spPr>
          <a:xfrm>
            <a:off x="4687479" y="5304853"/>
            <a:ext cx="4287756" cy="954107"/>
          </a:xfrm>
          <a:prstGeom prst="rect">
            <a:avLst/>
          </a:prstGeom>
        </p:spPr>
        <p:txBody>
          <a:bodyPr wrap="square">
            <a:spAutoFit/>
          </a:bodyPr>
          <a:lstStyle/>
          <a:p>
            <a:r>
              <a:rPr lang="en-US" sz="2800" dirty="0"/>
              <a:t>Data are more realistic when data is subset</a:t>
            </a:r>
          </a:p>
        </p:txBody>
      </p:sp>
      <p:sp>
        <p:nvSpPr>
          <p:cNvPr id="32" name="Right Bracket 31">
            <a:extLst>
              <a:ext uri="{FF2B5EF4-FFF2-40B4-BE49-F238E27FC236}">
                <a16:creationId xmlns:a16="http://schemas.microsoft.com/office/drawing/2014/main" id="{8E617A63-B694-4E27-9380-80B58B70BA1B}"/>
              </a:ext>
            </a:extLst>
          </p:cNvPr>
          <p:cNvSpPr/>
          <p:nvPr/>
        </p:nvSpPr>
        <p:spPr>
          <a:xfrm>
            <a:off x="3581057" y="1951936"/>
            <a:ext cx="256855" cy="2080358"/>
          </a:xfrm>
          <a:prstGeom prst="rightBracket">
            <a:avLst/>
          </a:prstGeom>
          <a:ln w="57150"/>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D21EFFA4-389A-49B8-8BAC-56B5E7673A9F}"/>
              </a:ext>
            </a:extLst>
          </p:cNvPr>
          <p:cNvCxnSpPr>
            <a:cxnSpLocks/>
          </p:cNvCxnSpPr>
          <p:nvPr/>
        </p:nvCxnSpPr>
        <p:spPr>
          <a:xfrm flipV="1">
            <a:off x="2539317" y="4742327"/>
            <a:ext cx="702983" cy="561502"/>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pic>
        <p:nvPicPr>
          <p:cNvPr id="67" name="Picture 66">
            <a:extLst>
              <a:ext uri="{FF2B5EF4-FFF2-40B4-BE49-F238E27FC236}">
                <a16:creationId xmlns:a16="http://schemas.microsoft.com/office/drawing/2014/main" id="{CD46CA96-E8A6-4117-BAE2-1B4756B2E487}"/>
              </a:ext>
            </a:extLst>
          </p:cNvPr>
          <p:cNvPicPr>
            <a:picLocks noChangeAspect="1"/>
          </p:cNvPicPr>
          <p:nvPr/>
        </p:nvPicPr>
        <p:blipFill rotWithShape="1">
          <a:blip r:embed="rId5"/>
          <a:srcRect l="72724" t="32083" r="2495" b="28428"/>
          <a:stretch/>
        </p:blipFill>
        <p:spPr>
          <a:xfrm>
            <a:off x="7432555" y="253528"/>
            <a:ext cx="1457494" cy="1837710"/>
          </a:xfrm>
          <a:prstGeom prst="rect">
            <a:avLst/>
          </a:prstGeom>
        </p:spPr>
      </p:pic>
      <p:pic>
        <p:nvPicPr>
          <p:cNvPr id="68" name="Graphic 67" descr="Arrow Counterclockwise curve">
            <a:extLst>
              <a:ext uri="{FF2B5EF4-FFF2-40B4-BE49-F238E27FC236}">
                <a16:creationId xmlns:a16="http://schemas.microsoft.com/office/drawing/2014/main" id="{A33A0AC7-32D3-45CD-A536-9D0C8CF4E3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8001" y="3520829"/>
            <a:ext cx="1828800" cy="2047656"/>
          </a:xfrm>
          <a:prstGeom prst="rect">
            <a:avLst/>
          </a:prstGeom>
        </p:spPr>
      </p:pic>
      <p:sp>
        <p:nvSpPr>
          <p:cNvPr id="69" name="Rectangle 68">
            <a:extLst>
              <a:ext uri="{FF2B5EF4-FFF2-40B4-BE49-F238E27FC236}">
                <a16:creationId xmlns:a16="http://schemas.microsoft.com/office/drawing/2014/main" id="{20586D5C-69DE-440E-8184-26F92A87D76C}"/>
              </a:ext>
            </a:extLst>
          </p:cNvPr>
          <p:cNvSpPr/>
          <p:nvPr/>
        </p:nvSpPr>
        <p:spPr>
          <a:xfrm rot="16200000">
            <a:off x="-930755" y="3058911"/>
            <a:ext cx="2775908" cy="3592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Simple Sum Q (Billions)</a:t>
            </a:r>
          </a:p>
        </p:txBody>
      </p:sp>
      <p:sp>
        <p:nvSpPr>
          <p:cNvPr id="70" name="Rectangle 69">
            <a:extLst>
              <a:ext uri="{FF2B5EF4-FFF2-40B4-BE49-F238E27FC236}">
                <a16:creationId xmlns:a16="http://schemas.microsoft.com/office/drawing/2014/main" id="{6B1D8EE3-F0EE-499B-B238-A872028CEB6A}"/>
              </a:ext>
            </a:extLst>
          </p:cNvPr>
          <p:cNvSpPr/>
          <p:nvPr/>
        </p:nvSpPr>
        <p:spPr>
          <a:xfrm rot="16200000">
            <a:off x="2993822" y="2919986"/>
            <a:ext cx="2775908" cy="3592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Simple Sum Q (Billions)</a:t>
            </a:r>
          </a:p>
        </p:txBody>
      </p:sp>
      <p:sp>
        <p:nvSpPr>
          <p:cNvPr id="71" name="Rectangle 70">
            <a:extLst>
              <a:ext uri="{FF2B5EF4-FFF2-40B4-BE49-F238E27FC236}">
                <a16:creationId xmlns:a16="http://schemas.microsoft.com/office/drawing/2014/main" id="{2D1F1924-A09F-4B01-9795-D64E11D6C9C0}"/>
              </a:ext>
            </a:extLst>
          </p:cNvPr>
          <p:cNvSpPr/>
          <p:nvPr/>
        </p:nvSpPr>
        <p:spPr>
          <a:xfrm>
            <a:off x="848823" y="1161741"/>
            <a:ext cx="1742785" cy="954107"/>
          </a:xfrm>
          <a:prstGeom prst="rect">
            <a:avLst/>
          </a:prstGeom>
        </p:spPr>
        <p:txBody>
          <a:bodyPr wrap="none">
            <a:spAutoFit/>
          </a:bodyPr>
          <a:lstStyle/>
          <a:p>
            <a:r>
              <a:rPr lang="en-US" sz="2000" b="1" dirty="0"/>
              <a:t>National </a:t>
            </a:r>
          </a:p>
          <a:p>
            <a:r>
              <a:rPr lang="en-US" dirty="0"/>
              <a:t>Whole time series </a:t>
            </a:r>
          </a:p>
          <a:p>
            <a:r>
              <a:rPr lang="en-US" dirty="0"/>
              <a:t>(1950-2017)</a:t>
            </a:r>
          </a:p>
        </p:txBody>
      </p:sp>
      <p:sp>
        <p:nvSpPr>
          <p:cNvPr id="73" name="Rectangle 72">
            <a:extLst>
              <a:ext uri="{FF2B5EF4-FFF2-40B4-BE49-F238E27FC236}">
                <a16:creationId xmlns:a16="http://schemas.microsoft.com/office/drawing/2014/main" id="{5D4B18A8-F24C-481C-8EDE-EA20963DBDFE}"/>
              </a:ext>
            </a:extLst>
          </p:cNvPr>
          <p:cNvSpPr/>
          <p:nvPr/>
        </p:nvSpPr>
        <p:spPr>
          <a:xfrm>
            <a:off x="4662113" y="1149806"/>
            <a:ext cx="1218603" cy="677108"/>
          </a:xfrm>
          <a:prstGeom prst="rect">
            <a:avLst/>
          </a:prstGeom>
        </p:spPr>
        <p:txBody>
          <a:bodyPr wrap="none">
            <a:spAutoFit/>
          </a:bodyPr>
          <a:lstStyle/>
          <a:p>
            <a:r>
              <a:rPr lang="en-US" sz="2000" b="1" dirty="0"/>
              <a:t>National </a:t>
            </a:r>
          </a:p>
          <a:p>
            <a:r>
              <a:rPr lang="en-US" dirty="0"/>
              <a:t>(1997-2017)</a:t>
            </a:r>
          </a:p>
        </p:txBody>
      </p:sp>
    </p:spTree>
    <p:extLst>
      <p:ext uri="{BB962C8B-B14F-4D97-AF65-F5344CB8AC3E}">
        <p14:creationId xmlns:p14="http://schemas.microsoft.com/office/powerpoint/2010/main" val="188778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nodeType="with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fade">
                                      <p:cBhvr>
                                        <p:cTn id="3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D70D4C3-161F-4966-A115-364F80B27989}"/>
              </a:ext>
            </a:extLst>
          </p:cNvPr>
          <p:cNvSpPr/>
          <p:nvPr/>
        </p:nvSpPr>
        <p:spPr>
          <a:xfrm>
            <a:off x="-228600" y="6355080"/>
            <a:ext cx="9707880" cy="5029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23E61E6A-CE5C-4845-B32D-522017A36695}"/>
              </a:ext>
            </a:extLst>
          </p:cNvPr>
          <p:cNvPicPr>
            <a:picLocks noChangeAspect="1"/>
          </p:cNvPicPr>
          <p:nvPr/>
        </p:nvPicPr>
        <p:blipFill rotWithShape="1">
          <a:blip r:embed="rId3"/>
          <a:srcRect t="9564" r="27010"/>
          <a:stretch/>
        </p:blipFill>
        <p:spPr>
          <a:xfrm>
            <a:off x="276971" y="1479224"/>
            <a:ext cx="3380629" cy="3271535"/>
          </a:xfrm>
          <a:prstGeom prst="rect">
            <a:avLst/>
          </a:prstGeom>
        </p:spPr>
      </p:pic>
      <p:pic>
        <p:nvPicPr>
          <p:cNvPr id="17" name="Picture 16">
            <a:extLst>
              <a:ext uri="{FF2B5EF4-FFF2-40B4-BE49-F238E27FC236}">
                <a16:creationId xmlns:a16="http://schemas.microsoft.com/office/drawing/2014/main" id="{7D1DC41F-0C0B-45A7-8C36-136754CFE7ED}"/>
              </a:ext>
            </a:extLst>
          </p:cNvPr>
          <p:cNvPicPr>
            <a:picLocks noChangeAspect="1"/>
          </p:cNvPicPr>
          <p:nvPr/>
        </p:nvPicPr>
        <p:blipFill rotWithShape="1">
          <a:blip r:embed="rId4"/>
          <a:srcRect t="9197" r="30292"/>
          <a:stretch/>
        </p:blipFill>
        <p:spPr>
          <a:xfrm>
            <a:off x="4064525" y="1570034"/>
            <a:ext cx="3249408" cy="3174559"/>
          </a:xfrm>
          <a:prstGeom prst="rect">
            <a:avLst/>
          </a:prstGeom>
        </p:spPr>
      </p:pic>
      <p:graphicFrame>
        <p:nvGraphicFramePr>
          <p:cNvPr id="19" name="Table 18">
            <a:extLst>
              <a:ext uri="{FF2B5EF4-FFF2-40B4-BE49-F238E27FC236}">
                <a16:creationId xmlns:a16="http://schemas.microsoft.com/office/drawing/2014/main" id="{45B33B77-3001-4F1C-8C12-863005A892C4}"/>
              </a:ext>
            </a:extLst>
          </p:cNvPr>
          <p:cNvGraphicFramePr>
            <a:graphicFrameLocks noGrp="1"/>
          </p:cNvGraphicFramePr>
          <p:nvPr>
            <p:extLst>
              <p:ext uri="{D42A27DB-BD31-4B8C-83A1-F6EECF244321}">
                <p14:modId xmlns:p14="http://schemas.microsoft.com/office/powerpoint/2010/main" val="3794616682"/>
              </p:ext>
            </p:extLst>
          </p:nvPr>
        </p:nvGraphicFramePr>
        <p:xfrm>
          <a:off x="4468205" y="4874667"/>
          <a:ext cx="4142395" cy="1249680"/>
        </p:xfrm>
        <a:graphic>
          <a:graphicData uri="http://schemas.openxmlformats.org/drawingml/2006/table">
            <a:tbl>
              <a:tblPr/>
              <a:tblGrid>
                <a:gridCol w="854364">
                  <a:extLst>
                    <a:ext uri="{9D8B030D-6E8A-4147-A177-3AD203B41FA5}">
                      <a16:colId xmlns:a16="http://schemas.microsoft.com/office/drawing/2014/main" val="3829275394"/>
                    </a:ext>
                  </a:extLst>
                </a:gridCol>
                <a:gridCol w="918780">
                  <a:extLst>
                    <a:ext uri="{9D8B030D-6E8A-4147-A177-3AD203B41FA5}">
                      <a16:colId xmlns:a16="http://schemas.microsoft.com/office/drawing/2014/main" val="1179160637"/>
                    </a:ext>
                  </a:extLst>
                </a:gridCol>
                <a:gridCol w="640519">
                  <a:extLst>
                    <a:ext uri="{9D8B030D-6E8A-4147-A177-3AD203B41FA5}">
                      <a16:colId xmlns:a16="http://schemas.microsoft.com/office/drawing/2014/main" val="1774158196"/>
                    </a:ext>
                  </a:extLst>
                </a:gridCol>
                <a:gridCol w="967737">
                  <a:extLst>
                    <a:ext uri="{9D8B030D-6E8A-4147-A177-3AD203B41FA5}">
                      <a16:colId xmlns:a16="http://schemas.microsoft.com/office/drawing/2014/main" val="3939837678"/>
                    </a:ext>
                  </a:extLst>
                </a:gridCol>
                <a:gridCol w="760995">
                  <a:extLst>
                    <a:ext uri="{9D8B030D-6E8A-4147-A177-3AD203B41FA5}">
                      <a16:colId xmlns:a16="http://schemas.microsoft.com/office/drawing/2014/main" val="1408476718"/>
                    </a:ext>
                  </a:extLst>
                </a:gridCol>
              </a:tblGrid>
              <a:tr h="182880">
                <a:tc>
                  <a:txBody>
                    <a:bodyPr/>
                    <a:lstStyle/>
                    <a:p>
                      <a:pPr algn="l" fontAlgn="b"/>
                      <a:r>
                        <a:rPr lang="en-US" sz="1600" b="1" i="0" u="none" strike="noStrike" dirty="0">
                          <a:solidFill>
                            <a:srgbClr val="000000"/>
                          </a:solidFill>
                          <a:effectLst/>
                          <a:latin typeface="Calibri" panose="020F0502020204030204" pitchFamily="34" charset="0"/>
                        </a:rPr>
                        <a:t>Place</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tc>
                  <a:txBody>
                    <a:bodyPr/>
                    <a:lstStyle/>
                    <a:p>
                      <a:pPr algn="l" fontAlgn="b"/>
                      <a:r>
                        <a:rPr lang="en-US" sz="1600" b="1" i="0" u="none" strike="noStrike" dirty="0">
                          <a:solidFill>
                            <a:srgbClr val="000000"/>
                          </a:solidFill>
                          <a:effectLst/>
                          <a:latin typeface="Calibri" panose="020F0502020204030204" pitchFamily="34" charset="0"/>
                        </a:rPr>
                        <a:t>Category</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tc>
                  <a:txBody>
                    <a:bodyPr/>
                    <a:lstStyle/>
                    <a:p>
                      <a:pPr algn="r" fontAlgn="b"/>
                      <a:r>
                        <a:rPr lang="en-US" sz="1600" b="1" i="0" u="none" strike="noStrike" dirty="0">
                          <a:solidFill>
                            <a:srgbClr val="000000"/>
                          </a:solidFill>
                          <a:effectLst/>
                          <a:latin typeface="Calibri" panose="020F0502020204030204" pitchFamily="34" charset="0"/>
                        </a:rPr>
                        <a:t>Total</a:t>
                      </a:r>
                    </a:p>
                    <a:p>
                      <a:pPr algn="r" fontAlgn="b"/>
                      <a:r>
                        <a:rPr lang="en-US" sz="1600" b="1" i="0" u="none" strike="noStrike" dirty="0">
                          <a:solidFill>
                            <a:srgbClr val="000000"/>
                          </a:solidFill>
                          <a:effectLst/>
                          <a:latin typeface="Calibri" panose="020F0502020204030204" pitchFamily="34" charset="0"/>
                        </a:rPr>
                        <a:t>Count</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tc>
                  <a:txBody>
                    <a:bodyPr/>
                    <a:lstStyle/>
                    <a:p>
                      <a:pPr algn="r" fontAlgn="b"/>
                      <a:r>
                        <a:rPr lang="en-US" sz="1600" b="1" i="0" u="none" strike="noStrike" dirty="0">
                          <a:solidFill>
                            <a:srgbClr val="000000"/>
                          </a:solidFill>
                          <a:effectLst/>
                          <a:latin typeface="Calibri" panose="020F0502020204030204" pitchFamily="34" charset="0"/>
                        </a:rPr>
                        <a:t>Removed</a:t>
                      </a:r>
                    </a:p>
                    <a:p>
                      <a:pPr algn="r" fontAlgn="b"/>
                      <a:r>
                        <a:rPr lang="en-US" sz="1600" b="1" i="0" u="none" strike="noStrike" dirty="0">
                          <a:solidFill>
                            <a:srgbClr val="000000"/>
                          </a:solidFill>
                          <a:effectLst/>
                          <a:latin typeface="Calibri" panose="020F0502020204030204" pitchFamily="34" charset="0"/>
                        </a:rPr>
                        <a:t>Count</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r" fontAlgn="b"/>
                      <a:r>
                        <a:rPr lang="en-US" sz="1600" b="1" i="0" u="none" strike="noStrike" dirty="0">
                          <a:solidFill>
                            <a:srgbClr val="000000"/>
                          </a:solidFill>
                          <a:effectLst/>
                          <a:latin typeface="Calibri" panose="020F0502020204030204" pitchFamily="34" charset="0"/>
                        </a:rPr>
                        <a:t>Used</a:t>
                      </a:r>
                    </a:p>
                    <a:p>
                      <a:pPr algn="r" fontAlgn="b"/>
                      <a:r>
                        <a:rPr lang="en-US" sz="1600" b="1" i="0" u="none" strike="noStrike" dirty="0">
                          <a:solidFill>
                            <a:srgbClr val="000000"/>
                          </a:solidFill>
                          <a:effectLst/>
                          <a:latin typeface="Calibri" panose="020F0502020204030204" pitchFamily="34" charset="0"/>
                        </a:rPr>
                        <a:t>Count</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extLst>
                  <a:ext uri="{0D108BD9-81ED-4DB2-BD59-A6C34878D82A}">
                    <a16:rowId xmlns:a16="http://schemas.microsoft.com/office/drawing/2014/main" val="417349785"/>
                  </a:ext>
                </a:extLst>
              </a:tr>
              <a:tr h="182880">
                <a:tc>
                  <a:txBody>
                    <a:bodyPr/>
                    <a:lstStyle/>
                    <a:p>
                      <a:pPr algn="l" fontAlgn="b"/>
                      <a:r>
                        <a:rPr lang="en-US" sz="1600" b="0" i="0" u="none" strike="noStrike" dirty="0">
                          <a:solidFill>
                            <a:srgbClr val="000000"/>
                          </a:solidFill>
                          <a:effectLst/>
                          <a:latin typeface="Calibri" panose="020F0502020204030204" pitchFamily="34" charset="0"/>
                        </a:rPr>
                        <a:t>National</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CBDADD"/>
                    </a:solidFill>
                  </a:tcPr>
                </a:tc>
                <a:tc>
                  <a:txBody>
                    <a:bodyPr/>
                    <a:lstStyle/>
                    <a:p>
                      <a:pPr algn="l" fontAlgn="b"/>
                      <a:r>
                        <a:rPr lang="en-US" sz="1600" b="0" i="0" u="none" strike="noStrike" dirty="0">
                          <a:solidFill>
                            <a:srgbClr val="000000"/>
                          </a:solidFill>
                          <a:effectLst/>
                          <a:latin typeface="Calibri" panose="020F0502020204030204" pitchFamily="34" charset="0"/>
                        </a:rPr>
                        <a:t>Finfish</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703</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107</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FFC000"/>
                    </a:solidFill>
                  </a:tcPr>
                </a:tc>
                <a:tc>
                  <a:txBody>
                    <a:bodyPr/>
                    <a:lstStyle/>
                    <a:p>
                      <a:pPr algn="r" fontAlgn="b"/>
                      <a:r>
                        <a:rPr lang="en-US" sz="1600" b="0" i="0" u="none" strike="noStrike">
                          <a:solidFill>
                            <a:srgbClr val="000000"/>
                          </a:solidFill>
                          <a:effectLst/>
                          <a:latin typeface="Calibri" panose="020F0502020204030204" pitchFamily="34" charset="0"/>
                        </a:rPr>
                        <a:t>596</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CBDADD"/>
                    </a:solidFill>
                  </a:tcPr>
                </a:tc>
                <a:extLst>
                  <a:ext uri="{0D108BD9-81ED-4DB2-BD59-A6C34878D82A}">
                    <a16:rowId xmlns:a16="http://schemas.microsoft.com/office/drawing/2014/main" val="2031999201"/>
                  </a:ext>
                </a:extLst>
              </a:tr>
              <a:tr h="182880">
                <a:tc>
                  <a:txBody>
                    <a:bodyPr/>
                    <a:lstStyle/>
                    <a:p>
                      <a:pPr algn="l" fontAlgn="b"/>
                      <a:endParaRPr lang="en-US" sz="16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Other</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125</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48</a:t>
                      </a:r>
                    </a:p>
                  </a:txBody>
                  <a:tcPr marL="7620" marR="7620" marT="7620" marB="0" anchor="b">
                    <a:lnL>
                      <a:noFill/>
                    </a:lnL>
                    <a:lnR>
                      <a:noFill/>
                    </a:lnR>
                    <a:lnT>
                      <a:noFill/>
                    </a:lnT>
                    <a:lnB>
                      <a:noFill/>
                    </a:lnB>
                    <a:solidFill>
                      <a:srgbClr val="FFC000"/>
                    </a:solidFill>
                  </a:tcPr>
                </a:tc>
                <a:tc>
                  <a:txBody>
                    <a:bodyPr/>
                    <a:lstStyle/>
                    <a:p>
                      <a:pPr algn="r" fontAlgn="b"/>
                      <a:r>
                        <a:rPr lang="en-US" sz="1600" b="0" i="0" u="none" strike="noStrike">
                          <a:solidFill>
                            <a:srgbClr val="000000"/>
                          </a:solidFill>
                          <a:effectLst/>
                          <a:latin typeface="Calibri" panose="020F0502020204030204" pitchFamily="34" charset="0"/>
                        </a:rPr>
                        <a:t>77</a:t>
                      </a:r>
                    </a:p>
                  </a:txBody>
                  <a:tcPr marL="7620" marR="7620" marT="7620" marB="0" anchor="b">
                    <a:lnL>
                      <a:noFill/>
                    </a:lnL>
                    <a:lnR>
                      <a:noFill/>
                    </a:lnR>
                    <a:lnT>
                      <a:noFill/>
                    </a:lnT>
                    <a:lnB>
                      <a:noFill/>
                    </a:lnB>
                    <a:solidFill>
                      <a:srgbClr val="CBDADD"/>
                    </a:solidFill>
                  </a:tcPr>
                </a:tc>
                <a:extLst>
                  <a:ext uri="{0D108BD9-81ED-4DB2-BD59-A6C34878D82A}">
                    <a16:rowId xmlns:a16="http://schemas.microsoft.com/office/drawing/2014/main" val="3407717707"/>
                  </a:ext>
                </a:extLst>
              </a:tr>
              <a:tr h="182880">
                <a:tc>
                  <a:txBody>
                    <a:bodyPr/>
                    <a:lstStyle/>
                    <a:p>
                      <a:pPr algn="l" fontAlgn="b"/>
                      <a:endParaRPr lang="en-US" sz="16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CBDADD"/>
                    </a:solidFill>
                  </a:tcPr>
                </a:tc>
                <a:tc>
                  <a:txBody>
                    <a:bodyPr/>
                    <a:lstStyle/>
                    <a:p>
                      <a:pPr algn="l" fontAlgn="b"/>
                      <a:r>
                        <a:rPr lang="en-US" sz="1600" b="0" i="0" u="none" strike="noStrike" dirty="0">
                          <a:solidFill>
                            <a:srgbClr val="000000"/>
                          </a:solidFill>
                          <a:effectLst/>
                          <a:latin typeface="Calibri" panose="020F0502020204030204" pitchFamily="34" charset="0"/>
                        </a:rPr>
                        <a:t>Shellfish</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240</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43</a:t>
                      </a:r>
                    </a:p>
                  </a:txBody>
                  <a:tcPr marL="7620" marR="7620" marT="7620" marB="0" anchor="b">
                    <a:lnL>
                      <a:noFill/>
                    </a:lnL>
                    <a:lnR>
                      <a:noFill/>
                    </a:lnR>
                    <a:lnT>
                      <a:noFill/>
                    </a:lnT>
                    <a:lnB>
                      <a:noFill/>
                    </a:lnB>
                    <a:solidFill>
                      <a:srgbClr val="FFC000"/>
                    </a:solidFill>
                  </a:tcPr>
                </a:tc>
                <a:tc>
                  <a:txBody>
                    <a:bodyPr/>
                    <a:lstStyle/>
                    <a:p>
                      <a:pPr algn="r" fontAlgn="b"/>
                      <a:r>
                        <a:rPr lang="en-US" sz="1600" b="0" i="0" u="none" strike="noStrike" dirty="0">
                          <a:solidFill>
                            <a:srgbClr val="000000"/>
                          </a:solidFill>
                          <a:effectLst/>
                          <a:latin typeface="Calibri" panose="020F0502020204030204" pitchFamily="34" charset="0"/>
                        </a:rPr>
                        <a:t>197</a:t>
                      </a:r>
                    </a:p>
                  </a:txBody>
                  <a:tcPr marL="7620" marR="7620" marT="7620" marB="0" anchor="b">
                    <a:lnL>
                      <a:noFill/>
                    </a:lnL>
                    <a:lnR>
                      <a:noFill/>
                    </a:lnR>
                    <a:lnT>
                      <a:noFill/>
                    </a:lnT>
                    <a:lnB>
                      <a:noFill/>
                    </a:lnB>
                    <a:solidFill>
                      <a:srgbClr val="CBDADD"/>
                    </a:solidFill>
                  </a:tcPr>
                </a:tc>
                <a:extLst>
                  <a:ext uri="{0D108BD9-81ED-4DB2-BD59-A6C34878D82A}">
                    <a16:rowId xmlns:a16="http://schemas.microsoft.com/office/drawing/2014/main" val="251946960"/>
                  </a:ext>
                </a:extLst>
              </a:tr>
            </a:tbl>
          </a:graphicData>
        </a:graphic>
      </p:graphicFrame>
      <p:sp>
        <p:nvSpPr>
          <p:cNvPr id="5" name="Rectangle 4">
            <a:extLst>
              <a:ext uri="{FF2B5EF4-FFF2-40B4-BE49-F238E27FC236}">
                <a16:creationId xmlns:a16="http://schemas.microsoft.com/office/drawing/2014/main" id="{E13E6F01-1800-4682-89FB-113B62627F6C}"/>
              </a:ext>
            </a:extLst>
          </p:cNvPr>
          <p:cNvSpPr/>
          <p:nvPr/>
        </p:nvSpPr>
        <p:spPr>
          <a:xfrm>
            <a:off x="848823" y="1161741"/>
            <a:ext cx="1742785" cy="954107"/>
          </a:xfrm>
          <a:prstGeom prst="rect">
            <a:avLst/>
          </a:prstGeom>
        </p:spPr>
        <p:txBody>
          <a:bodyPr wrap="none">
            <a:spAutoFit/>
          </a:bodyPr>
          <a:lstStyle/>
          <a:p>
            <a:r>
              <a:rPr lang="en-US" sz="2000" b="1" dirty="0"/>
              <a:t>National </a:t>
            </a:r>
          </a:p>
          <a:p>
            <a:r>
              <a:rPr lang="en-US" dirty="0"/>
              <a:t>Whole time series </a:t>
            </a:r>
          </a:p>
          <a:p>
            <a:r>
              <a:rPr lang="en-US" dirty="0"/>
              <a:t>(1950-2017)</a:t>
            </a:r>
          </a:p>
        </p:txBody>
      </p:sp>
      <p:sp>
        <p:nvSpPr>
          <p:cNvPr id="14" name="Rectangle 13">
            <a:extLst>
              <a:ext uri="{FF2B5EF4-FFF2-40B4-BE49-F238E27FC236}">
                <a16:creationId xmlns:a16="http://schemas.microsoft.com/office/drawing/2014/main" id="{0D5C000C-C662-42CB-865A-84E2F2F6C150}"/>
              </a:ext>
            </a:extLst>
          </p:cNvPr>
          <p:cNvSpPr/>
          <p:nvPr/>
        </p:nvSpPr>
        <p:spPr>
          <a:xfrm>
            <a:off x="7313933" y="2737241"/>
            <a:ext cx="1830067" cy="1815882"/>
          </a:xfrm>
          <a:prstGeom prst="rect">
            <a:avLst/>
          </a:prstGeom>
        </p:spPr>
        <p:txBody>
          <a:bodyPr wrap="square">
            <a:spAutoFit/>
          </a:bodyPr>
          <a:lstStyle/>
          <a:p>
            <a:r>
              <a:rPr lang="en-US" sz="2800" dirty="0"/>
              <a:t>Less data removed via % missing threshold!</a:t>
            </a:r>
          </a:p>
        </p:txBody>
      </p:sp>
      <p:pic>
        <p:nvPicPr>
          <p:cNvPr id="21" name="Picture 20">
            <a:extLst>
              <a:ext uri="{FF2B5EF4-FFF2-40B4-BE49-F238E27FC236}">
                <a16:creationId xmlns:a16="http://schemas.microsoft.com/office/drawing/2014/main" id="{67DF0D1B-94E9-4CCE-8592-F70431C78EA0}"/>
              </a:ext>
            </a:extLst>
          </p:cNvPr>
          <p:cNvPicPr>
            <a:picLocks noChangeAspect="1"/>
          </p:cNvPicPr>
          <p:nvPr/>
        </p:nvPicPr>
        <p:blipFill rotWithShape="1">
          <a:blip r:embed="rId5"/>
          <a:srcRect l="72724" t="32083" r="2495" b="28428"/>
          <a:stretch/>
        </p:blipFill>
        <p:spPr>
          <a:xfrm>
            <a:off x="7432555" y="253528"/>
            <a:ext cx="1457494" cy="1837710"/>
          </a:xfrm>
          <a:prstGeom prst="rect">
            <a:avLst/>
          </a:prstGeom>
        </p:spPr>
      </p:pic>
      <p:graphicFrame>
        <p:nvGraphicFramePr>
          <p:cNvPr id="22" name="Table 21">
            <a:extLst>
              <a:ext uri="{FF2B5EF4-FFF2-40B4-BE49-F238E27FC236}">
                <a16:creationId xmlns:a16="http://schemas.microsoft.com/office/drawing/2014/main" id="{891CF70D-9E88-4F62-AC65-E25BEA13B2AA}"/>
              </a:ext>
            </a:extLst>
          </p:cNvPr>
          <p:cNvGraphicFramePr>
            <a:graphicFrameLocks noGrp="1"/>
          </p:cNvGraphicFramePr>
          <p:nvPr>
            <p:extLst>
              <p:ext uri="{D42A27DB-BD31-4B8C-83A1-F6EECF244321}">
                <p14:modId xmlns:p14="http://schemas.microsoft.com/office/powerpoint/2010/main" val="846704371"/>
              </p:ext>
            </p:extLst>
          </p:nvPr>
        </p:nvGraphicFramePr>
        <p:xfrm>
          <a:off x="214342" y="4882848"/>
          <a:ext cx="4142395" cy="1249680"/>
        </p:xfrm>
        <a:graphic>
          <a:graphicData uri="http://schemas.openxmlformats.org/drawingml/2006/table">
            <a:tbl>
              <a:tblPr/>
              <a:tblGrid>
                <a:gridCol w="854364">
                  <a:extLst>
                    <a:ext uri="{9D8B030D-6E8A-4147-A177-3AD203B41FA5}">
                      <a16:colId xmlns:a16="http://schemas.microsoft.com/office/drawing/2014/main" val="3829275394"/>
                    </a:ext>
                  </a:extLst>
                </a:gridCol>
                <a:gridCol w="918780">
                  <a:extLst>
                    <a:ext uri="{9D8B030D-6E8A-4147-A177-3AD203B41FA5}">
                      <a16:colId xmlns:a16="http://schemas.microsoft.com/office/drawing/2014/main" val="1179160637"/>
                    </a:ext>
                  </a:extLst>
                </a:gridCol>
                <a:gridCol w="640519">
                  <a:extLst>
                    <a:ext uri="{9D8B030D-6E8A-4147-A177-3AD203B41FA5}">
                      <a16:colId xmlns:a16="http://schemas.microsoft.com/office/drawing/2014/main" val="1774158196"/>
                    </a:ext>
                  </a:extLst>
                </a:gridCol>
                <a:gridCol w="967737">
                  <a:extLst>
                    <a:ext uri="{9D8B030D-6E8A-4147-A177-3AD203B41FA5}">
                      <a16:colId xmlns:a16="http://schemas.microsoft.com/office/drawing/2014/main" val="3939837678"/>
                    </a:ext>
                  </a:extLst>
                </a:gridCol>
                <a:gridCol w="760995">
                  <a:extLst>
                    <a:ext uri="{9D8B030D-6E8A-4147-A177-3AD203B41FA5}">
                      <a16:colId xmlns:a16="http://schemas.microsoft.com/office/drawing/2014/main" val="1408476718"/>
                    </a:ext>
                  </a:extLst>
                </a:gridCol>
              </a:tblGrid>
              <a:tr h="182880">
                <a:tc>
                  <a:txBody>
                    <a:bodyPr/>
                    <a:lstStyle/>
                    <a:p>
                      <a:pPr algn="l" fontAlgn="b"/>
                      <a:r>
                        <a:rPr lang="en-US" sz="1600" b="1" i="0" u="none" strike="noStrike" dirty="0">
                          <a:solidFill>
                            <a:srgbClr val="000000"/>
                          </a:solidFill>
                          <a:effectLst/>
                          <a:latin typeface="Calibri" panose="020F0502020204030204" pitchFamily="34" charset="0"/>
                        </a:rPr>
                        <a:t>Place</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tc>
                  <a:txBody>
                    <a:bodyPr/>
                    <a:lstStyle/>
                    <a:p>
                      <a:pPr algn="l" fontAlgn="b"/>
                      <a:r>
                        <a:rPr lang="en-US" sz="1600" b="1" i="0" u="none" strike="noStrike" dirty="0">
                          <a:solidFill>
                            <a:srgbClr val="000000"/>
                          </a:solidFill>
                          <a:effectLst/>
                          <a:latin typeface="Calibri" panose="020F0502020204030204" pitchFamily="34" charset="0"/>
                        </a:rPr>
                        <a:t>Category</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tc>
                  <a:txBody>
                    <a:bodyPr/>
                    <a:lstStyle/>
                    <a:p>
                      <a:pPr algn="r" fontAlgn="b"/>
                      <a:r>
                        <a:rPr lang="en-US" sz="1600" b="1" i="0" u="none" strike="noStrike" dirty="0">
                          <a:solidFill>
                            <a:srgbClr val="000000"/>
                          </a:solidFill>
                          <a:effectLst/>
                          <a:latin typeface="Calibri" panose="020F0502020204030204" pitchFamily="34" charset="0"/>
                        </a:rPr>
                        <a:t>Total</a:t>
                      </a:r>
                    </a:p>
                    <a:p>
                      <a:pPr algn="r" fontAlgn="b"/>
                      <a:r>
                        <a:rPr lang="en-US" sz="1600" b="1" i="0" u="none" strike="noStrike" dirty="0">
                          <a:solidFill>
                            <a:srgbClr val="000000"/>
                          </a:solidFill>
                          <a:effectLst/>
                          <a:latin typeface="Calibri" panose="020F0502020204030204" pitchFamily="34" charset="0"/>
                        </a:rPr>
                        <a:t>Count</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tc>
                  <a:txBody>
                    <a:bodyPr/>
                    <a:lstStyle/>
                    <a:p>
                      <a:pPr algn="r" fontAlgn="b"/>
                      <a:r>
                        <a:rPr lang="en-US" sz="1600" b="1" i="0" u="none" strike="noStrike" dirty="0">
                          <a:solidFill>
                            <a:srgbClr val="000000"/>
                          </a:solidFill>
                          <a:effectLst/>
                          <a:latin typeface="Calibri" panose="020F0502020204030204" pitchFamily="34" charset="0"/>
                        </a:rPr>
                        <a:t>Removed</a:t>
                      </a:r>
                    </a:p>
                    <a:p>
                      <a:pPr algn="r" fontAlgn="b"/>
                      <a:r>
                        <a:rPr lang="en-US" sz="1600" b="1" i="0" u="none" strike="noStrike" dirty="0">
                          <a:solidFill>
                            <a:srgbClr val="000000"/>
                          </a:solidFill>
                          <a:effectLst/>
                          <a:latin typeface="Calibri" panose="020F0502020204030204" pitchFamily="34" charset="0"/>
                        </a:rPr>
                        <a:t>Count</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tc>
                  <a:txBody>
                    <a:bodyPr/>
                    <a:lstStyle/>
                    <a:p>
                      <a:pPr algn="r" fontAlgn="b"/>
                      <a:r>
                        <a:rPr lang="en-US" sz="1600" b="1" i="0" u="none" strike="noStrike" dirty="0">
                          <a:solidFill>
                            <a:srgbClr val="000000"/>
                          </a:solidFill>
                          <a:effectLst/>
                          <a:latin typeface="Calibri" panose="020F0502020204030204" pitchFamily="34" charset="0"/>
                        </a:rPr>
                        <a:t>Used</a:t>
                      </a:r>
                    </a:p>
                    <a:p>
                      <a:pPr algn="r" fontAlgn="b"/>
                      <a:r>
                        <a:rPr lang="en-US" sz="1600" b="1" i="0" u="none" strike="noStrike" dirty="0">
                          <a:solidFill>
                            <a:srgbClr val="000000"/>
                          </a:solidFill>
                          <a:effectLst/>
                          <a:latin typeface="Calibri" panose="020F0502020204030204" pitchFamily="34" charset="0"/>
                        </a:rPr>
                        <a:t>Count</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extLst>
                  <a:ext uri="{0D108BD9-81ED-4DB2-BD59-A6C34878D82A}">
                    <a16:rowId xmlns:a16="http://schemas.microsoft.com/office/drawing/2014/main" val="417349785"/>
                  </a:ext>
                </a:extLst>
              </a:tr>
              <a:tr h="182880">
                <a:tc>
                  <a:txBody>
                    <a:bodyPr/>
                    <a:lstStyle/>
                    <a:p>
                      <a:pPr algn="l" fontAlgn="b"/>
                      <a:r>
                        <a:rPr lang="en-US" sz="1600" b="0" i="0" u="none" strike="noStrike">
                          <a:solidFill>
                            <a:srgbClr val="000000"/>
                          </a:solidFill>
                          <a:effectLst/>
                          <a:latin typeface="Calibri" panose="020F0502020204030204" pitchFamily="34" charset="0"/>
                        </a:rPr>
                        <a:t>National</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CBDADD"/>
                    </a:solidFill>
                  </a:tcPr>
                </a:tc>
                <a:tc>
                  <a:txBody>
                    <a:bodyPr/>
                    <a:lstStyle/>
                    <a:p>
                      <a:pPr algn="l" fontAlgn="b"/>
                      <a:r>
                        <a:rPr lang="en-US" sz="1600" b="0" i="0" u="none" strike="noStrike" dirty="0">
                          <a:solidFill>
                            <a:srgbClr val="000000"/>
                          </a:solidFill>
                          <a:effectLst/>
                          <a:latin typeface="Calibri" panose="020F0502020204030204" pitchFamily="34" charset="0"/>
                        </a:rPr>
                        <a:t>Finfish</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729</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457</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272</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CBDADD"/>
                    </a:solidFill>
                  </a:tcPr>
                </a:tc>
                <a:extLst>
                  <a:ext uri="{0D108BD9-81ED-4DB2-BD59-A6C34878D82A}">
                    <a16:rowId xmlns:a16="http://schemas.microsoft.com/office/drawing/2014/main" val="2031999201"/>
                  </a:ext>
                </a:extLst>
              </a:tr>
              <a:tr h="182880">
                <a:tc>
                  <a:txBody>
                    <a:bodyPr/>
                    <a:lstStyle/>
                    <a:p>
                      <a:pPr algn="l" fontAlgn="b"/>
                      <a:endParaRPr lang="en-US" sz="16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Other</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133</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109</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24</a:t>
                      </a:r>
                    </a:p>
                  </a:txBody>
                  <a:tcPr marL="7620" marR="7620" marT="7620" marB="0" anchor="b">
                    <a:lnL>
                      <a:noFill/>
                    </a:lnL>
                    <a:lnR>
                      <a:noFill/>
                    </a:lnR>
                    <a:lnT>
                      <a:noFill/>
                    </a:lnT>
                    <a:lnB>
                      <a:noFill/>
                    </a:lnB>
                    <a:solidFill>
                      <a:srgbClr val="CBDADD"/>
                    </a:solidFill>
                  </a:tcPr>
                </a:tc>
                <a:extLst>
                  <a:ext uri="{0D108BD9-81ED-4DB2-BD59-A6C34878D82A}">
                    <a16:rowId xmlns:a16="http://schemas.microsoft.com/office/drawing/2014/main" val="3407717707"/>
                  </a:ext>
                </a:extLst>
              </a:tr>
              <a:tr h="182880">
                <a:tc>
                  <a:txBody>
                    <a:bodyPr/>
                    <a:lstStyle/>
                    <a:p>
                      <a:pPr algn="l" fontAlgn="b"/>
                      <a:endParaRPr lang="en-US" sz="16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CBDADD"/>
                    </a:solidFill>
                  </a:tcPr>
                </a:tc>
                <a:tc>
                  <a:txBody>
                    <a:bodyPr/>
                    <a:lstStyle/>
                    <a:p>
                      <a:pPr algn="l" fontAlgn="b"/>
                      <a:r>
                        <a:rPr lang="en-US" sz="1600" b="0" i="0" u="none" strike="noStrike" dirty="0">
                          <a:solidFill>
                            <a:srgbClr val="000000"/>
                          </a:solidFill>
                          <a:effectLst/>
                          <a:latin typeface="Calibri" panose="020F0502020204030204" pitchFamily="34" charset="0"/>
                        </a:rPr>
                        <a:t>Shellfish</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247</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175</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72</a:t>
                      </a:r>
                    </a:p>
                  </a:txBody>
                  <a:tcPr marL="7620" marR="7620" marT="7620" marB="0" anchor="b">
                    <a:lnL>
                      <a:noFill/>
                    </a:lnL>
                    <a:lnR>
                      <a:noFill/>
                    </a:lnR>
                    <a:lnT>
                      <a:noFill/>
                    </a:lnT>
                    <a:lnB>
                      <a:noFill/>
                    </a:lnB>
                    <a:solidFill>
                      <a:srgbClr val="CBDADD"/>
                    </a:solidFill>
                  </a:tcPr>
                </a:tc>
                <a:extLst>
                  <a:ext uri="{0D108BD9-81ED-4DB2-BD59-A6C34878D82A}">
                    <a16:rowId xmlns:a16="http://schemas.microsoft.com/office/drawing/2014/main" val="251946960"/>
                  </a:ext>
                </a:extLst>
              </a:tr>
            </a:tbl>
          </a:graphicData>
        </a:graphic>
      </p:graphicFrame>
      <p:cxnSp>
        <p:nvCxnSpPr>
          <p:cNvPr id="25" name="Straight Arrow Connector 24">
            <a:extLst>
              <a:ext uri="{FF2B5EF4-FFF2-40B4-BE49-F238E27FC236}">
                <a16:creationId xmlns:a16="http://schemas.microsoft.com/office/drawing/2014/main" id="{70E7D4E2-14EF-4823-B972-FBEF74A64BD4}"/>
              </a:ext>
            </a:extLst>
          </p:cNvPr>
          <p:cNvCxnSpPr>
            <a:cxnSpLocks/>
            <a:stCxn id="14" idx="2"/>
          </p:cNvCxnSpPr>
          <p:nvPr/>
        </p:nvCxnSpPr>
        <p:spPr>
          <a:xfrm flipH="1">
            <a:off x="7720859" y="4553123"/>
            <a:ext cx="508108" cy="329725"/>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sp>
        <p:nvSpPr>
          <p:cNvPr id="37" name="Title 1">
            <a:extLst>
              <a:ext uri="{FF2B5EF4-FFF2-40B4-BE49-F238E27FC236}">
                <a16:creationId xmlns:a16="http://schemas.microsoft.com/office/drawing/2014/main" id="{37ADB159-5766-411B-A03A-093DE3204D59}"/>
              </a:ext>
            </a:extLst>
          </p:cNvPr>
          <p:cNvSpPr txBox="1">
            <a:spLocks/>
          </p:cNvSpPr>
          <p:nvPr/>
        </p:nvSpPr>
        <p:spPr>
          <a:xfrm>
            <a:off x="457199" y="282055"/>
            <a:ext cx="8409829" cy="851159"/>
          </a:xfrm>
          <a:prstGeom prst="rect">
            <a:avLst/>
          </a:prstGeom>
        </p:spPr>
        <p:txBody>
          <a:bodyPr vert="horz" lIns="91440" tIns="45720" rIns="91440" bIns="45720" rtlCol="0" anchor="t" anchorCtr="0">
            <a:normAutofit fontScale="90000" lnSpcReduction="20000"/>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dirty="0"/>
              <a:t>Timeseries Reporting Consistency</a:t>
            </a:r>
            <a:br>
              <a:rPr lang="en-US" dirty="0"/>
            </a:br>
            <a:r>
              <a:rPr lang="en-US" sz="2700" dirty="0"/>
              <a:t>Ex. Price Model</a:t>
            </a:r>
          </a:p>
        </p:txBody>
      </p:sp>
      <p:sp>
        <p:nvSpPr>
          <p:cNvPr id="43" name="Rectangle 42">
            <a:extLst>
              <a:ext uri="{FF2B5EF4-FFF2-40B4-BE49-F238E27FC236}">
                <a16:creationId xmlns:a16="http://schemas.microsoft.com/office/drawing/2014/main" id="{B37E5732-95E2-4CFC-B75F-93C53FC984A0}"/>
              </a:ext>
            </a:extLst>
          </p:cNvPr>
          <p:cNvSpPr/>
          <p:nvPr/>
        </p:nvSpPr>
        <p:spPr>
          <a:xfrm>
            <a:off x="4662113" y="1149806"/>
            <a:ext cx="1218603" cy="677108"/>
          </a:xfrm>
          <a:prstGeom prst="rect">
            <a:avLst/>
          </a:prstGeom>
        </p:spPr>
        <p:txBody>
          <a:bodyPr wrap="none">
            <a:spAutoFit/>
          </a:bodyPr>
          <a:lstStyle/>
          <a:p>
            <a:r>
              <a:rPr lang="en-US" sz="2000" b="1" dirty="0"/>
              <a:t>National </a:t>
            </a:r>
          </a:p>
          <a:p>
            <a:r>
              <a:rPr lang="en-US" dirty="0"/>
              <a:t>(1997-2017)</a:t>
            </a:r>
          </a:p>
        </p:txBody>
      </p:sp>
    </p:spTree>
    <p:extLst>
      <p:ext uri="{BB962C8B-B14F-4D97-AF65-F5344CB8AC3E}">
        <p14:creationId xmlns:p14="http://schemas.microsoft.com/office/powerpoint/2010/main" val="8102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A6331CF-5F5E-4AA8-8877-AF062C197598}"/>
              </a:ext>
            </a:extLst>
          </p:cNvPr>
          <p:cNvSpPr/>
          <p:nvPr/>
        </p:nvSpPr>
        <p:spPr>
          <a:xfrm>
            <a:off x="-228600" y="6355080"/>
            <a:ext cx="9707880" cy="5029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5BBE658C-3437-4F56-916B-AA012D0E8840}"/>
              </a:ext>
            </a:extLst>
          </p:cNvPr>
          <p:cNvSpPr/>
          <p:nvPr/>
        </p:nvSpPr>
        <p:spPr>
          <a:xfrm>
            <a:off x="154861" y="245559"/>
            <a:ext cx="3707984" cy="3707984"/>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739E533-2E19-4EC7-AB62-4B6BA62A89F7}"/>
              </a:ext>
            </a:extLst>
          </p:cNvPr>
          <p:cNvSpPr/>
          <p:nvPr/>
        </p:nvSpPr>
        <p:spPr>
          <a:xfrm>
            <a:off x="286819" y="1410226"/>
            <a:ext cx="1651692" cy="1651692"/>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E169F0E-20A9-48BF-A9E9-47B29AF3E17A}"/>
              </a:ext>
            </a:extLst>
          </p:cNvPr>
          <p:cNvSpPr/>
          <p:nvPr/>
        </p:nvSpPr>
        <p:spPr>
          <a:xfrm>
            <a:off x="1488221" y="902485"/>
            <a:ext cx="1706619" cy="1706619"/>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70C2A46-CC31-434C-9BB4-89D13D78488E}"/>
              </a:ext>
            </a:extLst>
          </p:cNvPr>
          <p:cNvSpPr/>
          <p:nvPr/>
        </p:nvSpPr>
        <p:spPr>
          <a:xfrm>
            <a:off x="-454443" y="3190906"/>
            <a:ext cx="3564190" cy="356419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2" name="Graphic 11" descr="Fish">
            <a:extLst>
              <a:ext uri="{FF2B5EF4-FFF2-40B4-BE49-F238E27FC236}">
                <a16:creationId xmlns:a16="http://schemas.microsoft.com/office/drawing/2014/main" id="{E457A704-D479-4FAB-9D0A-E32011951C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9021" y="1589637"/>
            <a:ext cx="914400" cy="914400"/>
          </a:xfrm>
          <a:prstGeom prst="rect">
            <a:avLst/>
          </a:prstGeom>
        </p:spPr>
      </p:pic>
      <p:pic>
        <p:nvPicPr>
          <p:cNvPr id="13" name="Graphic 12" descr="Shark">
            <a:extLst>
              <a:ext uri="{FF2B5EF4-FFF2-40B4-BE49-F238E27FC236}">
                <a16:creationId xmlns:a16="http://schemas.microsoft.com/office/drawing/2014/main" id="{21FB8744-7531-4621-9725-9374E4B5DE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105" y="1493713"/>
            <a:ext cx="914400" cy="914400"/>
          </a:xfrm>
          <a:prstGeom prst="rect">
            <a:avLst/>
          </a:prstGeom>
        </p:spPr>
      </p:pic>
      <p:sp>
        <p:nvSpPr>
          <p:cNvPr id="14" name="Oval 13">
            <a:extLst>
              <a:ext uri="{FF2B5EF4-FFF2-40B4-BE49-F238E27FC236}">
                <a16:creationId xmlns:a16="http://schemas.microsoft.com/office/drawing/2014/main" id="{1C97F8CF-F9B0-40BA-9597-9DBFFF6B0E1F}"/>
              </a:ext>
            </a:extLst>
          </p:cNvPr>
          <p:cNvSpPr/>
          <p:nvPr/>
        </p:nvSpPr>
        <p:spPr>
          <a:xfrm>
            <a:off x="102128" y="4263671"/>
            <a:ext cx="1706619" cy="1706619"/>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5" name="Graphic 14" descr="Crab">
            <a:extLst>
              <a:ext uri="{FF2B5EF4-FFF2-40B4-BE49-F238E27FC236}">
                <a16:creationId xmlns:a16="http://schemas.microsoft.com/office/drawing/2014/main" id="{C98651BC-6767-498C-9E22-AFD217638E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2799" y="4592477"/>
            <a:ext cx="914400" cy="914400"/>
          </a:xfrm>
          <a:prstGeom prst="rect">
            <a:avLst/>
          </a:prstGeom>
        </p:spPr>
      </p:pic>
      <p:sp>
        <p:nvSpPr>
          <p:cNvPr id="16" name="Oval 15">
            <a:extLst>
              <a:ext uri="{FF2B5EF4-FFF2-40B4-BE49-F238E27FC236}">
                <a16:creationId xmlns:a16="http://schemas.microsoft.com/office/drawing/2014/main" id="{BD82A250-16B9-45FF-A27C-9407C4F75915}"/>
              </a:ext>
            </a:extLst>
          </p:cNvPr>
          <p:cNvSpPr/>
          <p:nvPr/>
        </p:nvSpPr>
        <p:spPr>
          <a:xfrm>
            <a:off x="756066" y="4924577"/>
            <a:ext cx="1706619" cy="1706619"/>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7" name="Graphic 16" descr="Shell">
            <a:extLst>
              <a:ext uri="{FF2B5EF4-FFF2-40B4-BE49-F238E27FC236}">
                <a16:creationId xmlns:a16="http://schemas.microsoft.com/office/drawing/2014/main" id="{A615629F-CB6C-4D57-AC3B-BA3C280240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11965" y="5513090"/>
            <a:ext cx="914400" cy="914400"/>
          </a:xfrm>
          <a:prstGeom prst="rect">
            <a:avLst/>
          </a:prstGeom>
        </p:spPr>
      </p:pic>
      <p:sp>
        <p:nvSpPr>
          <p:cNvPr id="18" name="Rectangle 17">
            <a:extLst>
              <a:ext uri="{FF2B5EF4-FFF2-40B4-BE49-F238E27FC236}">
                <a16:creationId xmlns:a16="http://schemas.microsoft.com/office/drawing/2014/main" id="{8FDD12BB-37FC-495E-B5EC-7FE682CB178F}"/>
              </a:ext>
            </a:extLst>
          </p:cNvPr>
          <p:cNvSpPr/>
          <p:nvPr/>
        </p:nvSpPr>
        <p:spPr>
          <a:xfrm>
            <a:off x="1195965" y="412207"/>
            <a:ext cx="1772796" cy="461665"/>
          </a:xfrm>
          <a:prstGeom prst="rect">
            <a:avLst/>
          </a:prstGeom>
        </p:spPr>
        <p:txBody>
          <a:bodyPr wrap="square">
            <a:spAutoFit/>
          </a:bodyPr>
          <a:lstStyle/>
          <a:p>
            <a:r>
              <a:rPr lang="en-US" sz="2400" b="1" dirty="0"/>
              <a:t>Vertebrates</a:t>
            </a:r>
          </a:p>
        </p:txBody>
      </p:sp>
      <p:sp>
        <p:nvSpPr>
          <p:cNvPr id="19" name="Rectangle 18">
            <a:extLst>
              <a:ext uri="{FF2B5EF4-FFF2-40B4-BE49-F238E27FC236}">
                <a16:creationId xmlns:a16="http://schemas.microsoft.com/office/drawing/2014/main" id="{99627A37-61BF-4609-AB02-018F6F990EDB}"/>
              </a:ext>
            </a:extLst>
          </p:cNvPr>
          <p:cNvSpPr/>
          <p:nvPr/>
        </p:nvSpPr>
        <p:spPr>
          <a:xfrm>
            <a:off x="69822" y="3729213"/>
            <a:ext cx="1834381" cy="461665"/>
          </a:xfrm>
          <a:prstGeom prst="rect">
            <a:avLst/>
          </a:prstGeom>
        </p:spPr>
        <p:txBody>
          <a:bodyPr wrap="square">
            <a:spAutoFit/>
          </a:bodyPr>
          <a:lstStyle/>
          <a:p>
            <a:r>
              <a:rPr lang="en-US" sz="2400" b="1" dirty="0"/>
              <a:t>Invertebrates</a:t>
            </a:r>
          </a:p>
        </p:txBody>
      </p:sp>
      <p:sp>
        <p:nvSpPr>
          <p:cNvPr id="20" name="Rectangle 19">
            <a:extLst>
              <a:ext uri="{FF2B5EF4-FFF2-40B4-BE49-F238E27FC236}">
                <a16:creationId xmlns:a16="http://schemas.microsoft.com/office/drawing/2014/main" id="{A7FE3ADE-7EAE-404D-B88F-683B249C5BEB}"/>
              </a:ext>
            </a:extLst>
          </p:cNvPr>
          <p:cNvSpPr/>
          <p:nvPr/>
        </p:nvSpPr>
        <p:spPr>
          <a:xfrm>
            <a:off x="1191309" y="6191025"/>
            <a:ext cx="1377540" cy="369332"/>
          </a:xfrm>
          <a:prstGeom prst="rect">
            <a:avLst/>
          </a:prstGeom>
        </p:spPr>
        <p:txBody>
          <a:bodyPr wrap="square">
            <a:spAutoFit/>
          </a:bodyPr>
          <a:lstStyle/>
          <a:p>
            <a:r>
              <a:rPr lang="en-US" dirty="0"/>
              <a:t>Mollusks</a:t>
            </a:r>
          </a:p>
        </p:txBody>
      </p:sp>
      <p:sp>
        <p:nvSpPr>
          <p:cNvPr id="21" name="Rectangle 20">
            <a:extLst>
              <a:ext uri="{FF2B5EF4-FFF2-40B4-BE49-F238E27FC236}">
                <a16:creationId xmlns:a16="http://schemas.microsoft.com/office/drawing/2014/main" id="{FA888C51-4F01-493D-8C7C-137F246D5511}"/>
              </a:ext>
            </a:extLst>
          </p:cNvPr>
          <p:cNvSpPr/>
          <p:nvPr/>
        </p:nvSpPr>
        <p:spPr>
          <a:xfrm>
            <a:off x="602293" y="2330068"/>
            <a:ext cx="1377540" cy="646331"/>
          </a:xfrm>
          <a:prstGeom prst="rect">
            <a:avLst/>
          </a:prstGeom>
        </p:spPr>
        <p:txBody>
          <a:bodyPr wrap="square">
            <a:spAutoFit/>
          </a:bodyPr>
          <a:lstStyle/>
          <a:p>
            <a:r>
              <a:rPr lang="en-US" dirty="0"/>
              <a:t>Cartilaginous Fish</a:t>
            </a:r>
          </a:p>
        </p:txBody>
      </p:sp>
      <p:sp>
        <p:nvSpPr>
          <p:cNvPr id="22" name="Rectangle 21">
            <a:extLst>
              <a:ext uri="{FF2B5EF4-FFF2-40B4-BE49-F238E27FC236}">
                <a16:creationId xmlns:a16="http://schemas.microsoft.com/office/drawing/2014/main" id="{71676A90-F79E-4BC2-AFB7-76D9610D747F}"/>
              </a:ext>
            </a:extLst>
          </p:cNvPr>
          <p:cNvSpPr/>
          <p:nvPr/>
        </p:nvSpPr>
        <p:spPr>
          <a:xfrm>
            <a:off x="1382652" y="1809798"/>
            <a:ext cx="847535" cy="369332"/>
          </a:xfrm>
          <a:prstGeom prst="rect">
            <a:avLst/>
          </a:prstGeom>
        </p:spPr>
        <p:txBody>
          <a:bodyPr wrap="square">
            <a:spAutoFit/>
          </a:bodyPr>
          <a:lstStyle/>
          <a:p>
            <a:r>
              <a:rPr lang="en-US" dirty="0"/>
              <a:t>“Fish”</a:t>
            </a:r>
          </a:p>
        </p:txBody>
      </p:sp>
      <p:sp>
        <p:nvSpPr>
          <p:cNvPr id="23" name="Oval 22">
            <a:extLst>
              <a:ext uri="{FF2B5EF4-FFF2-40B4-BE49-F238E27FC236}">
                <a16:creationId xmlns:a16="http://schemas.microsoft.com/office/drawing/2014/main" id="{94546955-1F10-4887-8D3C-EEC145EBDDF2}"/>
              </a:ext>
            </a:extLst>
          </p:cNvPr>
          <p:cNvSpPr/>
          <p:nvPr/>
        </p:nvSpPr>
        <p:spPr>
          <a:xfrm>
            <a:off x="1894739" y="2462439"/>
            <a:ext cx="2760795" cy="2760795"/>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7F52681-7D2E-433C-B7EB-1CEAEC7754B0}"/>
              </a:ext>
            </a:extLst>
          </p:cNvPr>
          <p:cNvSpPr/>
          <p:nvPr/>
        </p:nvSpPr>
        <p:spPr>
          <a:xfrm>
            <a:off x="3075104" y="3667651"/>
            <a:ext cx="1284072" cy="1284072"/>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5" name="Graphic 24" descr="Plant">
            <a:extLst>
              <a:ext uri="{FF2B5EF4-FFF2-40B4-BE49-F238E27FC236}">
                <a16:creationId xmlns:a16="http://schemas.microsoft.com/office/drawing/2014/main" id="{F3556044-F821-4998-B5E0-65D92C5DDA0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13051" y="3693940"/>
            <a:ext cx="914400" cy="914400"/>
          </a:xfrm>
          <a:prstGeom prst="rect">
            <a:avLst/>
          </a:prstGeom>
        </p:spPr>
      </p:pic>
      <p:sp>
        <p:nvSpPr>
          <p:cNvPr id="26" name="Rectangle 25">
            <a:extLst>
              <a:ext uri="{FF2B5EF4-FFF2-40B4-BE49-F238E27FC236}">
                <a16:creationId xmlns:a16="http://schemas.microsoft.com/office/drawing/2014/main" id="{205C7C45-08AE-4AF3-9010-1AF80F90F2DE}"/>
              </a:ext>
            </a:extLst>
          </p:cNvPr>
          <p:cNvSpPr/>
          <p:nvPr/>
        </p:nvSpPr>
        <p:spPr>
          <a:xfrm>
            <a:off x="3370728" y="4563952"/>
            <a:ext cx="756723" cy="369332"/>
          </a:xfrm>
          <a:prstGeom prst="rect">
            <a:avLst/>
          </a:prstGeom>
        </p:spPr>
        <p:txBody>
          <a:bodyPr wrap="square">
            <a:spAutoFit/>
          </a:bodyPr>
          <a:lstStyle/>
          <a:p>
            <a:r>
              <a:rPr lang="en-US" dirty="0"/>
              <a:t>Plants</a:t>
            </a:r>
          </a:p>
        </p:txBody>
      </p:sp>
      <p:sp>
        <p:nvSpPr>
          <p:cNvPr id="27" name="Rectangle 26">
            <a:extLst>
              <a:ext uri="{FF2B5EF4-FFF2-40B4-BE49-F238E27FC236}">
                <a16:creationId xmlns:a16="http://schemas.microsoft.com/office/drawing/2014/main" id="{D48D82FC-E1CC-4C08-AD52-E47949FE1A91}"/>
              </a:ext>
            </a:extLst>
          </p:cNvPr>
          <p:cNvSpPr/>
          <p:nvPr/>
        </p:nvSpPr>
        <p:spPr>
          <a:xfrm>
            <a:off x="3424481" y="2835766"/>
            <a:ext cx="1377540" cy="830997"/>
          </a:xfrm>
          <a:prstGeom prst="rect">
            <a:avLst/>
          </a:prstGeom>
        </p:spPr>
        <p:txBody>
          <a:bodyPr wrap="square">
            <a:spAutoFit/>
          </a:bodyPr>
          <a:lstStyle/>
          <a:p>
            <a:r>
              <a:rPr lang="en-US" sz="2400" b="1" dirty="0"/>
              <a:t>Not</a:t>
            </a:r>
            <a:r>
              <a:rPr lang="en-US" sz="2400" dirty="0"/>
              <a:t> </a:t>
            </a:r>
            <a:br>
              <a:rPr lang="en-US" sz="2400" dirty="0"/>
            </a:br>
            <a:r>
              <a:rPr lang="en-US" sz="2400" b="1" dirty="0"/>
              <a:t>Animals</a:t>
            </a:r>
          </a:p>
        </p:txBody>
      </p:sp>
      <p:sp>
        <p:nvSpPr>
          <p:cNvPr id="28" name="Rectangle 27">
            <a:extLst>
              <a:ext uri="{FF2B5EF4-FFF2-40B4-BE49-F238E27FC236}">
                <a16:creationId xmlns:a16="http://schemas.microsoft.com/office/drawing/2014/main" id="{C8B233AF-131B-446C-9815-64534DE32146}"/>
              </a:ext>
            </a:extLst>
          </p:cNvPr>
          <p:cNvSpPr/>
          <p:nvPr/>
        </p:nvSpPr>
        <p:spPr>
          <a:xfrm>
            <a:off x="938865" y="3275394"/>
            <a:ext cx="1006827" cy="369332"/>
          </a:xfrm>
          <a:prstGeom prst="rect">
            <a:avLst/>
          </a:prstGeom>
        </p:spPr>
        <p:txBody>
          <a:bodyPr wrap="square">
            <a:spAutoFit/>
          </a:bodyPr>
          <a:lstStyle/>
          <a:p>
            <a:r>
              <a:rPr lang="en-US" b="1" dirty="0"/>
              <a:t>Animalia</a:t>
            </a:r>
          </a:p>
        </p:txBody>
      </p:sp>
      <p:sp>
        <p:nvSpPr>
          <p:cNvPr id="29" name="Rectangle 28">
            <a:extLst>
              <a:ext uri="{FF2B5EF4-FFF2-40B4-BE49-F238E27FC236}">
                <a16:creationId xmlns:a16="http://schemas.microsoft.com/office/drawing/2014/main" id="{584734FD-2F66-4D9C-8D23-3510CF89C795}"/>
              </a:ext>
            </a:extLst>
          </p:cNvPr>
          <p:cNvSpPr/>
          <p:nvPr/>
        </p:nvSpPr>
        <p:spPr>
          <a:xfrm>
            <a:off x="374624" y="4355461"/>
            <a:ext cx="1377540" cy="369332"/>
          </a:xfrm>
          <a:prstGeom prst="rect">
            <a:avLst/>
          </a:prstGeom>
        </p:spPr>
        <p:txBody>
          <a:bodyPr wrap="square">
            <a:spAutoFit/>
          </a:bodyPr>
          <a:lstStyle/>
          <a:p>
            <a:r>
              <a:rPr lang="en-US" dirty="0"/>
              <a:t>Crustaceans</a:t>
            </a:r>
          </a:p>
        </p:txBody>
      </p:sp>
      <p:sp>
        <p:nvSpPr>
          <p:cNvPr id="30" name="Rectangle 29">
            <a:extLst>
              <a:ext uri="{FF2B5EF4-FFF2-40B4-BE49-F238E27FC236}">
                <a16:creationId xmlns:a16="http://schemas.microsoft.com/office/drawing/2014/main" id="{AEE23BB2-3B87-486F-9AFE-85AEFBB63798}"/>
              </a:ext>
            </a:extLst>
          </p:cNvPr>
          <p:cNvSpPr/>
          <p:nvPr/>
        </p:nvSpPr>
        <p:spPr>
          <a:xfrm>
            <a:off x="1876790" y="1275983"/>
            <a:ext cx="1377540" cy="369332"/>
          </a:xfrm>
          <a:prstGeom prst="rect">
            <a:avLst/>
          </a:prstGeom>
        </p:spPr>
        <p:txBody>
          <a:bodyPr wrap="square">
            <a:spAutoFit/>
          </a:bodyPr>
          <a:lstStyle/>
          <a:p>
            <a:r>
              <a:rPr lang="en-US" dirty="0"/>
              <a:t>Bony Fish</a:t>
            </a:r>
          </a:p>
        </p:txBody>
      </p:sp>
      <p:sp>
        <p:nvSpPr>
          <p:cNvPr id="2" name="Title 1">
            <a:extLst>
              <a:ext uri="{FF2B5EF4-FFF2-40B4-BE49-F238E27FC236}">
                <a16:creationId xmlns:a16="http://schemas.microsoft.com/office/drawing/2014/main" id="{6C3E29F0-E238-410C-80DD-B676D17E6A20}"/>
              </a:ext>
            </a:extLst>
          </p:cNvPr>
          <p:cNvSpPr>
            <a:spLocks noGrp="1"/>
          </p:cNvSpPr>
          <p:nvPr>
            <p:ph type="title"/>
          </p:nvPr>
        </p:nvSpPr>
        <p:spPr>
          <a:xfrm>
            <a:off x="3392500" y="457200"/>
            <a:ext cx="5294300" cy="676014"/>
          </a:xfrm>
        </p:spPr>
        <p:txBody>
          <a:bodyPr>
            <a:normAutofit/>
          </a:bodyPr>
          <a:lstStyle/>
          <a:p>
            <a:r>
              <a:rPr lang="en-US" dirty="0"/>
              <a:t>Defining Species Categories</a:t>
            </a:r>
          </a:p>
        </p:txBody>
      </p:sp>
      <p:sp>
        <p:nvSpPr>
          <p:cNvPr id="4" name="Content Placeholder 3">
            <a:extLst>
              <a:ext uri="{FF2B5EF4-FFF2-40B4-BE49-F238E27FC236}">
                <a16:creationId xmlns:a16="http://schemas.microsoft.com/office/drawing/2014/main" id="{FA70BDB5-6227-4196-B8DE-7E78D8752455}"/>
              </a:ext>
            </a:extLst>
          </p:cNvPr>
          <p:cNvSpPr>
            <a:spLocks noGrp="1"/>
          </p:cNvSpPr>
          <p:nvPr>
            <p:ph sz="half" idx="2"/>
          </p:nvPr>
        </p:nvSpPr>
        <p:spPr>
          <a:xfrm>
            <a:off x="5044397" y="1133214"/>
            <a:ext cx="3844791" cy="5621882"/>
          </a:xfrm>
        </p:spPr>
        <p:txBody>
          <a:bodyPr>
            <a:normAutofit/>
          </a:bodyPr>
          <a:lstStyle/>
          <a:p>
            <a:r>
              <a:rPr lang="en-US" dirty="0"/>
              <a:t>Specific or broad?</a:t>
            </a:r>
          </a:p>
          <a:p>
            <a:endParaRPr lang="en-US" dirty="0"/>
          </a:p>
          <a:p>
            <a:r>
              <a:rPr lang="en-US" dirty="0"/>
              <a:t>Theoretically, categories should group species with similar fishing costs, but that can be difficult to define.</a:t>
            </a:r>
          </a:p>
          <a:p>
            <a:r>
              <a:rPr lang="en-US" dirty="0"/>
              <a:t>Species in the same taxonomic group are more likely to be caught in similar ways…? </a:t>
            </a:r>
          </a:p>
          <a:p>
            <a:endParaRPr lang="en-US" dirty="0"/>
          </a:p>
        </p:txBody>
      </p:sp>
      <p:sp>
        <p:nvSpPr>
          <p:cNvPr id="34" name="Rectangle 33">
            <a:extLst>
              <a:ext uri="{FF2B5EF4-FFF2-40B4-BE49-F238E27FC236}">
                <a16:creationId xmlns:a16="http://schemas.microsoft.com/office/drawing/2014/main" id="{5BBC9156-8F15-40F9-B2B3-143689B2C21A}"/>
              </a:ext>
            </a:extLst>
          </p:cNvPr>
          <p:cNvSpPr/>
          <p:nvPr/>
        </p:nvSpPr>
        <p:spPr>
          <a:xfrm>
            <a:off x="770289" y="5270412"/>
            <a:ext cx="1159908" cy="369332"/>
          </a:xfrm>
          <a:prstGeom prst="rect">
            <a:avLst/>
          </a:prstGeom>
        </p:spPr>
        <p:txBody>
          <a:bodyPr wrap="square">
            <a:spAutoFit/>
          </a:bodyPr>
          <a:lstStyle/>
          <a:p>
            <a:r>
              <a:rPr lang="en-US" dirty="0"/>
              <a:t>“Shellfish”</a:t>
            </a:r>
          </a:p>
        </p:txBody>
      </p:sp>
      <p:sp>
        <p:nvSpPr>
          <p:cNvPr id="35" name="Oval 34">
            <a:extLst>
              <a:ext uri="{FF2B5EF4-FFF2-40B4-BE49-F238E27FC236}">
                <a16:creationId xmlns:a16="http://schemas.microsoft.com/office/drawing/2014/main" id="{21EC54BC-BF15-4778-A59B-2C4CEC896CB4}"/>
              </a:ext>
            </a:extLst>
          </p:cNvPr>
          <p:cNvSpPr/>
          <p:nvPr/>
        </p:nvSpPr>
        <p:spPr>
          <a:xfrm>
            <a:off x="3733014" y="5220797"/>
            <a:ext cx="1028023" cy="102802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D39347B-54D8-4B60-A601-ED7FC39A413B}"/>
              </a:ext>
            </a:extLst>
          </p:cNvPr>
          <p:cNvSpPr/>
          <p:nvPr/>
        </p:nvSpPr>
        <p:spPr>
          <a:xfrm>
            <a:off x="3388107" y="5468458"/>
            <a:ext cx="569481" cy="569481"/>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C4D1419-12C5-45BE-BD05-773DD2C95324}"/>
              </a:ext>
            </a:extLst>
          </p:cNvPr>
          <p:cNvSpPr/>
          <p:nvPr/>
        </p:nvSpPr>
        <p:spPr>
          <a:xfrm>
            <a:off x="3558639" y="6147395"/>
            <a:ext cx="415515" cy="41148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39" name="Graphic 38" descr="Tugboat">
            <a:extLst>
              <a:ext uri="{FF2B5EF4-FFF2-40B4-BE49-F238E27FC236}">
                <a16:creationId xmlns:a16="http://schemas.microsoft.com/office/drawing/2014/main" id="{11365024-5E4F-421F-B326-7B794093F88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85052" y="3482593"/>
            <a:ext cx="441313" cy="441313"/>
          </a:xfrm>
          <a:prstGeom prst="rect">
            <a:avLst/>
          </a:prstGeom>
        </p:spPr>
      </p:pic>
      <p:pic>
        <p:nvPicPr>
          <p:cNvPr id="41" name="Graphic 40" descr="Money">
            <a:extLst>
              <a:ext uri="{FF2B5EF4-FFF2-40B4-BE49-F238E27FC236}">
                <a16:creationId xmlns:a16="http://schemas.microsoft.com/office/drawing/2014/main" id="{1FDC59A2-4D2E-45D0-9725-61A889D158A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346182" y="3518583"/>
            <a:ext cx="369332" cy="369332"/>
          </a:xfrm>
          <a:prstGeom prst="rect">
            <a:avLst/>
          </a:prstGeom>
        </p:spPr>
      </p:pic>
    </p:spTree>
    <p:extLst>
      <p:ext uri="{BB962C8B-B14F-4D97-AF65-F5344CB8AC3E}">
        <p14:creationId xmlns:p14="http://schemas.microsoft.com/office/powerpoint/2010/main" val="385928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10"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2" end="2"/>
                                            </p:txEl>
                                          </p:spTgt>
                                        </p:tgtEl>
                                        <p:attrNameLst>
                                          <p:attrName>style.visibility</p:attrName>
                                        </p:attrNameLst>
                                      </p:cBhvr>
                                      <p:to>
                                        <p:strVal val="visible"/>
                                      </p:to>
                                    </p:set>
                                    <p:animEffect transition="in" filter="fade">
                                      <p:cBhvr>
                                        <p:cTn id="38" dur="500"/>
                                        <p:tgtEl>
                                          <p:spTgt spid="4">
                                            <p:txEl>
                                              <p:pRg st="2" end="2"/>
                                            </p:txEl>
                                          </p:spTgt>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
                                            <p:txEl>
                                              <p:pRg st="3" end="3"/>
                                            </p:txEl>
                                          </p:spTgt>
                                        </p:tgtEl>
                                        <p:attrNameLst>
                                          <p:attrName>style.visibility</p:attrName>
                                        </p:attrNameLst>
                                      </p:cBhvr>
                                      <p:to>
                                        <p:strVal val="visible"/>
                                      </p:to>
                                    </p:set>
                                    <p:animEffect transition="in" filter="fade">
                                      <p:cBhvr>
                                        <p:cTn id="42" dur="500"/>
                                        <p:tgtEl>
                                          <p:spTgt spid="4">
                                            <p:txEl>
                                              <p:pRg st="3" end="3"/>
                                            </p:txEl>
                                          </p:spTgt>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500"/>
                                        <p:tgtEl>
                                          <p:spTgt spid="2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1500"/>
                            </p:stCondLst>
                            <p:childTnLst>
                              <p:par>
                                <p:cTn id="84" presetID="10" presetClass="entr" presetSubtype="0" fill="hold" grpId="0" nodeType="after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childTnLst>
                          </p:cTn>
                        </p:par>
                        <p:par>
                          <p:cTn id="87" fill="hold">
                            <p:stCondLst>
                              <p:cond delay="2000"/>
                            </p:stCondLst>
                            <p:childTnLst>
                              <p:par>
                                <p:cTn id="88" presetID="10" presetClass="entr" presetSubtype="0" fill="hold" grpId="0" nodeType="after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500"/>
                                        <p:tgtEl>
                                          <p:spTgt spid="35"/>
                                        </p:tgtEl>
                                      </p:cBhvr>
                                    </p:animEffect>
                                  </p:childTnLst>
                                </p:cTn>
                              </p:par>
                            </p:childTnLst>
                          </p:cTn>
                        </p:par>
                        <p:par>
                          <p:cTn id="91" fill="hold">
                            <p:stCondLst>
                              <p:cond delay="2500"/>
                            </p:stCondLst>
                            <p:childTnLst>
                              <p:par>
                                <p:cTn id="92" presetID="10" presetClass="entr" presetSubtype="0" fill="hold" grpId="0" nodeType="after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animBg="1"/>
      <p:bldP spid="9" grpId="0" animBg="1"/>
      <p:bldP spid="10" grpId="0" animBg="1"/>
      <p:bldP spid="11" grpId="0" uiExpand="1" animBg="1"/>
      <p:bldP spid="14" grpId="0" animBg="1"/>
      <p:bldP spid="16" grpId="0" animBg="1"/>
      <p:bldP spid="18" grpId="0" uiExpand="1"/>
      <p:bldP spid="19" grpId="0" uiExpand="1"/>
      <p:bldP spid="20" grpId="0"/>
      <p:bldP spid="21" grpId="0"/>
      <p:bldP spid="22" grpId="0"/>
      <p:bldP spid="23" grpId="0" uiExpand="1" animBg="1"/>
      <p:bldP spid="24" grpId="0" animBg="1"/>
      <p:bldP spid="26" grpId="0"/>
      <p:bldP spid="27" grpId="0" uiExpand="1"/>
      <p:bldP spid="28" grpId="0"/>
      <p:bldP spid="29" grpId="0"/>
      <p:bldP spid="30" grpId="0"/>
      <p:bldP spid="4" grpId="0" uiExpand="1" build="p"/>
      <p:bldP spid="34" grpId="0"/>
      <p:bldP spid="35" grpId="0" animBg="1"/>
      <p:bldP spid="36" grpId="0" animBg="1"/>
      <p:bldP spid="3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E56F66-AA38-4CA7-A4D5-0FA34447175B}"/>
              </a:ext>
            </a:extLst>
          </p:cNvPr>
          <p:cNvSpPr>
            <a:spLocks noGrp="1"/>
          </p:cNvSpPr>
          <p:nvPr>
            <p:ph type="title"/>
          </p:nvPr>
        </p:nvSpPr>
        <p:spPr/>
        <p:txBody>
          <a:bodyPr>
            <a:normAutofit/>
          </a:bodyPr>
          <a:lstStyle/>
          <a:p>
            <a:r>
              <a:rPr lang="en-US" dirty="0"/>
              <a:t>Defining Species Categories</a:t>
            </a:r>
          </a:p>
        </p:txBody>
      </p:sp>
      <p:sp>
        <p:nvSpPr>
          <p:cNvPr id="6" name="Content Placeholder 5">
            <a:extLst>
              <a:ext uri="{FF2B5EF4-FFF2-40B4-BE49-F238E27FC236}">
                <a16:creationId xmlns:a16="http://schemas.microsoft.com/office/drawing/2014/main" id="{2F99FC8B-D806-4291-9E96-6683926C3E27}"/>
              </a:ext>
            </a:extLst>
          </p:cNvPr>
          <p:cNvSpPr>
            <a:spLocks noGrp="1"/>
          </p:cNvSpPr>
          <p:nvPr>
            <p:ph idx="1"/>
          </p:nvPr>
        </p:nvSpPr>
        <p:spPr>
          <a:xfrm>
            <a:off x="457200" y="1207293"/>
            <a:ext cx="4267200" cy="5147787"/>
          </a:xfrm>
        </p:spPr>
        <p:txBody>
          <a:bodyPr>
            <a:noAutofit/>
          </a:bodyPr>
          <a:lstStyle/>
          <a:p>
            <a:pPr marL="0" indent="0">
              <a:buNone/>
            </a:pPr>
            <a:r>
              <a:rPr lang="en-US" sz="3000" b="1" dirty="0"/>
              <a:t>1. “Finfish”, “Shellfish”, and “Other”</a:t>
            </a:r>
            <a:endParaRPr lang="en-US" sz="3000" dirty="0"/>
          </a:p>
          <a:p>
            <a:pPr marL="514350" indent="-514350"/>
            <a:r>
              <a:rPr lang="en-US" sz="3000" dirty="0"/>
              <a:t>Pro: Used in Fisheries Economics of the US</a:t>
            </a:r>
          </a:p>
          <a:p>
            <a:pPr marL="514350" indent="-514350"/>
            <a:r>
              <a:rPr lang="en-US" sz="3000" dirty="0"/>
              <a:t>Con: Over-generalized</a:t>
            </a:r>
          </a:p>
          <a:p>
            <a:pPr marL="914400" lvl="1" indent="-514350"/>
            <a:r>
              <a:rPr lang="en-US" sz="3000" dirty="0"/>
              <a:t>“Shellfish” = all invertebrates</a:t>
            </a:r>
          </a:p>
          <a:p>
            <a:pPr marL="914400" lvl="1" indent="-514350"/>
            <a:r>
              <a:rPr lang="en-US" sz="3000" dirty="0"/>
              <a:t>“Finfish” = all vertebrates </a:t>
            </a:r>
          </a:p>
          <a:p>
            <a:pPr marL="914400" lvl="1" indent="-514350"/>
            <a:r>
              <a:rPr lang="en-US" sz="3000" dirty="0"/>
              <a:t>“Other” = non-animalia </a:t>
            </a:r>
          </a:p>
          <a:p>
            <a:pPr marL="914400" lvl="1" indent="-514350"/>
            <a:endParaRPr lang="en-US" sz="3000" dirty="0"/>
          </a:p>
        </p:txBody>
      </p:sp>
      <p:sp>
        <p:nvSpPr>
          <p:cNvPr id="4" name="Slide Number Placeholder 3">
            <a:extLst>
              <a:ext uri="{FF2B5EF4-FFF2-40B4-BE49-F238E27FC236}">
                <a16:creationId xmlns:a16="http://schemas.microsoft.com/office/drawing/2014/main" id="{9A64A25B-390C-4BED-AEF6-4AADAFBBD7DA}"/>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18</a:t>
            </a:fld>
            <a:endParaRPr lang="en-US" dirty="0"/>
          </a:p>
        </p:txBody>
      </p:sp>
      <p:sp>
        <p:nvSpPr>
          <p:cNvPr id="7" name="Content Placeholder 5">
            <a:extLst>
              <a:ext uri="{FF2B5EF4-FFF2-40B4-BE49-F238E27FC236}">
                <a16:creationId xmlns:a16="http://schemas.microsoft.com/office/drawing/2014/main" id="{1C2FB306-2E95-4A1A-AADA-36F1B8972813}"/>
              </a:ext>
            </a:extLst>
          </p:cNvPr>
          <p:cNvSpPr txBox="1">
            <a:spLocks/>
          </p:cNvSpPr>
          <p:nvPr/>
        </p:nvSpPr>
        <p:spPr>
          <a:xfrm>
            <a:off x="4572000" y="1207293"/>
            <a:ext cx="3977640" cy="5147787"/>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t>2. Taxonomically using their Taxonomic Serial Numbers </a:t>
            </a:r>
          </a:p>
          <a:p>
            <a:r>
              <a:rPr lang="en-US" dirty="0"/>
              <a:t>Pro: Helps identify where weird data is. </a:t>
            </a:r>
          </a:p>
          <a:p>
            <a:r>
              <a:rPr lang="en-US" dirty="0"/>
              <a:t>Pro: May provide a </a:t>
            </a:r>
            <a:br>
              <a:rPr lang="en-US" dirty="0"/>
            </a:br>
            <a:r>
              <a:rPr lang="en-US" dirty="0"/>
              <a:t>more accurate and </a:t>
            </a:r>
            <a:br>
              <a:rPr lang="en-US" dirty="0"/>
            </a:br>
            <a:r>
              <a:rPr lang="en-US" dirty="0"/>
              <a:t>descriptive result.</a:t>
            </a:r>
          </a:p>
          <a:p>
            <a:r>
              <a:rPr lang="en-US" dirty="0"/>
              <a:t>Con: Leads to less data available to each category. </a:t>
            </a:r>
          </a:p>
        </p:txBody>
      </p:sp>
      <p:pic>
        <p:nvPicPr>
          <p:cNvPr id="8" name="Picture 7">
            <a:extLst>
              <a:ext uri="{FF2B5EF4-FFF2-40B4-BE49-F238E27FC236}">
                <a16:creationId xmlns:a16="http://schemas.microsoft.com/office/drawing/2014/main" id="{2EB930E7-3FFF-4F2E-93BA-037168BA04EA}"/>
              </a:ext>
            </a:extLst>
          </p:cNvPr>
          <p:cNvPicPr>
            <a:picLocks noChangeAspect="1"/>
          </p:cNvPicPr>
          <p:nvPr/>
        </p:nvPicPr>
        <p:blipFill rotWithShape="1">
          <a:blip r:embed="rId3"/>
          <a:srcRect r="29133"/>
          <a:stretch/>
        </p:blipFill>
        <p:spPr>
          <a:xfrm>
            <a:off x="166003" y="3968931"/>
            <a:ext cx="1151164" cy="2112210"/>
          </a:xfrm>
          <a:prstGeom prst="rect">
            <a:avLst/>
          </a:prstGeom>
          <a:ln>
            <a:solidFill>
              <a:schemeClr val="tx1"/>
            </a:solidFill>
          </a:ln>
        </p:spPr>
      </p:pic>
      <p:pic>
        <p:nvPicPr>
          <p:cNvPr id="11266" name="Picture 2" descr="Integrated Taxonomic Information System - Wikipedia">
            <a:extLst>
              <a:ext uri="{FF2B5EF4-FFF2-40B4-BE49-F238E27FC236}">
                <a16:creationId xmlns:a16="http://schemas.microsoft.com/office/drawing/2014/main" id="{69408579-B422-4C3B-98F3-8F8D878DFD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240" y="354273"/>
            <a:ext cx="1633646" cy="869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51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1266"/>
                                        </p:tgtEl>
                                        <p:attrNameLst>
                                          <p:attrName>style.visibility</p:attrName>
                                        </p:attrNameLst>
                                      </p:cBhvr>
                                      <p:to>
                                        <p:strVal val="visible"/>
                                      </p:to>
                                    </p:set>
                                    <p:animEffect transition="in" filter="fade">
                                      <p:cBhvr>
                                        <p:cTn id="15"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A55CACD-C12C-442F-BB3B-7867F4C64025}"/>
              </a:ext>
            </a:extLst>
          </p:cNvPr>
          <p:cNvSpPr/>
          <p:nvPr/>
        </p:nvSpPr>
        <p:spPr>
          <a:xfrm>
            <a:off x="-228600" y="6355080"/>
            <a:ext cx="9707880" cy="5029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96EF967A-B25D-4860-8D06-333FF99DA85D}"/>
              </a:ext>
            </a:extLst>
          </p:cNvPr>
          <p:cNvSpPr>
            <a:spLocks noGrp="1"/>
          </p:cNvSpPr>
          <p:nvPr>
            <p:ph type="title"/>
          </p:nvPr>
        </p:nvSpPr>
        <p:spPr/>
        <p:txBody>
          <a:bodyPr/>
          <a:lstStyle/>
          <a:p>
            <a:r>
              <a:rPr lang="en-US" dirty="0"/>
              <a:t>Defining Species Categories</a:t>
            </a:r>
          </a:p>
        </p:txBody>
      </p:sp>
      <p:sp>
        <p:nvSpPr>
          <p:cNvPr id="7" name="Content Placeholder 5">
            <a:extLst>
              <a:ext uri="{FF2B5EF4-FFF2-40B4-BE49-F238E27FC236}">
                <a16:creationId xmlns:a16="http://schemas.microsoft.com/office/drawing/2014/main" id="{D7DED1BE-AED7-495F-85AA-4FB54A0198F3}"/>
              </a:ext>
            </a:extLst>
          </p:cNvPr>
          <p:cNvSpPr>
            <a:spLocks noGrp="1"/>
          </p:cNvSpPr>
          <p:nvPr>
            <p:ph idx="1"/>
          </p:nvPr>
        </p:nvSpPr>
        <p:spPr>
          <a:xfrm>
            <a:off x="457200" y="1207293"/>
            <a:ext cx="3977640" cy="4525963"/>
          </a:xfrm>
        </p:spPr>
        <p:txBody>
          <a:bodyPr>
            <a:noAutofit/>
          </a:bodyPr>
          <a:lstStyle/>
          <a:p>
            <a:pPr marL="0" indent="0">
              <a:buNone/>
            </a:pPr>
            <a:r>
              <a:rPr lang="en-US" sz="3000" b="1" dirty="0"/>
              <a:t>1. “Finfish” “Shellfish”, and “Other” </a:t>
            </a:r>
            <a:endParaRPr lang="en-US" sz="3000" dirty="0"/>
          </a:p>
          <a:p>
            <a:pPr marL="914400" lvl="1" indent="-514350"/>
            <a:endParaRPr lang="en-US" sz="2700" dirty="0"/>
          </a:p>
        </p:txBody>
      </p:sp>
      <p:sp>
        <p:nvSpPr>
          <p:cNvPr id="8" name="Content Placeholder 5">
            <a:extLst>
              <a:ext uri="{FF2B5EF4-FFF2-40B4-BE49-F238E27FC236}">
                <a16:creationId xmlns:a16="http://schemas.microsoft.com/office/drawing/2014/main" id="{1FB64866-9B63-43FF-8550-90096DA13C81}"/>
              </a:ext>
            </a:extLst>
          </p:cNvPr>
          <p:cNvSpPr txBox="1">
            <a:spLocks/>
          </p:cNvSpPr>
          <p:nvPr/>
        </p:nvSpPr>
        <p:spPr>
          <a:xfrm>
            <a:off x="4572000" y="1207293"/>
            <a:ext cx="3977640" cy="514778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b="1" dirty="0"/>
              <a:t>2. Taxonomically using their Taxonomic Serial Numbers </a:t>
            </a:r>
          </a:p>
        </p:txBody>
      </p:sp>
      <p:pic>
        <p:nvPicPr>
          <p:cNvPr id="10" name="Picture 9">
            <a:extLst>
              <a:ext uri="{FF2B5EF4-FFF2-40B4-BE49-F238E27FC236}">
                <a16:creationId xmlns:a16="http://schemas.microsoft.com/office/drawing/2014/main" id="{70E278CE-CD26-4802-99BE-BE52C47928EB}"/>
              </a:ext>
            </a:extLst>
          </p:cNvPr>
          <p:cNvPicPr>
            <a:picLocks noChangeAspect="1"/>
          </p:cNvPicPr>
          <p:nvPr/>
        </p:nvPicPr>
        <p:blipFill>
          <a:blip r:embed="rId3"/>
          <a:stretch>
            <a:fillRect/>
          </a:stretch>
        </p:blipFill>
        <p:spPr>
          <a:xfrm>
            <a:off x="4548509" y="2543895"/>
            <a:ext cx="4595490" cy="3590688"/>
          </a:xfrm>
          <a:prstGeom prst="rect">
            <a:avLst/>
          </a:prstGeom>
        </p:spPr>
      </p:pic>
      <p:pic>
        <p:nvPicPr>
          <p:cNvPr id="11" name="Picture 10">
            <a:extLst>
              <a:ext uri="{FF2B5EF4-FFF2-40B4-BE49-F238E27FC236}">
                <a16:creationId xmlns:a16="http://schemas.microsoft.com/office/drawing/2014/main" id="{DD737840-03BF-4784-BA9F-A0A3709682FB}"/>
              </a:ext>
            </a:extLst>
          </p:cNvPr>
          <p:cNvPicPr>
            <a:picLocks noChangeAspect="1"/>
          </p:cNvPicPr>
          <p:nvPr/>
        </p:nvPicPr>
        <p:blipFill>
          <a:blip r:embed="rId4"/>
          <a:stretch>
            <a:fillRect/>
          </a:stretch>
        </p:blipFill>
        <p:spPr>
          <a:xfrm>
            <a:off x="1" y="2681055"/>
            <a:ext cx="4551160" cy="3457700"/>
          </a:xfrm>
          <a:prstGeom prst="rect">
            <a:avLst/>
          </a:prstGeom>
        </p:spPr>
      </p:pic>
      <p:cxnSp>
        <p:nvCxnSpPr>
          <p:cNvPr id="13" name="Straight Connector 12">
            <a:extLst>
              <a:ext uri="{FF2B5EF4-FFF2-40B4-BE49-F238E27FC236}">
                <a16:creationId xmlns:a16="http://schemas.microsoft.com/office/drawing/2014/main" id="{E53C2295-0928-4B75-BA86-12D6CDDB54D2}"/>
              </a:ext>
            </a:extLst>
          </p:cNvPr>
          <p:cNvCxnSpPr/>
          <p:nvPr/>
        </p:nvCxnSpPr>
        <p:spPr>
          <a:xfrm>
            <a:off x="-1478280" y="7604760"/>
            <a:ext cx="1109472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78954B-1020-4E6A-8D45-36691F074495}"/>
              </a:ext>
            </a:extLst>
          </p:cNvPr>
          <p:cNvSpPr/>
          <p:nvPr/>
        </p:nvSpPr>
        <p:spPr>
          <a:xfrm>
            <a:off x="2764349" y="5249869"/>
            <a:ext cx="2426583" cy="156966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2400" dirty="0"/>
              <a:t>Tells us that it is a more complicated than a simply increasing trend</a:t>
            </a:r>
          </a:p>
        </p:txBody>
      </p:sp>
      <p:cxnSp>
        <p:nvCxnSpPr>
          <p:cNvPr id="15" name="Straight Arrow Connector 14">
            <a:extLst>
              <a:ext uri="{FF2B5EF4-FFF2-40B4-BE49-F238E27FC236}">
                <a16:creationId xmlns:a16="http://schemas.microsoft.com/office/drawing/2014/main" id="{342E7FD6-EADE-43C6-9FB9-8E2177E431C2}"/>
              </a:ext>
            </a:extLst>
          </p:cNvPr>
          <p:cNvCxnSpPr>
            <a:cxnSpLocks/>
            <a:stCxn id="14" idx="0"/>
          </p:cNvCxnSpPr>
          <p:nvPr/>
        </p:nvCxnSpPr>
        <p:spPr>
          <a:xfrm flipV="1">
            <a:off x="3977641" y="4931229"/>
            <a:ext cx="1030719" cy="318640"/>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cxnSp>
        <p:nvCxnSpPr>
          <p:cNvPr id="26" name="Straight Arrow Connector 25">
            <a:extLst>
              <a:ext uri="{FF2B5EF4-FFF2-40B4-BE49-F238E27FC236}">
                <a16:creationId xmlns:a16="http://schemas.microsoft.com/office/drawing/2014/main" id="{627916A0-3E82-4C35-A599-7E7AFD6D2065}"/>
              </a:ext>
            </a:extLst>
          </p:cNvPr>
          <p:cNvCxnSpPr>
            <a:cxnSpLocks/>
            <a:endCxn id="14" idx="0"/>
          </p:cNvCxnSpPr>
          <p:nvPr/>
        </p:nvCxnSpPr>
        <p:spPr>
          <a:xfrm>
            <a:off x="2712089" y="4615543"/>
            <a:ext cx="1265552" cy="634326"/>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75756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5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DB31576-1B45-4EDC-8E12-52A55F60FC70}"/>
              </a:ext>
            </a:extLst>
          </p:cNvPr>
          <p:cNvSpPr/>
          <p:nvPr/>
        </p:nvSpPr>
        <p:spPr>
          <a:xfrm>
            <a:off x="-228600" y="6355080"/>
            <a:ext cx="9707880" cy="5029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4CB67D8-D07D-4E8B-B22E-E6C8BAD2AA18}"/>
              </a:ext>
            </a:extLst>
          </p:cNvPr>
          <p:cNvSpPr>
            <a:spLocks noGrp="1"/>
          </p:cNvSpPr>
          <p:nvPr>
            <p:ph type="title"/>
          </p:nvPr>
        </p:nvSpPr>
        <p:spPr/>
        <p:txBody>
          <a:bodyPr/>
          <a:lstStyle/>
          <a:p>
            <a:r>
              <a:rPr lang="en-US" dirty="0"/>
              <a:t>Study Purpose</a:t>
            </a:r>
          </a:p>
        </p:txBody>
      </p:sp>
      <p:sp>
        <p:nvSpPr>
          <p:cNvPr id="3" name="Content Placeholder 2">
            <a:extLst>
              <a:ext uri="{FF2B5EF4-FFF2-40B4-BE49-F238E27FC236}">
                <a16:creationId xmlns:a16="http://schemas.microsoft.com/office/drawing/2014/main" id="{D8501388-C445-42E5-9E90-7F85B86E009A}"/>
              </a:ext>
            </a:extLst>
          </p:cNvPr>
          <p:cNvSpPr>
            <a:spLocks noGrp="1"/>
          </p:cNvSpPr>
          <p:nvPr>
            <p:ph idx="1"/>
          </p:nvPr>
        </p:nvSpPr>
        <p:spPr>
          <a:xfrm>
            <a:off x="457200" y="1207293"/>
            <a:ext cx="8229600" cy="2344319"/>
          </a:xfrm>
        </p:spPr>
        <p:txBody>
          <a:bodyPr>
            <a:normAutofit fontScale="92500" lnSpcReduction="10000"/>
          </a:bodyPr>
          <a:lstStyle/>
          <a:p>
            <a:r>
              <a:rPr lang="en-US" dirty="0"/>
              <a:t>Develop alternative approaches to measure national and regional fishery outputs for productivity measurements.</a:t>
            </a:r>
          </a:p>
          <a:p>
            <a:r>
              <a:rPr lang="en-US" dirty="0"/>
              <a:t>Evaluate the impacts of missing data and other issues on output estimates. </a:t>
            </a:r>
          </a:p>
        </p:txBody>
      </p:sp>
      <p:grpSp>
        <p:nvGrpSpPr>
          <p:cNvPr id="18" name="Group 17">
            <a:extLst>
              <a:ext uri="{FF2B5EF4-FFF2-40B4-BE49-F238E27FC236}">
                <a16:creationId xmlns:a16="http://schemas.microsoft.com/office/drawing/2014/main" id="{E0BE5C70-96CB-40AF-8466-CF6F937CF4A0}"/>
              </a:ext>
            </a:extLst>
          </p:cNvPr>
          <p:cNvGrpSpPr/>
          <p:nvPr/>
        </p:nvGrpSpPr>
        <p:grpSpPr>
          <a:xfrm>
            <a:off x="808747" y="3401299"/>
            <a:ext cx="7526506" cy="3668387"/>
            <a:chOff x="-550579" y="1453205"/>
            <a:chExt cx="10136433" cy="4940456"/>
          </a:xfrm>
        </p:grpSpPr>
        <p:pic>
          <p:nvPicPr>
            <p:cNvPr id="5" name="Picture 4">
              <a:extLst>
                <a:ext uri="{FF2B5EF4-FFF2-40B4-BE49-F238E27FC236}">
                  <a16:creationId xmlns:a16="http://schemas.microsoft.com/office/drawing/2014/main" id="{B91EF320-F86C-4BB1-88D2-4DAE61E036E6}"/>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Layer>
                  </a14:imgProps>
                </a:ext>
              </a:extLst>
            </a:blip>
            <a:srcRect l="4930" t="23167" r="10849"/>
            <a:stretch/>
          </p:blipFill>
          <p:spPr>
            <a:xfrm>
              <a:off x="192440" y="1754080"/>
              <a:ext cx="8494361" cy="3909853"/>
            </a:xfrm>
            <a:prstGeom prst="rect">
              <a:avLst/>
            </a:prstGeom>
          </p:spPr>
        </p:pic>
        <p:sp>
          <p:nvSpPr>
            <p:cNvPr id="6" name="TextBox 5">
              <a:extLst>
                <a:ext uri="{FF2B5EF4-FFF2-40B4-BE49-F238E27FC236}">
                  <a16:creationId xmlns:a16="http://schemas.microsoft.com/office/drawing/2014/main" id="{A5257C4C-3B84-4DFE-ABE9-1A4651EA76B3}"/>
                </a:ext>
              </a:extLst>
            </p:cNvPr>
            <p:cNvSpPr txBox="1"/>
            <p:nvPr/>
          </p:nvSpPr>
          <p:spPr>
            <a:xfrm>
              <a:off x="6574162" y="1751899"/>
              <a:ext cx="1596489" cy="810641"/>
            </a:xfrm>
            <a:prstGeom prst="rect">
              <a:avLst/>
            </a:prstGeom>
            <a:noFill/>
          </p:spPr>
          <p:txBody>
            <a:bodyPr wrap="square" rtlCol="0">
              <a:spAutoFit/>
            </a:bodyPr>
            <a:lstStyle/>
            <a:p>
              <a:r>
                <a:rPr lang="en-US" b="1" dirty="0"/>
                <a:t>New England</a:t>
              </a:r>
            </a:p>
          </p:txBody>
        </p:sp>
        <p:sp>
          <p:nvSpPr>
            <p:cNvPr id="7" name="TextBox 6">
              <a:extLst>
                <a:ext uri="{FF2B5EF4-FFF2-40B4-BE49-F238E27FC236}">
                  <a16:creationId xmlns:a16="http://schemas.microsoft.com/office/drawing/2014/main" id="{FB4DC040-BF7A-434F-BC1B-1DE505B2544F}"/>
                </a:ext>
              </a:extLst>
            </p:cNvPr>
            <p:cNvSpPr txBox="1"/>
            <p:nvPr/>
          </p:nvSpPr>
          <p:spPr>
            <a:xfrm>
              <a:off x="7665720" y="3233114"/>
              <a:ext cx="1920134" cy="1207867"/>
            </a:xfrm>
            <a:prstGeom prst="rect">
              <a:avLst/>
            </a:prstGeom>
            <a:noFill/>
          </p:spPr>
          <p:txBody>
            <a:bodyPr wrap="square" rtlCol="0">
              <a:spAutoFit/>
            </a:bodyPr>
            <a:lstStyle/>
            <a:p>
              <a:r>
                <a:rPr lang="en-US" b="1" dirty="0"/>
                <a:t>Mid-Atlantic</a:t>
              </a:r>
            </a:p>
          </p:txBody>
        </p:sp>
        <p:sp>
          <p:nvSpPr>
            <p:cNvPr id="8" name="TextBox 7">
              <a:extLst>
                <a:ext uri="{FF2B5EF4-FFF2-40B4-BE49-F238E27FC236}">
                  <a16:creationId xmlns:a16="http://schemas.microsoft.com/office/drawing/2014/main" id="{A50B1FAF-0F07-4AE2-977C-5FEA9D448CA9}"/>
                </a:ext>
              </a:extLst>
            </p:cNvPr>
            <p:cNvSpPr txBox="1"/>
            <p:nvPr/>
          </p:nvSpPr>
          <p:spPr>
            <a:xfrm>
              <a:off x="7434382" y="4137189"/>
              <a:ext cx="1710994" cy="810641"/>
            </a:xfrm>
            <a:prstGeom prst="rect">
              <a:avLst/>
            </a:prstGeom>
            <a:noFill/>
          </p:spPr>
          <p:txBody>
            <a:bodyPr wrap="square" rtlCol="0">
              <a:spAutoFit/>
            </a:bodyPr>
            <a:lstStyle/>
            <a:p>
              <a:r>
                <a:rPr lang="en-US" b="1" dirty="0"/>
                <a:t>South Atlantic</a:t>
              </a:r>
            </a:p>
          </p:txBody>
        </p:sp>
        <p:sp>
          <p:nvSpPr>
            <p:cNvPr id="9" name="TextBox 8">
              <a:extLst>
                <a:ext uri="{FF2B5EF4-FFF2-40B4-BE49-F238E27FC236}">
                  <a16:creationId xmlns:a16="http://schemas.microsoft.com/office/drawing/2014/main" id="{700D1BA2-1245-40E8-BABA-24F7F99DE020}"/>
                </a:ext>
              </a:extLst>
            </p:cNvPr>
            <p:cNvSpPr txBox="1"/>
            <p:nvPr/>
          </p:nvSpPr>
          <p:spPr>
            <a:xfrm>
              <a:off x="2371229" y="1453205"/>
              <a:ext cx="2501278" cy="690210"/>
            </a:xfrm>
            <a:prstGeom prst="rect">
              <a:avLst/>
            </a:prstGeom>
            <a:noFill/>
          </p:spPr>
          <p:txBody>
            <a:bodyPr wrap="square" rtlCol="0">
              <a:spAutoFit/>
            </a:bodyPr>
            <a:lstStyle/>
            <a:p>
              <a:r>
                <a:rPr lang="en-US" b="1" dirty="0"/>
                <a:t>Pacific</a:t>
              </a:r>
            </a:p>
          </p:txBody>
        </p:sp>
        <p:sp>
          <p:nvSpPr>
            <p:cNvPr id="10" name="TextBox 9">
              <a:extLst>
                <a:ext uri="{FF2B5EF4-FFF2-40B4-BE49-F238E27FC236}">
                  <a16:creationId xmlns:a16="http://schemas.microsoft.com/office/drawing/2014/main" id="{AC6615DA-A7C0-451B-8E10-ACFA0F4C3E87}"/>
                </a:ext>
              </a:extLst>
            </p:cNvPr>
            <p:cNvSpPr txBox="1"/>
            <p:nvPr/>
          </p:nvSpPr>
          <p:spPr>
            <a:xfrm>
              <a:off x="278239" y="4161357"/>
              <a:ext cx="2501278" cy="690211"/>
            </a:xfrm>
            <a:prstGeom prst="rect">
              <a:avLst/>
            </a:prstGeom>
            <a:noFill/>
          </p:spPr>
          <p:txBody>
            <a:bodyPr wrap="square" rtlCol="0">
              <a:spAutoFit/>
            </a:bodyPr>
            <a:lstStyle/>
            <a:p>
              <a:r>
                <a:rPr lang="en-US" b="1" dirty="0"/>
                <a:t>West Pacific</a:t>
              </a:r>
            </a:p>
          </p:txBody>
        </p:sp>
        <p:sp>
          <p:nvSpPr>
            <p:cNvPr id="11" name="TextBox 10">
              <a:extLst>
                <a:ext uri="{FF2B5EF4-FFF2-40B4-BE49-F238E27FC236}">
                  <a16:creationId xmlns:a16="http://schemas.microsoft.com/office/drawing/2014/main" id="{2BF54890-7884-45D7-8B32-4BFB0D397DDD}"/>
                </a:ext>
              </a:extLst>
            </p:cNvPr>
            <p:cNvSpPr txBox="1"/>
            <p:nvPr/>
          </p:nvSpPr>
          <p:spPr>
            <a:xfrm>
              <a:off x="-550579" y="1981118"/>
              <a:ext cx="1657638" cy="810641"/>
            </a:xfrm>
            <a:prstGeom prst="rect">
              <a:avLst/>
            </a:prstGeom>
            <a:noFill/>
          </p:spPr>
          <p:txBody>
            <a:bodyPr wrap="square" rtlCol="0">
              <a:spAutoFit/>
            </a:bodyPr>
            <a:lstStyle/>
            <a:p>
              <a:r>
                <a:rPr lang="en-US" b="1" dirty="0"/>
                <a:t>North </a:t>
              </a:r>
            </a:p>
            <a:p>
              <a:r>
                <a:rPr lang="en-US" b="1" dirty="0"/>
                <a:t>Pacific</a:t>
              </a:r>
            </a:p>
          </p:txBody>
        </p:sp>
        <p:sp>
          <p:nvSpPr>
            <p:cNvPr id="12" name="TextBox 11">
              <a:extLst>
                <a:ext uri="{FF2B5EF4-FFF2-40B4-BE49-F238E27FC236}">
                  <a16:creationId xmlns:a16="http://schemas.microsoft.com/office/drawing/2014/main" id="{B3DAC512-ED73-41D0-8F78-1A201EC2C77A}"/>
                </a:ext>
              </a:extLst>
            </p:cNvPr>
            <p:cNvSpPr txBox="1"/>
            <p:nvPr/>
          </p:nvSpPr>
          <p:spPr>
            <a:xfrm>
              <a:off x="5306604" y="5185794"/>
              <a:ext cx="1920134" cy="1207867"/>
            </a:xfrm>
            <a:prstGeom prst="rect">
              <a:avLst/>
            </a:prstGeom>
            <a:noFill/>
          </p:spPr>
          <p:txBody>
            <a:bodyPr wrap="square" rtlCol="0">
              <a:spAutoFit/>
            </a:bodyPr>
            <a:lstStyle/>
            <a:p>
              <a:r>
                <a:rPr lang="en-US" b="1" dirty="0"/>
                <a:t>Gulf of Mexico</a:t>
              </a:r>
            </a:p>
          </p:txBody>
        </p:sp>
        <p:sp>
          <p:nvSpPr>
            <p:cNvPr id="13" name="Rectangle 12">
              <a:extLst>
                <a:ext uri="{FF2B5EF4-FFF2-40B4-BE49-F238E27FC236}">
                  <a16:creationId xmlns:a16="http://schemas.microsoft.com/office/drawing/2014/main" id="{21B77277-ADF5-417D-B771-17D4352C6537}"/>
                </a:ext>
              </a:extLst>
            </p:cNvPr>
            <p:cNvSpPr/>
            <p:nvPr/>
          </p:nvSpPr>
          <p:spPr>
            <a:xfrm>
              <a:off x="7685314" y="5236029"/>
              <a:ext cx="1322869" cy="5459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6C7815D-84AC-4E2B-B432-0FAED1CFD57E}"/>
                </a:ext>
              </a:extLst>
            </p:cNvPr>
            <p:cNvSpPr/>
            <p:nvPr/>
          </p:nvSpPr>
          <p:spPr>
            <a:xfrm>
              <a:off x="4089400" y="4006850"/>
              <a:ext cx="3314700" cy="1549400"/>
            </a:xfrm>
            <a:custGeom>
              <a:avLst/>
              <a:gdLst>
                <a:gd name="connsiteX0" fmla="*/ 0 w 3314700"/>
                <a:gd name="connsiteY0" fmla="*/ 596900 h 1549400"/>
                <a:gd name="connsiteX1" fmla="*/ 0 w 3314700"/>
                <a:gd name="connsiteY1" fmla="*/ 596900 h 1549400"/>
                <a:gd name="connsiteX2" fmla="*/ 57150 w 3314700"/>
                <a:gd name="connsiteY2" fmla="*/ 609600 h 1549400"/>
                <a:gd name="connsiteX3" fmla="*/ 76200 w 3314700"/>
                <a:gd name="connsiteY3" fmla="*/ 622300 h 1549400"/>
                <a:gd name="connsiteX4" fmla="*/ 152400 w 3314700"/>
                <a:gd name="connsiteY4" fmla="*/ 628650 h 1549400"/>
                <a:gd name="connsiteX5" fmla="*/ 184150 w 3314700"/>
                <a:gd name="connsiteY5" fmla="*/ 635000 h 1549400"/>
                <a:gd name="connsiteX6" fmla="*/ 361950 w 3314700"/>
                <a:gd name="connsiteY6" fmla="*/ 647700 h 1549400"/>
                <a:gd name="connsiteX7" fmla="*/ 450850 w 3314700"/>
                <a:gd name="connsiteY7" fmla="*/ 654050 h 1549400"/>
                <a:gd name="connsiteX8" fmla="*/ 495300 w 3314700"/>
                <a:gd name="connsiteY8" fmla="*/ 0 h 1549400"/>
                <a:gd name="connsiteX9" fmla="*/ 838200 w 3314700"/>
                <a:gd name="connsiteY9" fmla="*/ 25400 h 1549400"/>
                <a:gd name="connsiteX10" fmla="*/ 831850 w 3314700"/>
                <a:gd name="connsiteY10" fmla="*/ 304800 h 1549400"/>
                <a:gd name="connsiteX11" fmla="*/ 857250 w 3314700"/>
                <a:gd name="connsiteY11" fmla="*/ 330200 h 1549400"/>
                <a:gd name="connsiteX12" fmla="*/ 869950 w 3314700"/>
                <a:gd name="connsiteY12" fmla="*/ 330200 h 1549400"/>
                <a:gd name="connsiteX13" fmla="*/ 901700 w 3314700"/>
                <a:gd name="connsiteY13" fmla="*/ 317500 h 1549400"/>
                <a:gd name="connsiteX14" fmla="*/ 920750 w 3314700"/>
                <a:gd name="connsiteY14" fmla="*/ 336550 h 1549400"/>
                <a:gd name="connsiteX15" fmla="*/ 996950 w 3314700"/>
                <a:gd name="connsiteY15" fmla="*/ 368300 h 1549400"/>
                <a:gd name="connsiteX16" fmla="*/ 1047750 w 3314700"/>
                <a:gd name="connsiteY16" fmla="*/ 374650 h 1549400"/>
                <a:gd name="connsiteX17" fmla="*/ 1066800 w 3314700"/>
                <a:gd name="connsiteY17" fmla="*/ 393700 h 1549400"/>
                <a:gd name="connsiteX18" fmla="*/ 1092200 w 3314700"/>
                <a:gd name="connsiteY18" fmla="*/ 393700 h 1549400"/>
                <a:gd name="connsiteX19" fmla="*/ 1117600 w 3314700"/>
                <a:gd name="connsiteY19" fmla="*/ 393700 h 1549400"/>
                <a:gd name="connsiteX20" fmla="*/ 1149350 w 3314700"/>
                <a:gd name="connsiteY20" fmla="*/ 419100 h 1549400"/>
                <a:gd name="connsiteX21" fmla="*/ 1181100 w 3314700"/>
                <a:gd name="connsiteY21" fmla="*/ 393700 h 1549400"/>
                <a:gd name="connsiteX22" fmla="*/ 1219200 w 3314700"/>
                <a:gd name="connsiteY22" fmla="*/ 393700 h 1549400"/>
                <a:gd name="connsiteX23" fmla="*/ 1263650 w 3314700"/>
                <a:gd name="connsiteY23" fmla="*/ 438150 h 1549400"/>
                <a:gd name="connsiteX24" fmla="*/ 1301750 w 3314700"/>
                <a:gd name="connsiteY24" fmla="*/ 393700 h 1549400"/>
                <a:gd name="connsiteX25" fmla="*/ 1346200 w 3314700"/>
                <a:gd name="connsiteY25" fmla="*/ 393700 h 1549400"/>
                <a:gd name="connsiteX26" fmla="*/ 1346200 w 3314700"/>
                <a:gd name="connsiteY26" fmla="*/ 393700 h 1549400"/>
                <a:gd name="connsiteX27" fmla="*/ 1397000 w 3314700"/>
                <a:gd name="connsiteY27" fmla="*/ 400050 h 1549400"/>
                <a:gd name="connsiteX28" fmla="*/ 1492250 w 3314700"/>
                <a:gd name="connsiteY28" fmla="*/ 438150 h 1549400"/>
                <a:gd name="connsiteX29" fmla="*/ 1524000 w 3314700"/>
                <a:gd name="connsiteY29" fmla="*/ 438150 h 1549400"/>
                <a:gd name="connsiteX30" fmla="*/ 1536700 w 3314700"/>
                <a:gd name="connsiteY30" fmla="*/ 533400 h 1549400"/>
                <a:gd name="connsiteX31" fmla="*/ 1892300 w 3314700"/>
                <a:gd name="connsiteY31" fmla="*/ 520700 h 1549400"/>
                <a:gd name="connsiteX32" fmla="*/ 1905000 w 3314700"/>
                <a:gd name="connsiteY32" fmla="*/ 501650 h 1549400"/>
                <a:gd name="connsiteX33" fmla="*/ 1879600 w 3314700"/>
                <a:gd name="connsiteY33" fmla="*/ 431800 h 1549400"/>
                <a:gd name="connsiteX34" fmla="*/ 1905000 w 3314700"/>
                <a:gd name="connsiteY34" fmla="*/ 368300 h 1549400"/>
                <a:gd name="connsiteX35" fmla="*/ 1930400 w 3314700"/>
                <a:gd name="connsiteY35" fmla="*/ 317500 h 1549400"/>
                <a:gd name="connsiteX36" fmla="*/ 1949450 w 3314700"/>
                <a:gd name="connsiteY36" fmla="*/ 304800 h 1549400"/>
                <a:gd name="connsiteX37" fmla="*/ 1949450 w 3314700"/>
                <a:gd name="connsiteY37" fmla="*/ 304800 h 1549400"/>
                <a:gd name="connsiteX38" fmla="*/ 1981200 w 3314700"/>
                <a:gd name="connsiteY38" fmla="*/ 234950 h 1549400"/>
                <a:gd name="connsiteX39" fmla="*/ 1981200 w 3314700"/>
                <a:gd name="connsiteY39" fmla="*/ 215900 h 1549400"/>
                <a:gd name="connsiteX40" fmla="*/ 2514600 w 3314700"/>
                <a:gd name="connsiteY40" fmla="*/ 171450 h 1549400"/>
                <a:gd name="connsiteX41" fmla="*/ 2616200 w 3314700"/>
                <a:gd name="connsiteY41" fmla="*/ 520700 h 1549400"/>
                <a:gd name="connsiteX42" fmla="*/ 2641600 w 3314700"/>
                <a:gd name="connsiteY42" fmla="*/ 539750 h 1549400"/>
                <a:gd name="connsiteX43" fmla="*/ 2622550 w 3314700"/>
                <a:gd name="connsiteY43" fmla="*/ 577850 h 1549400"/>
                <a:gd name="connsiteX44" fmla="*/ 2635250 w 3314700"/>
                <a:gd name="connsiteY44" fmla="*/ 679450 h 1549400"/>
                <a:gd name="connsiteX45" fmla="*/ 2654300 w 3314700"/>
                <a:gd name="connsiteY45" fmla="*/ 762000 h 1549400"/>
                <a:gd name="connsiteX46" fmla="*/ 2679700 w 3314700"/>
                <a:gd name="connsiteY46" fmla="*/ 768350 h 1549400"/>
                <a:gd name="connsiteX47" fmla="*/ 2965450 w 3314700"/>
                <a:gd name="connsiteY47" fmla="*/ 749300 h 1549400"/>
                <a:gd name="connsiteX48" fmla="*/ 3314700 w 3314700"/>
                <a:gd name="connsiteY48" fmla="*/ 1454150 h 1549400"/>
                <a:gd name="connsiteX49" fmla="*/ 3263900 w 3314700"/>
                <a:gd name="connsiteY49" fmla="*/ 1460500 h 1549400"/>
                <a:gd name="connsiteX50" fmla="*/ 3257550 w 3314700"/>
                <a:gd name="connsiteY50" fmla="*/ 1416050 h 1549400"/>
                <a:gd name="connsiteX51" fmla="*/ 3213100 w 3314700"/>
                <a:gd name="connsiteY51" fmla="*/ 1384300 h 1549400"/>
                <a:gd name="connsiteX52" fmla="*/ 3187700 w 3314700"/>
                <a:gd name="connsiteY52" fmla="*/ 1390650 h 1549400"/>
                <a:gd name="connsiteX53" fmla="*/ 3098800 w 3314700"/>
                <a:gd name="connsiteY53" fmla="*/ 1270000 h 1549400"/>
                <a:gd name="connsiteX54" fmla="*/ 3098800 w 3314700"/>
                <a:gd name="connsiteY54" fmla="*/ 1250950 h 1549400"/>
                <a:gd name="connsiteX55" fmla="*/ 3086100 w 3314700"/>
                <a:gd name="connsiteY55" fmla="*/ 1263650 h 1549400"/>
                <a:gd name="connsiteX56" fmla="*/ 3022600 w 3314700"/>
                <a:gd name="connsiteY56" fmla="*/ 1193800 h 1549400"/>
                <a:gd name="connsiteX57" fmla="*/ 3028950 w 3314700"/>
                <a:gd name="connsiteY57" fmla="*/ 1130300 h 1549400"/>
                <a:gd name="connsiteX58" fmla="*/ 3003550 w 3314700"/>
                <a:gd name="connsiteY58" fmla="*/ 1111250 h 1549400"/>
                <a:gd name="connsiteX59" fmla="*/ 2984500 w 3314700"/>
                <a:gd name="connsiteY59" fmla="*/ 1123950 h 1549400"/>
                <a:gd name="connsiteX60" fmla="*/ 2971800 w 3314700"/>
                <a:gd name="connsiteY60" fmla="*/ 946150 h 1549400"/>
                <a:gd name="connsiteX61" fmla="*/ 2914650 w 3314700"/>
                <a:gd name="connsiteY61" fmla="*/ 927100 h 1549400"/>
                <a:gd name="connsiteX62" fmla="*/ 2863850 w 3314700"/>
                <a:gd name="connsiteY62" fmla="*/ 901700 h 1549400"/>
                <a:gd name="connsiteX63" fmla="*/ 2825750 w 3314700"/>
                <a:gd name="connsiteY63" fmla="*/ 850900 h 1549400"/>
                <a:gd name="connsiteX64" fmla="*/ 2774950 w 3314700"/>
                <a:gd name="connsiteY64" fmla="*/ 850900 h 1549400"/>
                <a:gd name="connsiteX65" fmla="*/ 2724150 w 3314700"/>
                <a:gd name="connsiteY65" fmla="*/ 869950 h 1549400"/>
                <a:gd name="connsiteX66" fmla="*/ 2647950 w 3314700"/>
                <a:gd name="connsiteY66" fmla="*/ 908050 h 1549400"/>
                <a:gd name="connsiteX67" fmla="*/ 2609850 w 3314700"/>
                <a:gd name="connsiteY67" fmla="*/ 863600 h 1549400"/>
                <a:gd name="connsiteX68" fmla="*/ 2501900 w 3314700"/>
                <a:gd name="connsiteY68" fmla="*/ 838200 h 1549400"/>
                <a:gd name="connsiteX69" fmla="*/ 2495550 w 3314700"/>
                <a:gd name="connsiteY69" fmla="*/ 806450 h 1549400"/>
                <a:gd name="connsiteX70" fmla="*/ 2419350 w 3314700"/>
                <a:gd name="connsiteY70" fmla="*/ 825500 h 1549400"/>
                <a:gd name="connsiteX71" fmla="*/ 2413000 w 3314700"/>
                <a:gd name="connsiteY71" fmla="*/ 812800 h 1549400"/>
                <a:gd name="connsiteX72" fmla="*/ 2317750 w 3314700"/>
                <a:gd name="connsiteY72" fmla="*/ 863600 h 1549400"/>
                <a:gd name="connsiteX73" fmla="*/ 2305050 w 3314700"/>
                <a:gd name="connsiteY73" fmla="*/ 838200 h 1549400"/>
                <a:gd name="connsiteX74" fmla="*/ 2292350 w 3314700"/>
                <a:gd name="connsiteY74" fmla="*/ 768350 h 1549400"/>
                <a:gd name="connsiteX75" fmla="*/ 2273300 w 3314700"/>
                <a:gd name="connsiteY75" fmla="*/ 850900 h 1549400"/>
                <a:gd name="connsiteX76" fmla="*/ 2171700 w 3314700"/>
                <a:gd name="connsiteY76" fmla="*/ 857250 h 1549400"/>
                <a:gd name="connsiteX77" fmla="*/ 2133600 w 3314700"/>
                <a:gd name="connsiteY77" fmla="*/ 869950 h 1549400"/>
                <a:gd name="connsiteX78" fmla="*/ 2101850 w 3314700"/>
                <a:gd name="connsiteY78" fmla="*/ 882650 h 1549400"/>
                <a:gd name="connsiteX79" fmla="*/ 2051050 w 3314700"/>
                <a:gd name="connsiteY79" fmla="*/ 869950 h 1549400"/>
                <a:gd name="connsiteX80" fmla="*/ 2019300 w 3314700"/>
                <a:gd name="connsiteY80" fmla="*/ 882650 h 1549400"/>
                <a:gd name="connsiteX81" fmla="*/ 2000250 w 3314700"/>
                <a:gd name="connsiteY81" fmla="*/ 895350 h 1549400"/>
                <a:gd name="connsiteX82" fmla="*/ 2012950 w 3314700"/>
                <a:gd name="connsiteY82" fmla="*/ 920750 h 1549400"/>
                <a:gd name="connsiteX83" fmla="*/ 2044700 w 3314700"/>
                <a:gd name="connsiteY83" fmla="*/ 939800 h 1549400"/>
                <a:gd name="connsiteX84" fmla="*/ 2063750 w 3314700"/>
                <a:gd name="connsiteY84" fmla="*/ 920750 h 1549400"/>
                <a:gd name="connsiteX85" fmla="*/ 2063750 w 3314700"/>
                <a:gd name="connsiteY85" fmla="*/ 920750 h 1549400"/>
                <a:gd name="connsiteX86" fmla="*/ 2127250 w 3314700"/>
                <a:gd name="connsiteY86" fmla="*/ 914400 h 1549400"/>
                <a:gd name="connsiteX87" fmla="*/ 2133600 w 3314700"/>
                <a:gd name="connsiteY87" fmla="*/ 933450 h 1549400"/>
                <a:gd name="connsiteX88" fmla="*/ 2101850 w 3314700"/>
                <a:gd name="connsiteY88" fmla="*/ 977900 h 1549400"/>
                <a:gd name="connsiteX89" fmla="*/ 2152650 w 3314700"/>
                <a:gd name="connsiteY89" fmla="*/ 1028700 h 1549400"/>
                <a:gd name="connsiteX90" fmla="*/ 2146300 w 3314700"/>
                <a:gd name="connsiteY90" fmla="*/ 1054100 h 1549400"/>
                <a:gd name="connsiteX91" fmla="*/ 2082800 w 3314700"/>
                <a:gd name="connsiteY91" fmla="*/ 1003300 h 1549400"/>
                <a:gd name="connsiteX92" fmla="*/ 2038350 w 3314700"/>
                <a:gd name="connsiteY92" fmla="*/ 1041400 h 1549400"/>
                <a:gd name="connsiteX93" fmla="*/ 1949450 w 3314700"/>
                <a:gd name="connsiteY93" fmla="*/ 1028700 h 1549400"/>
                <a:gd name="connsiteX94" fmla="*/ 1835150 w 3314700"/>
                <a:gd name="connsiteY94" fmla="*/ 984250 h 1549400"/>
                <a:gd name="connsiteX95" fmla="*/ 1790700 w 3314700"/>
                <a:gd name="connsiteY95" fmla="*/ 952500 h 1549400"/>
                <a:gd name="connsiteX96" fmla="*/ 1778000 w 3314700"/>
                <a:gd name="connsiteY96" fmla="*/ 996950 h 1549400"/>
                <a:gd name="connsiteX97" fmla="*/ 1644650 w 3314700"/>
                <a:gd name="connsiteY97" fmla="*/ 977900 h 1549400"/>
                <a:gd name="connsiteX98" fmla="*/ 1574800 w 3314700"/>
                <a:gd name="connsiteY98" fmla="*/ 984250 h 1549400"/>
                <a:gd name="connsiteX99" fmla="*/ 1466850 w 3314700"/>
                <a:gd name="connsiteY99" fmla="*/ 1016000 h 1549400"/>
                <a:gd name="connsiteX100" fmla="*/ 1466850 w 3314700"/>
                <a:gd name="connsiteY100" fmla="*/ 1016000 h 1549400"/>
                <a:gd name="connsiteX101" fmla="*/ 1435100 w 3314700"/>
                <a:gd name="connsiteY101" fmla="*/ 1003300 h 1549400"/>
                <a:gd name="connsiteX102" fmla="*/ 1441450 w 3314700"/>
                <a:gd name="connsiteY102" fmla="*/ 1085850 h 1549400"/>
                <a:gd name="connsiteX103" fmla="*/ 1422400 w 3314700"/>
                <a:gd name="connsiteY103" fmla="*/ 1104900 h 1549400"/>
                <a:gd name="connsiteX104" fmla="*/ 1320800 w 3314700"/>
                <a:gd name="connsiteY104" fmla="*/ 1155700 h 1549400"/>
                <a:gd name="connsiteX105" fmla="*/ 1314450 w 3314700"/>
                <a:gd name="connsiteY105" fmla="*/ 1136650 h 1549400"/>
                <a:gd name="connsiteX106" fmla="*/ 1282700 w 3314700"/>
                <a:gd name="connsiteY106" fmla="*/ 1143000 h 1549400"/>
                <a:gd name="connsiteX107" fmla="*/ 1244600 w 3314700"/>
                <a:gd name="connsiteY107" fmla="*/ 1181100 h 1549400"/>
                <a:gd name="connsiteX108" fmla="*/ 1219200 w 3314700"/>
                <a:gd name="connsiteY108" fmla="*/ 1212850 h 1549400"/>
                <a:gd name="connsiteX109" fmla="*/ 1181100 w 3314700"/>
                <a:gd name="connsiteY109" fmla="*/ 1270000 h 1549400"/>
                <a:gd name="connsiteX110" fmla="*/ 1130300 w 3314700"/>
                <a:gd name="connsiteY110" fmla="*/ 1390650 h 1549400"/>
                <a:gd name="connsiteX111" fmla="*/ 1168400 w 3314700"/>
                <a:gd name="connsiteY111" fmla="*/ 1549400 h 1549400"/>
                <a:gd name="connsiteX112" fmla="*/ 1123950 w 3314700"/>
                <a:gd name="connsiteY112" fmla="*/ 1536700 h 1549400"/>
                <a:gd name="connsiteX113" fmla="*/ 1092200 w 3314700"/>
                <a:gd name="connsiteY113" fmla="*/ 1524000 h 1549400"/>
                <a:gd name="connsiteX114" fmla="*/ 1060450 w 3314700"/>
                <a:gd name="connsiteY114" fmla="*/ 1524000 h 1549400"/>
                <a:gd name="connsiteX115" fmla="*/ 984250 w 3314700"/>
                <a:gd name="connsiteY115" fmla="*/ 1479550 h 1549400"/>
                <a:gd name="connsiteX116" fmla="*/ 965200 w 3314700"/>
                <a:gd name="connsiteY116" fmla="*/ 1485900 h 1549400"/>
                <a:gd name="connsiteX117" fmla="*/ 901700 w 3314700"/>
                <a:gd name="connsiteY117" fmla="*/ 1422400 h 1549400"/>
                <a:gd name="connsiteX118" fmla="*/ 857250 w 3314700"/>
                <a:gd name="connsiteY118" fmla="*/ 1301750 h 1549400"/>
                <a:gd name="connsiteX119" fmla="*/ 844550 w 3314700"/>
                <a:gd name="connsiteY119" fmla="*/ 1276350 h 1549400"/>
                <a:gd name="connsiteX120" fmla="*/ 806450 w 3314700"/>
                <a:gd name="connsiteY120" fmla="*/ 1257300 h 1549400"/>
                <a:gd name="connsiteX121" fmla="*/ 800100 w 3314700"/>
                <a:gd name="connsiteY121" fmla="*/ 1212850 h 1549400"/>
                <a:gd name="connsiteX122" fmla="*/ 768350 w 3314700"/>
                <a:gd name="connsiteY122" fmla="*/ 1187450 h 1549400"/>
                <a:gd name="connsiteX123" fmla="*/ 730250 w 3314700"/>
                <a:gd name="connsiteY123" fmla="*/ 1085850 h 1549400"/>
                <a:gd name="connsiteX124" fmla="*/ 647700 w 3314700"/>
                <a:gd name="connsiteY124" fmla="*/ 977900 h 1549400"/>
                <a:gd name="connsiteX125" fmla="*/ 482600 w 3314700"/>
                <a:gd name="connsiteY125" fmla="*/ 958850 h 1549400"/>
                <a:gd name="connsiteX126" fmla="*/ 400050 w 3314700"/>
                <a:gd name="connsiteY126" fmla="*/ 1066800 h 1549400"/>
                <a:gd name="connsiteX127" fmla="*/ 241300 w 3314700"/>
                <a:gd name="connsiteY127" fmla="*/ 958850 h 1549400"/>
                <a:gd name="connsiteX128" fmla="*/ 209550 w 3314700"/>
                <a:gd name="connsiteY128" fmla="*/ 838200 h 1549400"/>
                <a:gd name="connsiteX129" fmla="*/ 171450 w 3314700"/>
                <a:gd name="connsiteY129" fmla="*/ 774700 h 1549400"/>
                <a:gd name="connsiteX130" fmla="*/ 133350 w 3314700"/>
                <a:gd name="connsiteY130" fmla="*/ 749300 h 1549400"/>
                <a:gd name="connsiteX131" fmla="*/ 63500 w 3314700"/>
                <a:gd name="connsiteY131" fmla="*/ 698500 h 1549400"/>
                <a:gd name="connsiteX132" fmla="*/ 0 w 3314700"/>
                <a:gd name="connsiteY132" fmla="*/ 596900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14700" h="1549400">
                  <a:moveTo>
                    <a:pt x="0" y="596900"/>
                  </a:moveTo>
                  <a:lnTo>
                    <a:pt x="0" y="596900"/>
                  </a:lnTo>
                  <a:cubicBezTo>
                    <a:pt x="19050" y="601133"/>
                    <a:pt x="38637" y="603429"/>
                    <a:pt x="57150" y="609600"/>
                  </a:cubicBezTo>
                  <a:cubicBezTo>
                    <a:pt x="64390" y="612013"/>
                    <a:pt x="68716" y="620803"/>
                    <a:pt x="76200" y="622300"/>
                  </a:cubicBezTo>
                  <a:cubicBezTo>
                    <a:pt x="101193" y="627299"/>
                    <a:pt x="127000" y="626533"/>
                    <a:pt x="152400" y="628650"/>
                  </a:cubicBezTo>
                  <a:cubicBezTo>
                    <a:pt x="162983" y="630767"/>
                    <a:pt x="173452" y="633574"/>
                    <a:pt x="184150" y="635000"/>
                  </a:cubicBezTo>
                  <a:cubicBezTo>
                    <a:pt x="245277" y="643150"/>
                    <a:pt x="298778" y="643752"/>
                    <a:pt x="361950" y="647700"/>
                  </a:cubicBezTo>
                  <a:lnTo>
                    <a:pt x="450850" y="654050"/>
                  </a:lnTo>
                  <a:lnTo>
                    <a:pt x="495300" y="0"/>
                  </a:lnTo>
                  <a:lnTo>
                    <a:pt x="838200" y="25400"/>
                  </a:lnTo>
                  <a:lnTo>
                    <a:pt x="831850" y="304800"/>
                  </a:lnTo>
                  <a:lnTo>
                    <a:pt x="857250" y="330200"/>
                  </a:lnTo>
                  <a:lnTo>
                    <a:pt x="869950" y="330200"/>
                  </a:lnTo>
                  <a:lnTo>
                    <a:pt x="901700" y="317500"/>
                  </a:lnTo>
                  <a:lnTo>
                    <a:pt x="920750" y="336550"/>
                  </a:lnTo>
                  <a:lnTo>
                    <a:pt x="996950" y="368300"/>
                  </a:lnTo>
                  <a:lnTo>
                    <a:pt x="1047750" y="374650"/>
                  </a:lnTo>
                  <a:lnTo>
                    <a:pt x="1066800" y="393700"/>
                  </a:lnTo>
                  <a:lnTo>
                    <a:pt x="1092200" y="393700"/>
                  </a:lnTo>
                  <a:lnTo>
                    <a:pt x="1117600" y="393700"/>
                  </a:lnTo>
                  <a:lnTo>
                    <a:pt x="1149350" y="419100"/>
                  </a:lnTo>
                  <a:lnTo>
                    <a:pt x="1181100" y="393700"/>
                  </a:lnTo>
                  <a:lnTo>
                    <a:pt x="1219200" y="393700"/>
                  </a:lnTo>
                  <a:lnTo>
                    <a:pt x="1263650" y="438150"/>
                  </a:lnTo>
                  <a:lnTo>
                    <a:pt x="1301750" y="393700"/>
                  </a:lnTo>
                  <a:lnTo>
                    <a:pt x="1346200" y="393700"/>
                  </a:lnTo>
                  <a:lnTo>
                    <a:pt x="1346200" y="393700"/>
                  </a:lnTo>
                  <a:lnTo>
                    <a:pt x="1397000" y="400050"/>
                  </a:lnTo>
                  <a:lnTo>
                    <a:pt x="1492250" y="438150"/>
                  </a:lnTo>
                  <a:lnTo>
                    <a:pt x="1524000" y="438150"/>
                  </a:lnTo>
                  <a:lnTo>
                    <a:pt x="1536700" y="533400"/>
                  </a:lnTo>
                  <a:lnTo>
                    <a:pt x="1892300" y="520700"/>
                  </a:lnTo>
                  <a:lnTo>
                    <a:pt x="1905000" y="501650"/>
                  </a:lnTo>
                  <a:lnTo>
                    <a:pt x="1879600" y="431800"/>
                  </a:lnTo>
                  <a:lnTo>
                    <a:pt x="1905000" y="368300"/>
                  </a:lnTo>
                  <a:lnTo>
                    <a:pt x="1930400" y="317500"/>
                  </a:lnTo>
                  <a:lnTo>
                    <a:pt x="1949450" y="304800"/>
                  </a:lnTo>
                  <a:lnTo>
                    <a:pt x="1949450" y="304800"/>
                  </a:lnTo>
                  <a:lnTo>
                    <a:pt x="1981200" y="234950"/>
                  </a:lnTo>
                  <a:lnTo>
                    <a:pt x="1981200" y="215900"/>
                  </a:lnTo>
                  <a:lnTo>
                    <a:pt x="2514600" y="171450"/>
                  </a:lnTo>
                  <a:lnTo>
                    <a:pt x="2616200" y="520700"/>
                  </a:lnTo>
                  <a:lnTo>
                    <a:pt x="2641600" y="539750"/>
                  </a:lnTo>
                  <a:lnTo>
                    <a:pt x="2622550" y="577850"/>
                  </a:lnTo>
                  <a:lnTo>
                    <a:pt x="2635250" y="679450"/>
                  </a:lnTo>
                  <a:lnTo>
                    <a:pt x="2654300" y="762000"/>
                  </a:lnTo>
                  <a:lnTo>
                    <a:pt x="2679700" y="768350"/>
                  </a:lnTo>
                  <a:lnTo>
                    <a:pt x="2965450" y="749300"/>
                  </a:lnTo>
                  <a:lnTo>
                    <a:pt x="3314700" y="1454150"/>
                  </a:lnTo>
                  <a:lnTo>
                    <a:pt x="3263900" y="1460500"/>
                  </a:lnTo>
                  <a:lnTo>
                    <a:pt x="3257550" y="1416050"/>
                  </a:lnTo>
                  <a:lnTo>
                    <a:pt x="3213100" y="1384300"/>
                  </a:lnTo>
                  <a:lnTo>
                    <a:pt x="3187700" y="1390650"/>
                  </a:lnTo>
                  <a:lnTo>
                    <a:pt x="3098800" y="1270000"/>
                  </a:lnTo>
                  <a:lnTo>
                    <a:pt x="3098800" y="1250950"/>
                  </a:lnTo>
                  <a:lnTo>
                    <a:pt x="3086100" y="1263650"/>
                  </a:lnTo>
                  <a:lnTo>
                    <a:pt x="3022600" y="1193800"/>
                  </a:lnTo>
                  <a:lnTo>
                    <a:pt x="3028950" y="1130300"/>
                  </a:lnTo>
                  <a:lnTo>
                    <a:pt x="3003550" y="1111250"/>
                  </a:lnTo>
                  <a:lnTo>
                    <a:pt x="2984500" y="1123950"/>
                  </a:lnTo>
                  <a:lnTo>
                    <a:pt x="2971800" y="946150"/>
                  </a:lnTo>
                  <a:lnTo>
                    <a:pt x="2914650" y="927100"/>
                  </a:lnTo>
                  <a:lnTo>
                    <a:pt x="2863850" y="901700"/>
                  </a:lnTo>
                  <a:lnTo>
                    <a:pt x="2825750" y="850900"/>
                  </a:lnTo>
                  <a:lnTo>
                    <a:pt x="2774950" y="850900"/>
                  </a:lnTo>
                  <a:lnTo>
                    <a:pt x="2724150" y="869950"/>
                  </a:lnTo>
                  <a:lnTo>
                    <a:pt x="2647950" y="908050"/>
                  </a:lnTo>
                  <a:lnTo>
                    <a:pt x="2609850" y="863600"/>
                  </a:lnTo>
                  <a:lnTo>
                    <a:pt x="2501900" y="838200"/>
                  </a:lnTo>
                  <a:lnTo>
                    <a:pt x="2495550" y="806450"/>
                  </a:lnTo>
                  <a:lnTo>
                    <a:pt x="2419350" y="825500"/>
                  </a:lnTo>
                  <a:lnTo>
                    <a:pt x="2413000" y="812800"/>
                  </a:lnTo>
                  <a:lnTo>
                    <a:pt x="2317750" y="863600"/>
                  </a:lnTo>
                  <a:lnTo>
                    <a:pt x="2305050" y="838200"/>
                  </a:lnTo>
                  <a:lnTo>
                    <a:pt x="2292350" y="768350"/>
                  </a:lnTo>
                  <a:lnTo>
                    <a:pt x="2273300" y="850900"/>
                  </a:lnTo>
                  <a:lnTo>
                    <a:pt x="2171700" y="857250"/>
                  </a:lnTo>
                  <a:lnTo>
                    <a:pt x="2133600" y="869950"/>
                  </a:lnTo>
                  <a:lnTo>
                    <a:pt x="2101850" y="882650"/>
                  </a:lnTo>
                  <a:lnTo>
                    <a:pt x="2051050" y="869950"/>
                  </a:lnTo>
                  <a:lnTo>
                    <a:pt x="2019300" y="882650"/>
                  </a:lnTo>
                  <a:lnTo>
                    <a:pt x="2000250" y="895350"/>
                  </a:lnTo>
                  <a:lnTo>
                    <a:pt x="2012950" y="920750"/>
                  </a:lnTo>
                  <a:lnTo>
                    <a:pt x="2044700" y="939800"/>
                  </a:lnTo>
                  <a:lnTo>
                    <a:pt x="2063750" y="920750"/>
                  </a:lnTo>
                  <a:lnTo>
                    <a:pt x="2063750" y="920750"/>
                  </a:lnTo>
                  <a:lnTo>
                    <a:pt x="2127250" y="914400"/>
                  </a:lnTo>
                  <a:lnTo>
                    <a:pt x="2133600" y="933450"/>
                  </a:lnTo>
                  <a:lnTo>
                    <a:pt x="2101850" y="977900"/>
                  </a:lnTo>
                  <a:lnTo>
                    <a:pt x="2152650" y="1028700"/>
                  </a:lnTo>
                  <a:lnTo>
                    <a:pt x="2146300" y="1054100"/>
                  </a:lnTo>
                  <a:lnTo>
                    <a:pt x="2082800" y="1003300"/>
                  </a:lnTo>
                  <a:lnTo>
                    <a:pt x="2038350" y="1041400"/>
                  </a:lnTo>
                  <a:lnTo>
                    <a:pt x="1949450" y="1028700"/>
                  </a:lnTo>
                  <a:lnTo>
                    <a:pt x="1835150" y="984250"/>
                  </a:lnTo>
                  <a:lnTo>
                    <a:pt x="1790700" y="952500"/>
                  </a:lnTo>
                  <a:lnTo>
                    <a:pt x="1778000" y="996950"/>
                  </a:lnTo>
                  <a:lnTo>
                    <a:pt x="1644650" y="977900"/>
                  </a:lnTo>
                  <a:lnTo>
                    <a:pt x="1574800" y="984250"/>
                  </a:lnTo>
                  <a:lnTo>
                    <a:pt x="1466850" y="1016000"/>
                  </a:lnTo>
                  <a:lnTo>
                    <a:pt x="1466850" y="1016000"/>
                  </a:lnTo>
                  <a:lnTo>
                    <a:pt x="1435100" y="1003300"/>
                  </a:lnTo>
                  <a:lnTo>
                    <a:pt x="1441450" y="1085850"/>
                  </a:lnTo>
                  <a:lnTo>
                    <a:pt x="1422400" y="1104900"/>
                  </a:lnTo>
                  <a:lnTo>
                    <a:pt x="1320800" y="1155700"/>
                  </a:lnTo>
                  <a:lnTo>
                    <a:pt x="1314450" y="1136650"/>
                  </a:lnTo>
                  <a:lnTo>
                    <a:pt x="1282700" y="1143000"/>
                  </a:lnTo>
                  <a:lnTo>
                    <a:pt x="1244600" y="1181100"/>
                  </a:lnTo>
                  <a:lnTo>
                    <a:pt x="1219200" y="1212850"/>
                  </a:lnTo>
                  <a:lnTo>
                    <a:pt x="1181100" y="1270000"/>
                  </a:lnTo>
                  <a:lnTo>
                    <a:pt x="1130300" y="1390650"/>
                  </a:lnTo>
                  <a:lnTo>
                    <a:pt x="1168400" y="1549400"/>
                  </a:lnTo>
                  <a:lnTo>
                    <a:pt x="1123950" y="1536700"/>
                  </a:lnTo>
                  <a:lnTo>
                    <a:pt x="1092200" y="1524000"/>
                  </a:lnTo>
                  <a:lnTo>
                    <a:pt x="1060450" y="1524000"/>
                  </a:lnTo>
                  <a:lnTo>
                    <a:pt x="984250" y="1479550"/>
                  </a:lnTo>
                  <a:lnTo>
                    <a:pt x="965200" y="1485900"/>
                  </a:lnTo>
                  <a:lnTo>
                    <a:pt x="901700" y="1422400"/>
                  </a:lnTo>
                  <a:lnTo>
                    <a:pt x="857250" y="1301750"/>
                  </a:lnTo>
                  <a:lnTo>
                    <a:pt x="844550" y="1276350"/>
                  </a:lnTo>
                  <a:lnTo>
                    <a:pt x="806450" y="1257300"/>
                  </a:lnTo>
                  <a:lnTo>
                    <a:pt x="800100" y="1212850"/>
                  </a:lnTo>
                  <a:lnTo>
                    <a:pt x="768350" y="1187450"/>
                  </a:lnTo>
                  <a:lnTo>
                    <a:pt x="730250" y="1085850"/>
                  </a:lnTo>
                  <a:lnTo>
                    <a:pt x="647700" y="977900"/>
                  </a:lnTo>
                  <a:lnTo>
                    <a:pt x="482600" y="958850"/>
                  </a:lnTo>
                  <a:lnTo>
                    <a:pt x="400050" y="1066800"/>
                  </a:lnTo>
                  <a:lnTo>
                    <a:pt x="241300" y="958850"/>
                  </a:lnTo>
                  <a:lnTo>
                    <a:pt x="209550" y="838200"/>
                  </a:lnTo>
                  <a:lnTo>
                    <a:pt x="171450" y="774700"/>
                  </a:lnTo>
                  <a:lnTo>
                    <a:pt x="133350" y="749300"/>
                  </a:lnTo>
                  <a:lnTo>
                    <a:pt x="63500" y="698500"/>
                  </a:lnTo>
                  <a:lnTo>
                    <a:pt x="0" y="596900"/>
                  </a:lnTo>
                  <a:close/>
                </a:path>
              </a:pathLst>
            </a:custGeom>
            <a:solidFill>
              <a:schemeClr val="bg2">
                <a:lumMod val="75000"/>
                <a:alpha val="40000"/>
              </a:schemeClr>
            </a:solidFill>
            <a:ln w="28575">
              <a:solidFill>
                <a:srgbClr val="5E8C93"/>
              </a:solid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lumMod val="75000"/>
                  </a:schemeClr>
                </a:solidFill>
              </a:endParaRPr>
            </a:p>
          </p:txBody>
        </p:sp>
        <p:sp>
          <p:nvSpPr>
            <p:cNvPr id="15" name="Freeform: Shape 14">
              <a:extLst>
                <a:ext uri="{FF2B5EF4-FFF2-40B4-BE49-F238E27FC236}">
                  <a16:creationId xmlns:a16="http://schemas.microsoft.com/office/drawing/2014/main" id="{4B78FBC2-05DB-4A52-8B8A-69924BADB0D9}"/>
                </a:ext>
              </a:extLst>
            </p:cNvPr>
            <p:cNvSpPr/>
            <p:nvPr/>
          </p:nvSpPr>
          <p:spPr>
            <a:xfrm>
              <a:off x="7665720" y="2051304"/>
              <a:ext cx="621792" cy="1005840"/>
            </a:xfrm>
            <a:custGeom>
              <a:avLst/>
              <a:gdLst>
                <a:gd name="connsiteX0" fmla="*/ 0 w 621792"/>
                <a:gd name="connsiteY0" fmla="*/ 457200 h 1005840"/>
                <a:gd name="connsiteX1" fmla="*/ 0 w 621792"/>
                <a:gd name="connsiteY1" fmla="*/ 457200 h 1005840"/>
                <a:gd name="connsiteX2" fmla="*/ 170688 w 621792"/>
                <a:gd name="connsiteY2" fmla="*/ 417576 h 1005840"/>
                <a:gd name="connsiteX3" fmla="*/ 173736 w 621792"/>
                <a:gd name="connsiteY3" fmla="*/ 384048 h 1005840"/>
                <a:gd name="connsiteX4" fmla="*/ 188976 w 621792"/>
                <a:gd name="connsiteY4" fmla="*/ 365760 h 1005840"/>
                <a:gd name="connsiteX5" fmla="*/ 219456 w 621792"/>
                <a:gd name="connsiteY5" fmla="*/ 350520 h 1005840"/>
                <a:gd name="connsiteX6" fmla="*/ 234696 w 621792"/>
                <a:gd name="connsiteY6" fmla="*/ 350520 h 1005840"/>
                <a:gd name="connsiteX7" fmla="*/ 240792 w 621792"/>
                <a:gd name="connsiteY7" fmla="*/ 344424 h 1005840"/>
                <a:gd name="connsiteX8" fmla="*/ 256032 w 621792"/>
                <a:gd name="connsiteY8" fmla="*/ 335280 h 1005840"/>
                <a:gd name="connsiteX9" fmla="*/ 256032 w 621792"/>
                <a:gd name="connsiteY9" fmla="*/ 335280 h 1005840"/>
                <a:gd name="connsiteX10" fmla="*/ 249936 w 621792"/>
                <a:gd name="connsiteY10" fmla="*/ 323088 h 1005840"/>
                <a:gd name="connsiteX11" fmla="*/ 259080 w 621792"/>
                <a:gd name="connsiteY11" fmla="*/ 289560 h 1005840"/>
                <a:gd name="connsiteX12" fmla="*/ 252984 w 621792"/>
                <a:gd name="connsiteY12" fmla="*/ 118872 h 1005840"/>
                <a:gd name="connsiteX13" fmla="*/ 274320 w 621792"/>
                <a:gd name="connsiteY13" fmla="*/ 30480 h 1005840"/>
                <a:gd name="connsiteX14" fmla="*/ 286512 w 621792"/>
                <a:gd name="connsiteY14" fmla="*/ 15240 h 1005840"/>
                <a:gd name="connsiteX15" fmla="*/ 316992 w 621792"/>
                <a:gd name="connsiteY15" fmla="*/ 33528 h 1005840"/>
                <a:gd name="connsiteX16" fmla="*/ 316992 w 621792"/>
                <a:gd name="connsiteY16" fmla="*/ 33528 h 1005840"/>
                <a:gd name="connsiteX17" fmla="*/ 353568 w 621792"/>
                <a:gd name="connsiteY17" fmla="*/ 36576 h 1005840"/>
                <a:gd name="connsiteX18" fmla="*/ 381000 w 621792"/>
                <a:gd name="connsiteY18" fmla="*/ 18288 h 1005840"/>
                <a:gd name="connsiteX19" fmla="*/ 387096 w 621792"/>
                <a:gd name="connsiteY19" fmla="*/ 0 h 1005840"/>
                <a:gd name="connsiteX20" fmla="*/ 435864 w 621792"/>
                <a:gd name="connsiteY20" fmla="*/ 30480 h 1005840"/>
                <a:gd name="connsiteX21" fmla="*/ 499872 w 621792"/>
                <a:gd name="connsiteY21" fmla="*/ 216408 h 1005840"/>
                <a:gd name="connsiteX22" fmla="*/ 530352 w 621792"/>
                <a:gd name="connsiteY22" fmla="*/ 219456 h 1005840"/>
                <a:gd name="connsiteX23" fmla="*/ 545592 w 621792"/>
                <a:gd name="connsiteY23" fmla="*/ 262128 h 1005840"/>
                <a:gd name="connsiteX24" fmla="*/ 579120 w 621792"/>
                <a:gd name="connsiteY24" fmla="*/ 265176 h 1005840"/>
                <a:gd name="connsiteX25" fmla="*/ 600456 w 621792"/>
                <a:gd name="connsiteY25" fmla="*/ 262128 h 1005840"/>
                <a:gd name="connsiteX26" fmla="*/ 606552 w 621792"/>
                <a:gd name="connsiteY26" fmla="*/ 277368 h 1005840"/>
                <a:gd name="connsiteX27" fmla="*/ 606552 w 621792"/>
                <a:gd name="connsiteY27" fmla="*/ 277368 h 1005840"/>
                <a:gd name="connsiteX28" fmla="*/ 615696 w 621792"/>
                <a:gd name="connsiteY28" fmla="*/ 298704 h 1005840"/>
                <a:gd name="connsiteX29" fmla="*/ 621792 w 621792"/>
                <a:gd name="connsiteY29" fmla="*/ 304800 h 1005840"/>
                <a:gd name="connsiteX30" fmla="*/ 618744 w 621792"/>
                <a:gd name="connsiteY30" fmla="*/ 313944 h 1005840"/>
                <a:gd name="connsiteX31" fmla="*/ 563880 w 621792"/>
                <a:gd name="connsiteY31" fmla="*/ 347472 h 1005840"/>
                <a:gd name="connsiteX32" fmla="*/ 554736 w 621792"/>
                <a:gd name="connsiteY32" fmla="*/ 350520 h 1005840"/>
                <a:gd name="connsiteX33" fmla="*/ 551688 w 621792"/>
                <a:gd name="connsiteY33" fmla="*/ 377952 h 1005840"/>
                <a:gd name="connsiteX34" fmla="*/ 533400 w 621792"/>
                <a:gd name="connsiteY34" fmla="*/ 393192 h 1005840"/>
                <a:gd name="connsiteX35" fmla="*/ 521208 w 621792"/>
                <a:gd name="connsiteY35" fmla="*/ 405384 h 1005840"/>
                <a:gd name="connsiteX36" fmla="*/ 509016 w 621792"/>
                <a:gd name="connsiteY36" fmla="*/ 408432 h 1005840"/>
                <a:gd name="connsiteX37" fmla="*/ 493776 w 621792"/>
                <a:gd name="connsiteY37" fmla="*/ 405384 h 1005840"/>
                <a:gd name="connsiteX38" fmla="*/ 484632 w 621792"/>
                <a:gd name="connsiteY38" fmla="*/ 405384 h 1005840"/>
                <a:gd name="connsiteX39" fmla="*/ 466344 w 621792"/>
                <a:gd name="connsiteY39" fmla="*/ 390144 h 1005840"/>
                <a:gd name="connsiteX40" fmla="*/ 448056 w 621792"/>
                <a:gd name="connsiteY40" fmla="*/ 399288 h 1005840"/>
                <a:gd name="connsiteX41" fmla="*/ 441960 w 621792"/>
                <a:gd name="connsiteY41" fmla="*/ 463296 h 1005840"/>
                <a:gd name="connsiteX42" fmla="*/ 435864 w 621792"/>
                <a:gd name="connsiteY42" fmla="*/ 472440 h 1005840"/>
                <a:gd name="connsiteX43" fmla="*/ 420624 w 621792"/>
                <a:gd name="connsiteY43" fmla="*/ 484632 h 1005840"/>
                <a:gd name="connsiteX44" fmla="*/ 420624 w 621792"/>
                <a:gd name="connsiteY44" fmla="*/ 484632 h 1005840"/>
                <a:gd name="connsiteX45" fmla="*/ 402336 w 621792"/>
                <a:gd name="connsiteY45" fmla="*/ 496824 h 1005840"/>
                <a:gd name="connsiteX46" fmla="*/ 399288 w 621792"/>
                <a:gd name="connsiteY46" fmla="*/ 518160 h 1005840"/>
                <a:gd name="connsiteX47" fmla="*/ 377952 w 621792"/>
                <a:gd name="connsiteY47" fmla="*/ 512064 h 1005840"/>
                <a:gd name="connsiteX48" fmla="*/ 350520 w 621792"/>
                <a:gd name="connsiteY48" fmla="*/ 539496 h 1005840"/>
                <a:gd name="connsiteX49" fmla="*/ 350520 w 621792"/>
                <a:gd name="connsiteY49" fmla="*/ 569976 h 1005840"/>
                <a:gd name="connsiteX50" fmla="*/ 341376 w 621792"/>
                <a:gd name="connsiteY50" fmla="*/ 597408 h 1005840"/>
                <a:gd name="connsiteX51" fmla="*/ 335280 w 621792"/>
                <a:gd name="connsiteY51" fmla="*/ 621792 h 1005840"/>
                <a:gd name="connsiteX52" fmla="*/ 320040 w 621792"/>
                <a:gd name="connsiteY52" fmla="*/ 637032 h 1005840"/>
                <a:gd name="connsiteX53" fmla="*/ 313944 w 621792"/>
                <a:gd name="connsiteY53" fmla="*/ 661416 h 1005840"/>
                <a:gd name="connsiteX54" fmla="*/ 313944 w 621792"/>
                <a:gd name="connsiteY54" fmla="*/ 661416 h 1005840"/>
                <a:gd name="connsiteX55" fmla="*/ 341376 w 621792"/>
                <a:gd name="connsiteY55" fmla="*/ 716280 h 1005840"/>
                <a:gd name="connsiteX56" fmla="*/ 329184 w 621792"/>
                <a:gd name="connsiteY56" fmla="*/ 746760 h 1005840"/>
                <a:gd name="connsiteX57" fmla="*/ 326136 w 621792"/>
                <a:gd name="connsiteY57" fmla="*/ 765048 h 1005840"/>
                <a:gd name="connsiteX58" fmla="*/ 356616 w 621792"/>
                <a:gd name="connsiteY58" fmla="*/ 774192 h 1005840"/>
                <a:gd name="connsiteX59" fmla="*/ 368808 w 621792"/>
                <a:gd name="connsiteY59" fmla="*/ 798576 h 1005840"/>
                <a:gd name="connsiteX60" fmla="*/ 368808 w 621792"/>
                <a:gd name="connsiteY60" fmla="*/ 798576 h 1005840"/>
                <a:gd name="connsiteX61" fmla="*/ 399288 w 621792"/>
                <a:gd name="connsiteY61" fmla="*/ 826008 h 1005840"/>
                <a:gd name="connsiteX62" fmla="*/ 429768 w 621792"/>
                <a:gd name="connsiteY62" fmla="*/ 822960 h 1005840"/>
                <a:gd name="connsiteX63" fmla="*/ 429768 w 621792"/>
                <a:gd name="connsiteY63" fmla="*/ 822960 h 1005840"/>
                <a:gd name="connsiteX64" fmla="*/ 457200 w 621792"/>
                <a:gd name="connsiteY64" fmla="*/ 804672 h 1005840"/>
                <a:gd name="connsiteX65" fmla="*/ 457200 w 621792"/>
                <a:gd name="connsiteY65" fmla="*/ 816864 h 1005840"/>
                <a:gd name="connsiteX66" fmla="*/ 411480 w 621792"/>
                <a:gd name="connsiteY66" fmla="*/ 844296 h 1005840"/>
                <a:gd name="connsiteX67" fmla="*/ 396240 w 621792"/>
                <a:gd name="connsiteY67" fmla="*/ 841248 h 1005840"/>
                <a:gd name="connsiteX68" fmla="*/ 350520 w 621792"/>
                <a:gd name="connsiteY68" fmla="*/ 862584 h 1005840"/>
                <a:gd name="connsiteX69" fmla="*/ 326136 w 621792"/>
                <a:gd name="connsiteY69" fmla="*/ 850392 h 1005840"/>
                <a:gd name="connsiteX70" fmla="*/ 316992 w 621792"/>
                <a:gd name="connsiteY70" fmla="*/ 886968 h 1005840"/>
                <a:gd name="connsiteX71" fmla="*/ 274320 w 621792"/>
                <a:gd name="connsiteY71" fmla="*/ 914400 h 1005840"/>
                <a:gd name="connsiteX72" fmla="*/ 207264 w 621792"/>
                <a:gd name="connsiteY72" fmla="*/ 944880 h 1005840"/>
                <a:gd name="connsiteX73" fmla="*/ 182880 w 621792"/>
                <a:gd name="connsiteY73" fmla="*/ 954024 h 1005840"/>
                <a:gd name="connsiteX74" fmla="*/ 170688 w 621792"/>
                <a:gd name="connsiteY74" fmla="*/ 950976 h 1005840"/>
                <a:gd name="connsiteX75" fmla="*/ 152400 w 621792"/>
                <a:gd name="connsiteY75" fmla="*/ 975360 h 1005840"/>
                <a:gd name="connsiteX76" fmla="*/ 100584 w 621792"/>
                <a:gd name="connsiteY76" fmla="*/ 1005840 h 1005840"/>
                <a:gd name="connsiteX77" fmla="*/ 97536 w 621792"/>
                <a:gd name="connsiteY77" fmla="*/ 999744 h 1005840"/>
                <a:gd name="connsiteX78" fmla="*/ 106680 w 621792"/>
                <a:gd name="connsiteY78" fmla="*/ 984504 h 1005840"/>
                <a:gd name="connsiteX79" fmla="*/ 88392 w 621792"/>
                <a:gd name="connsiteY79" fmla="*/ 859536 h 1005840"/>
                <a:gd name="connsiteX80" fmla="*/ 82296 w 621792"/>
                <a:gd name="connsiteY80" fmla="*/ 758952 h 1005840"/>
                <a:gd name="connsiteX81" fmla="*/ 51816 w 621792"/>
                <a:gd name="connsiteY81" fmla="*/ 643128 h 1005840"/>
                <a:gd name="connsiteX82" fmla="*/ 27432 w 621792"/>
                <a:gd name="connsiteY82" fmla="*/ 643128 h 1005840"/>
                <a:gd name="connsiteX83" fmla="*/ 27432 w 621792"/>
                <a:gd name="connsiteY83" fmla="*/ 612648 h 1005840"/>
                <a:gd name="connsiteX84" fmla="*/ 18288 w 621792"/>
                <a:gd name="connsiteY84" fmla="*/ 582168 h 1005840"/>
                <a:gd name="connsiteX85" fmla="*/ 21336 w 621792"/>
                <a:gd name="connsiteY85" fmla="*/ 560832 h 1005840"/>
                <a:gd name="connsiteX86" fmla="*/ 21336 w 621792"/>
                <a:gd name="connsiteY86" fmla="*/ 530352 h 1005840"/>
                <a:gd name="connsiteX87" fmla="*/ 0 w 621792"/>
                <a:gd name="connsiteY87" fmla="*/ 45720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21792" h="1005840">
                  <a:moveTo>
                    <a:pt x="0" y="457200"/>
                  </a:moveTo>
                  <a:lnTo>
                    <a:pt x="0" y="457200"/>
                  </a:lnTo>
                  <a:lnTo>
                    <a:pt x="170688" y="417576"/>
                  </a:lnTo>
                  <a:lnTo>
                    <a:pt x="173736" y="384048"/>
                  </a:lnTo>
                  <a:lnTo>
                    <a:pt x="188976" y="365760"/>
                  </a:lnTo>
                  <a:lnTo>
                    <a:pt x="219456" y="350520"/>
                  </a:lnTo>
                  <a:lnTo>
                    <a:pt x="234696" y="350520"/>
                  </a:lnTo>
                  <a:lnTo>
                    <a:pt x="240792" y="344424"/>
                  </a:lnTo>
                  <a:lnTo>
                    <a:pt x="256032" y="335280"/>
                  </a:lnTo>
                  <a:lnTo>
                    <a:pt x="256032" y="335280"/>
                  </a:lnTo>
                  <a:lnTo>
                    <a:pt x="249936" y="323088"/>
                  </a:lnTo>
                  <a:lnTo>
                    <a:pt x="259080" y="289560"/>
                  </a:lnTo>
                  <a:lnTo>
                    <a:pt x="252984" y="118872"/>
                  </a:lnTo>
                  <a:lnTo>
                    <a:pt x="274320" y="30480"/>
                  </a:lnTo>
                  <a:lnTo>
                    <a:pt x="286512" y="15240"/>
                  </a:lnTo>
                  <a:lnTo>
                    <a:pt x="316992" y="33528"/>
                  </a:lnTo>
                  <a:lnTo>
                    <a:pt x="316992" y="33528"/>
                  </a:lnTo>
                  <a:lnTo>
                    <a:pt x="353568" y="36576"/>
                  </a:lnTo>
                  <a:lnTo>
                    <a:pt x="381000" y="18288"/>
                  </a:lnTo>
                  <a:lnTo>
                    <a:pt x="387096" y="0"/>
                  </a:lnTo>
                  <a:lnTo>
                    <a:pt x="435864" y="30480"/>
                  </a:lnTo>
                  <a:lnTo>
                    <a:pt x="499872" y="216408"/>
                  </a:lnTo>
                  <a:lnTo>
                    <a:pt x="530352" y="219456"/>
                  </a:lnTo>
                  <a:lnTo>
                    <a:pt x="545592" y="262128"/>
                  </a:lnTo>
                  <a:lnTo>
                    <a:pt x="579120" y="265176"/>
                  </a:lnTo>
                  <a:lnTo>
                    <a:pt x="600456" y="262128"/>
                  </a:lnTo>
                  <a:lnTo>
                    <a:pt x="606552" y="277368"/>
                  </a:lnTo>
                  <a:lnTo>
                    <a:pt x="606552" y="277368"/>
                  </a:lnTo>
                  <a:lnTo>
                    <a:pt x="615696" y="298704"/>
                  </a:lnTo>
                  <a:lnTo>
                    <a:pt x="621792" y="304800"/>
                  </a:lnTo>
                  <a:lnTo>
                    <a:pt x="618744" y="313944"/>
                  </a:lnTo>
                  <a:lnTo>
                    <a:pt x="563880" y="347472"/>
                  </a:lnTo>
                  <a:lnTo>
                    <a:pt x="554736" y="350520"/>
                  </a:lnTo>
                  <a:lnTo>
                    <a:pt x="551688" y="377952"/>
                  </a:lnTo>
                  <a:lnTo>
                    <a:pt x="533400" y="393192"/>
                  </a:lnTo>
                  <a:lnTo>
                    <a:pt x="521208" y="405384"/>
                  </a:lnTo>
                  <a:lnTo>
                    <a:pt x="509016" y="408432"/>
                  </a:lnTo>
                  <a:lnTo>
                    <a:pt x="493776" y="405384"/>
                  </a:lnTo>
                  <a:lnTo>
                    <a:pt x="484632" y="405384"/>
                  </a:lnTo>
                  <a:lnTo>
                    <a:pt x="466344" y="390144"/>
                  </a:lnTo>
                  <a:lnTo>
                    <a:pt x="448056" y="399288"/>
                  </a:lnTo>
                  <a:lnTo>
                    <a:pt x="441960" y="463296"/>
                  </a:lnTo>
                  <a:lnTo>
                    <a:pt x="435864" y="472440"/>
                  </a:lnTo>
                  <a:lnTo>
                    <a:pt x="420624" y="484632"/>
                  </a:lnTo>
                  <a:lnTo>
                    <a:pt x="420624" y="484632"/>
                  </a:lnTo>
                  <a:lnTo>
                    <a:pt x="402336" y="496824"/>
                  </a:lnTo>
                  <a:lnTo>
                    <a:pt x="399288" y="518160"/>
                  </a:lnTo>
                  <a:lnTo>
                    <a:pt x="377952" y="512064"/>
                  </a:lnTo>
                  <a:lnTo>
                    <a:pt x="350520" y="539496"/>
                  </a:lnTo>
                  <a:lnTo>
                    <a:pt x="350520" y="569976"/>
                  </a:lnTo>
                  <a:lnTo>
                    <a:pt x="341376" y="597408"/>
                  </a:lnTo>
                  <a:lnTo>
                    <a:pt x="335280" y="621792"/>
                  </a:lnTo>
                  <a:lnTo>
                    <a:pt x="320040" y="637032"/>
                  </a:lnTo>
                  <a:lnTo>
                    <a:pt x="313944" y="661416"/>
                  </a:lnTo>
                  <a:lnTo>
                    <a:pt x="313944" y="661416"/>
                  </a:lnTo>
                  <a:lnTo>
                    <a:pt x="341376" y="716280"/>
                  </a:lnTo>
                  <a:lnTo>
                    <a:pt x="329184" y="746760"/>
                  </a:lnTo>
                  <a:lnTo>
                    <a:pt x="326136" y="765048"/>
                  </a:lnTo>
                  <a:lnTo>
                    <a:pt x="356616" y="774192"/>
                  </a:lnTo>
                  <a:lnTo>
                    <a:pt x="368808" y="798576"/>
                  </a:lnTo>
                  <a:lnTo>
                    <a:pt x="368808" y="798576"/>
                  </a:lnTo>
                  <a:lnTo>
                    <a:pt x="399288" y="826008"/>
                  </a:lnTo>
                  <a:lnTo>
                    <a:pt x="429768" y="822960"/>
                  </a:lnTo>
                  <a:lnTo>
                    <a:pt x="429768" y="822960"/>
                  </a:lnTo>
                  <a:lnTo>
                    <a:pt x="457200" y="804672"/>
                  </a:lnTo>
                  <a:lnTo>
                    <a:pt x="457200" y="816864"/>
                  </a:lnTo>
                  <a:lnTo>
                    <a:pt x="411480" y="844296"/>
                  </a:lnTo>
                  <a:lnTo>
                    <a:pt x="396240" y="841248"/>
                  </a:lnTo>
                  <a:lnTo>
                    <a:pt x="350520" y="862584"/>
                  </a:lnTo>
                  <a:lnTo>
                    <a:pt x="326136" y="850392"/>
                  </a:lnTo>
                  <a:lnTo>
                    <a:pt x="316992" y="886968"/>
                  </a:lnTo>
                  <a:lnTo>
                    <a:pt x="274320" y="914400"/>
                  </a:lnTo>
                  <a:lnTo>
                    <a:pt x="207264" y="944880"/>
                  </a:lnTo>
                  <a:lnTo>
                    <a:pt x="182880" y="954024"/>
                  </a:lnTo>
                  <a:lnTo>
                    <a:pt x="170688" y="950976"/>
                  </a:lnTo>
                  <a:lnTo>
                    <a:pt x="152400" y="975360"/>
                  </a:lnTo>
                  <a:lnTo>
                    <a:pt x="100584" y="1005840"/>
                  </a:lnTo>
                  <a:lnTo>
                    <a:pt x="97536" y="999744"/>
                  </a:lnTo>
                  <a:lnTo>
                    <a:pt x="106680" y="984504"/>
                  </a:lnTo>
                  <a:lnTo>
                    <a:pt x="88392" y="859536"/>
                  </a:lnTo>
                  <a:lnTo>
                    <a:pt x="82296" y="758952"/>
                  </a:lnTo>
                  <a:lnTo>
                    <a:pt x="51816" y="643128"/>
                  </a:lnTo>
                  <a:lnTo>
                    <a:pt x="27432" y="643128"/>
                  </a:lnTo>
                  <a:lnTo>
                    <a:pt x="27432" y="612648"/>
                  </a:lnTo>
                  <a:lnTo>
                    <a:pt x="18288" y="582168"/>
                  </a:lnTo>
                  <a:lnTo>
                    <a:pt x="21336" y="560832"/>
                  </a:lnTo>
                  <a:lnTo>
                    <a:pt x="21336" y="530352"/>
                  </a:lnTo>
                  <a:lnTo>
                    <a:pt x="0" y="457200"/>
                  </a:lnTo>
                  <a:close/>
                </a:path>
              </a:pathLst>
            </a:custGeom>
            <a:solidFill>
              <a:schemeClr val="accent1">
                <a:alpha val="50000"/>
              </a:schemeClr>
            </a:solidFill>
            <a:ln>
              <a:solidFill>
                <a:srgbClr val="49ACBA"/>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28E1B5C2-6C54-44F5-96E0-E725252F9AD4}"/>
                </a:ext>
              </a:extLst>
            </p:cNvPr>
            <p:cNvSpPr/>
            <p:nvPr/>
          </p:nvSpPr>
          <p:spPr>
            <a:xfrm>
              <a:off x="3374136" y="2054352"/>
              <a:ext cx="463296" cy="786384"/>
            </a:xfrm>
            <a:custGeom>
              <a:avLst/>
              <a:gdLst>
                <a:gd name="connsiteX0" fmla="*/ 463296 w 463296"/>
                <a:gd name="connsiteY0" fmla="*/ 637032 h 786384"/>
                <a:gd name="connsiteX1" fmla="*/ 435864 w 463296"/>
                <a:gd name="connsiteY1" fmla="*/ 786384 h 786384"/>
                <a:gd name="connsiteX2" fmla="*/ 170688 w 463296"/>
                <a:gd name="connsiteY2" fmla="*/ 728472 h 786384"/>
                <a:gd name="connsiteX3" fmla="*/ 0 w 463296"/>
                <a:gd name="connsiteY3" fmla="*/ 262128 h 786384"/>
                <a:gd name="connsiteX4" fmla="*/ 60960 w 463296"/>
                <a:gd name="connsiteY4" fmla="*/ 0 h 786384"/>
                <a:gd name="connsiteX5" fmla="*/ 176784 w 463296"/>
                <a:gd name="connsiteY5" fmla="*/ 36576 h 786384"/>
                <a:gd name="connsiteX6" fmla="*/ 448056 w 463296"/>
                <a:gd name="connsiteY6" fmla="*/ 588264 h 78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96" h="786384">
                  <a:moveTo>
                    <a:pt x="463296" y="637032"/>
                  </a:moveTo>
                  <a:lnTo>
                    <a:pt x="435864" y="786384"/>
                  </a:lnTo>
                  <a:lnTo>
                    <a:pt x="170688" y="728472"/>
                  </a:lnTo>
                  <a:lnTo>
                    <a:pt x="0" y="262128"/>
                  </a:lnTo>
                  <a:lnTo>
                    <a:pt x="60960" y="0"/>
                  </a:lnTo>
                  <a:lnTo>
                    <a:pt x="176784" y="36576"/>
                  </a:lnTo>
                  <a:lnTo>
                    <a:pt x="448056" y="588264"/>
                  </a:lnTo>
                </a:path>
              </a:pathLst>
            </a:custGeom>
            <a:solidFill>
              <a:srgbClr val="78A9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649FDDA-4923-412C-9DC4-F11C8E14C468}"/>
                </a:ext>
              </a:extLst>
            </p:cNvPr>
            <p:cNvSpPr/>
            <p:nvPr/>
          </p:nvSpPr>
          <p:spPr>
            <a:xfrm>
              <a:off x="3163823" y="2032569"/>
              <a:ext cx="676657" cy="1111725"/>
            </a:xfrm>
            <a:custGeom>
              <a:avLst/>
              <a:gdLst>
                <a:gd name="connsiteX0" fmla="*/ 0 w 664464"/>
                <a:gd name="connsiteY0" fmla="*/ 960120 h 1078992"/>
                <a:gd name="connsiteX1" fmla="*/ 612648 w 664464"/>
                <a:gd name="connsiteY1" fmla="*/ 1078992 h 1078992"/>
                <a:gd name="connsiteX2" fmla="*/ 664464 w 664464"/>
                <a:gd name="connsiteY2" fmla="*/ 734568 h 1078992"/>
                <a:gd name="connsiteX3" fmla="*/ 652272 w 664464"/>
                <a:gd name="connsiteY3" fmla="*/ 694944 h 1078992"/>
                <a:gd name="connsiteX4" fmla="*/ 643128 w 664464"/>
                <a:gd name="connsiteY4" fmla="*/ 691896 h 1078992"/>
                <a:gd name="connsiteX5" fmla="*/ 637032 w 664464"/>
                <a:gd name="connsiteY5" fmla="*/ 710184 h 1078992"/>
                <a:gd name="connsiteX6" fmla="*/ 637032 w 664464"/>
                <a:gd name="connsiteY6" fmla="*/ 722376 h 1078992"/>
                <a:gd name="connsiteX7" fmla="*/ 612648 w 664464"/>
                <a:gd name="connsiteY7" fmla="*/ 716280 h 1078992"/>
                <a:gd name="connsiteX8" fmla="*/ 560832 w 664464"/>
                <a:gd name="connsiteY8" fmla="*/ 722376 h 1078992"/>
                <a:gd name="connsiteX9" fmla="*/ 548640 w 664464"/>
                <a:gd name="connsiteY9" fmla="*/ 704088 h 1078992"/>
                <a:gd name="connsiteX10" fmla="*/ 533400 w 664464"/>
                <a:gd name="connsiteY10" fmla="*/ 713232 h 1078992"/>
                <a:gd name="connsiteX11" fmla="*/ 505968 w 664464"/>
                <a:gd name="connsiteY11" fmla="*/ 710184 h 1078992"/>
                <a:gd name="connsiteX12" fmla="*/ 487680 w 664464"/>
                <a:gd name="connsiteY12" fmla="*/ 719328 h 1078992"/>
                <a:gd name="connsiteX13" fmla="*/ 472440 w 664464"/>
                <a:gd name="connsiteY13" fmla="*/ 719328 h 1078992"/>
                <a:gd name="connsiteX14" fmla="*/ 463296 w 664464"/>
                <a:gd name="connsiteY14" fmla="*/ 701040 h 1078992"/>
                <a:gd name="connsiteX15" fmla="*/ 460248 w 664464"/>
                <a:gd name="connsiteY15" fmla="*/ 664464 h 1078992"/>
                <a:gd name="connsiteX16" fmla="*/ 454152 w 664464"/>
                <a:gd name="connsiteY16" fmla="*/ 652272 h 1078992"/>
                <a:gd name="connsiteX17" fmla="*/ 441960 w 664464"/>
                <a:gd name="connsiteY17" fmla="*/ 655320 h 1078992"/>
                <a:gd name="connsiteX18" fmla="*/ 426720 w 664464"/>
                <a:gd name="connsiteY18" fmla="*/ 627888 h 1078992"/>
                <a:gd name="connsiteX19" fmla="*/ 435864 w 664464"/>
                <a:gd name="connsiteY19" fmla="*/ 609600 h 1078992"/>
                <a:gd name="connsiteX20" fmla="*/ 423672 w 664464"/>
                <a:gd name="connsiteY20" fmla="*/ 579120 h 1078992"/>
                <a:gd name="connsiteX21" fmla="*/ 417576 w 664464"/>
                <a:gd name="connsiteY21" fmla="*/ 545592 h 1078992"/>
                <a:gd name="connsiteX22" fmla="*/ 417576 w 664464"/>
                <a:gd name="connsiteY22" fmla="*/ 530352 h 1078992"/>
                <a:gd name="connsiteX23" fmla="*/ 405384 w 664464"/>
                <a:gd name="connsiteY23" fmla="*/ 521208 h 1078992"/>
                <a:gd name="connsiteX24" fmla="*/ 365760 w 664464"/>
                <a:gd name="connsiteY24" fmla="*/ 539496 h 1078992"/>
                <a:gd name="connsiteX25" fmla="*/ 338328 w 664464"/>
                <a:gd name="connsiteY25" fmla="*/ 527304 h 1078992"/>
                <a:gd name="connsiteX26" fmla="*/ 338328 w 664464"/>
                <a:gd name="connsiteY26" fmla="*/ 499872 h 1078992"/>
                <a:gd name="connsiteX27" fmla="*/ 341376 w 664464"/>
                <a:gd name="connsiteY27" fmla="*/ 475488 h 1078992"/>
                <a:gd name="connsiteX28" fmla="*/ 356616 w 664464"/>
                <a:gd name="connsiteY28" fmla="*/ 472440 h 1078992"/>
                <a:gd name="connsiteX29" fmla="*/ 365760 w 664464"/>
                <a:gd name="connsiteY29" fmla="*/ 441960 h 1078992"/>
                <a:gd name="connsiteX30" fmla="*/ 381000 w 664464"/>
                <a:gd name="connsiteY30" fmla="*/ 384048 h 1078992"/>
                <a:gd name="connsiteX31" fmla="*/ 381000 w 664464"/>
                <a:gd name="connsiteY31" fmla="*/ 371856 h 1078992"/>
                <a:gd name="connsiteX32" fmla="*/ 362712 w 664464"/>
                <a:gd name="connsiteY32" fmla="*/ 362712 h 1078992"/>
                <a:gd name="connsiteX33" fmla="*/ 344424 w 664464"/>
                <a:gd name="connsiteY33" fmla="*/ 356616 h 1078992"/>
                <a:gd name="connsiteX34" fmla="*/ 310896 w 664464"/>
                <a:gd name="connsiteY34" fmla="*/ 259080 h 1078992"/>
                <a:gd name="connsiteX35" fmla="*/ 274320 w 664464"/>
                <a:gd name="connsiteY35" fmla="*/ 240792 h 1078992"/>
                <a:gd name="connsiteX36" fmla="*/ 286512 w 664464"/>
                <a:gd name="connsiteY36" fmla="*/ 210312 h 1078992"/>
                <a:gd name="connsiteX37" fmla="*/ 259080 w 664464"/>
                <a:gd name="connsiteY37" fmla="*/ 158496 h 1078992"/>
                <a:gd name="connsiteX38" fmla="*/ 286512 w 664464"/>
                <a:gd name="connsiteY38" fmla="*/ 15240 h 1078992"/>
                <a:gd name="connsiteX39" fmla="*/ 204216 w 664464"/>
                <a:gd name="connsiteY39" fmla="*/ 0 h 1078992"/>
                <a:gd name="connsiteX40" fmla="*/ 121920 w 664464"/>
                <a:gd name="connsiteY40" fmla="*/ 350520 h 1078992"/>
                <a:gd name="connsiteX41" fmla="*/ 131064 w 664464"/>
                <a:gd name="connsiteY41" fmla="*/ 390144 h 1078992"/>
                <a:gd name="connsiteX42" fmla="*/ 124968 w 664464"/>
                <a:gd name="connsiteY42" fmla="*/ 408432 h 1078992"/>
                <a:gd name="connsiteX43" fmla="*/ 131064 w 664464"/>
                <a:gd name="connsiteY43" fmla="*/ 426720 h 1078992"/>
                <a:gd name="connsiteX44" fmla="*/ 152400 w 664464"/>
                <a:gd name="connsiteY44" fmla="*/ 445008 h 1078992"/>
                <a:gd name="connsiteX45" fmla="*/ 161544 w 664464"/>
                <a:gd name="connsiteY45" fmla="*/ 469392 h 1078992"/>
                <a:gd name="connsiteX46" fmla="*/ 152400 w 664464"/>
                <a:gd name="connsiteY46" fmla="*/ 490728 h 1078992"/>
                <a:gd name="connsiteX47" fmla="*/ 88392 w 664464"/>
                <a:gd name="connsiteY47" fmla="*/ 582168 h 1078992"/>
                <a:gd name="connsiteX48" fmla="*/ 73152 w 664464"/>
                <a:gd name="connsiteY48" fmla="*/ 588264 h 1078992"/>
                <a:gd name="connsiteX49" fmla="*/ 45720 w 664464"/>
                <a:gd name="connsiteY49" fmla="*/ 627888 h 1078992"/>
                <a:gd name="connsiteX50" fmla="*/ 51816 w 664464"/>
                <a:gd name="connsiteY50" fmla="*/ 640080 h 1078992"/>
                <a:gd name="connsiteX51" fmla="*/ 67056 w 664464"/>
                <a:gd name="connsiteY51" fmla="*/ 646176 h 1078992"/>
                <a:gd name="connsiteX52" fmla="*/ 67056 w 664464"/>
                <a:gd name="connsiteY52" fmla="*/ 646176 h 1078992"/>
                <a:gd name="connsiteX53" fmla="*/ 0 w 664464"/>
                <a:gd name="connsiteY53" fmla="*/ 960120 h 10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64464" h="1078992">
                  <a:moveTo>
                    <a:pt x="0" y="960120"/>
                  </a:moveTo>
                  <a:lnTo>
                    <a:pt x="612648" y="1078992"/>
                  </a:lnTo>
                  <a:lnTo>
                    <a:pt x="664464" y="734568"/>
                  </a:lnTo>
                  <a:lnTo>
                    <a:pt x="652272" y="694944"/>
                  </a:lnTo>
                  <a:lnTo>
                    <a:pt x="643128" y="691896"/>
                  </a:lnTo>
                  <a:lnTo>
                    <a:pt x="637032" y="710184"/>
                  </a:lnTo>
                  <a:lnTo>
                    <a:pt x="637032" y="722376"/>
                  </a:lnTo>
                  <a:lnTo>
                    <a:pt x="612648" y="716280"/>
                  </a:lnTo>
                  <a:lnTo>
                    <a:pt x="560832" y="722376"/>
                  </a:lnTo>
                  <a:lnTo>
                    <a:pt x="548640" y="704088"/>
                  </a:lnTo>
                  <a:lnTo>
                    <a:pt x="533400" y="713232"/>
                  </a:lnTo>
                  <a:lnTo>
                    <a:pt x="505968" y="710184"/>
                  </a:lnTo>
                  <a:lnTo>
                    <a:pt x="487680" y="719328"/>
                  </a:lnTo>
                  <a:lnTo>
                    <a:pt x="472440" y="719328"/>
                  </a:lnTo>
                  <a:lnTo>
                    <a:pt x="463296" y="701040"/>
                  </a:lnTo>
                  <a:lnTo>
                    <a:pt x="460248" y="664464"/>
                  </a:lnTo>
                  <a:lnTo>
                    <a:pt x="454152" y="652272"/>
                  </a:lnTo>
                  <a:lnTo>
                    <a:pt x="441960" y="655320"/>
                  </a:lnTo>
                  <a:lnTo>
                    <a:pt x="426720" y="627888"/>
                  </a:lnTo>
                  <a:lnTo>
                    <a:pt x="435864" y="609600"/>
                  </a:lnTo>
                  <a:lnTo>
                    <a:pt x="423672" y="579120"/>
                  </a:lnTo>
                  <a:lnTo>
                    <a:pt x="417576" y="545592"/>
                  </a:lnTo>
                  <a:lnTo>
                    <a:pt x="417576" y="530352"/>
                  </a:lnTo>
                  <a:lnTo>
                    <a:pt x="405384" y="521208"/>
                  </a:lnTo>
                  <a:lnTo>
                    <a:pt x="365760" y="539496"/>
                  </a:lnTo>
                  <a:lnTo>
                    <a:pt x="338328" y="527304"/>
                  </a:lnTo>
                  <a:lnTo>
                    <a:pt x="338328" y="499872"/>
                  </a:lnTo>
                  <a:lnTo>
                    <a:pt x="341376" y="475488"/>
                  </a:lnTo>
                  <a:lnTo>
                    <a:pt x="356616" y="472440"/>
                  </a:lnTo>
                  <a:lnTo>
                    <a:pt x="365760" y="441960"/>
                  </a:lnTo>
                  <a:lnTo>
                    <a:pt x="381000" y="384048"/>
                  </a:lnTo>
                  <a:lnTo>
                    <a:pt x="381000" y="371856"/>
                  </a:lnTo>
                  <a:lnTo>
                    <a:pt x="362712" y="362712"/>
                  </a:lnTo>
                  <a:lnTo>
                    <a:pt x="344424" y="356616"/>
                  </a:lnTo>
                  <a:lnTo>
                    <a:pt x="310896" y="259080"/>
                  </a:lnTo>
                  <a:lnTo>
                    <a:pt x="274320" y="240792"/>
                  </a:lnTo>
                  <a:lnTo>
                    <a:pt x="286512" y="210312"/>
                  </a:lnTo>
                  <a:lnTo>
                    <a:pt x="259080" y="158496"/>
                  </a:lnTo>
                  <a:lnTo>
                    <a:pt x="286512" y="15240"/>
                  </a:lnTo>
                  <a:lnTo>
                    <a:pt x="204216" y="0"/>
                  </a:lnTo>
                  <a:lnTo>
                    <a:pt x="121920" y="350520"/>
                  </a:lnTo>
                  <a:lnTo>
                    <a:pt x="131064" y="390144"/>
                  </a:lnTo>
                  <a:lnTo>
                    <a:pt x="124968" y="408432"/>
                  </a:lnTo>
                  <a:lnTo>
                    <a:pt x="131064" y="426720"/>
                  </a:lnTo>
                  <a:lnTo>
                    <a:pt x="152400" y="445008"/>
                  </a:lnTo>
                  <a:lnTo>
                    <a:pt x="161544" y="469392"/>
                  </a:lnTo>
                  <a:lnTo>
                    <a:pt x="152400" y="490728"/>
                  </a:lnTo>
                  <a:lnTo>
                    <a:pt x="88392" y="582168"/>
                  </a:lnTo>
                  <a:lnTo>
                    <a:pt x="73152" y="588264"/>
                  </a:lnTo>
                  <a:lnTo>
                    <a:pt x="45720" y="627888"/>
                  </a:lnTo>
                  <a:lnTo>
                    <a:pt x="51816" y="640080"/>
                  </a:lnTo>
                  <a:lnTo>
                    <a:pt x="67056" y="646176"/>
                  </a:lnTo>
                  <a:lnTo>
                    <a:pt x="67056" y="646176"/>
                  </a:lnTo>
                  <a:lnTo>
                    <a:pt x="0" y="960120"/>
                  </a:lnTo>
                  <a:close/>
                </a:path>
              </a:pathLst>
            </a:custGeom>
            <a:solidFill>
              <a:srgbClr val="78A9B5"/>
            </a:solidFill>
            <a:ln w="12700">
              <a:solidFill>
                <a:srgbClr val="8AC5D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F408515-1BB9-4294-B8F3-D6645A266018}"/>
              </a:ext>
            </a:extLst>
          </p:cNvPr>
          <p:cNvGrpSpPr/>
          <p:nvPr/>
        </p:nvGrpSpPr>
        <p:grpSpPr>
          <a:xfrm>
            <a:off x="3673712" y="3321714"/>
            <a:ext cx="2502584" cy="1211853"/>
            <a:chOff x="4475395" y="2845596"/>
            <a:chExt cx="1046283" cy="506653"/>
          </a:xfrm>
        </p:grpSpPr>
        <p:pic>
          <p:nvPicPr>
            <p:cNvPr id="20" name="Graphic 19" descr="Dollar">
              <a:extLst>
                <a:ext uri="{FF2B5EF4-FFF2-40B4-BE49-F238E27FC236}">
                  <a16:creationId xmlns:a16="http://schemas.microsoft.com/office/drawing/2014/main" id="{340C0537-39B4-4A0C-9495-77A3BD7287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54823" y="2845596"/>
              <a:ext cx="457200" cy="457200"/>
            </a:xfrm>
            <a:prstGeom prst="rect">
              <a:avLst/>
            </a:prstGeom>
          </p:spPr>
        </p:pic>
        <p:pic>
          <p:nvPicPr>
            <p:cNvPr id="22" name="Graphic 21" descr="Back RTL">
              <a:extLst>
                <a:ext uri="{FF2B5EF4-FFF2-40B4-BE49-F238E27FC236}">
                  <a16:creationId xmlns:a16="http://schemas.microsoft.com/office/drawing/2014/main" id="{5AF8E8AC-1F1D-472C-A659-707718A6C8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195144">
              <a:off x="4475395" y="2931340"/>
              <a:ext cx="420909" cy="420909"/>
            </a:xfrm>
            <a:prstGeom prst="rect">
              <a:avLst/>
            </a:prstGeom>
          </p:spPr>
        </p:pic>
        <p:pic>
          <p:nvPicPr>
            <p:cNvPr id="23" name="Graphic 22" descr="Back RTL">
              <a:extLst>
                <a:ext uri="{FF2B5EF4-FFF2-40B4-BE49-F238E27FC236}">
                  <a16:creationId xmlns:a16="http://schemas.microsoft.com/office/drawing/2014/main" id="{395B742D-F2FF-4C49-B1F3-265E5A3950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4289863">
              <a:off x="5100769" y="2923857"/>
              <a:ext cx="420909" cy="420909"/>
            </a:xfrm>
            <a:prstGeom prst="rect">
              <a:avLst/>
            </a:prstGeom>
          </p:spPr>
        </p:pic>
      </p:grpSp>
    </p:spTree>
    <p:extLst>
      <p:ext uri="{BB962C8B-B14F-4D97-AF65-F5344CB8AC3E}">
        <p14:creationId xmlns:p14="http://schemas.microsoft.com/office/powerpoint/2010/main" val="3220842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926CFCCA-4083-4724-B9FA-6ADD185DBC2E}"/>
              </a:ext>
            </a:extLst>
          </p:cNvPr>
          <p:cNvSpPr>
            <a:spLocks noGrp="1"/>
          </p:cNvSpPr>
          <p:nvPr>
            <p:ph type="title"/>
          </p:nvPr>
        </p:nvSpPr>
        <p:spPr/>
        <p:txBody>
          <a:bodyPr>
            <a:noAutofit/>
          </a:bodyPr>
          <a:lstStyle/>
          <a:p>
            <a:r>
              <a:rPr lang="en-US" dirty="0"/>
              <a:t>Preliminary Results</a:t>
            </a:r>
          </a:p>
        </p:txBody>
      </p:sp>
      <p:sp>
        <p:nvSpPr>
          <p:cNvPr id="20" name="Content Placeholder 19">
            <a:extLst>
              <a:ext uri="{FF2B5EF4-FFF2-40B4-BE49-F238E27FC236}">
                <a16:creationId xmlns:a16="http://schemas.microsoft.com/office/drawing/2014/main" id="{B0C89E3C-963D-4E7B-8F3B-71E029A70C8B}"/>
              </a:ext>
            </a:extLst>
          </p:cNvPr>
          <p:cNvSpPr>
            <a:spLocks noGrp="1"/>
          </p:cNvSpPr>
          <p:nvPr>
            <p:ph type="body" idx="1"/>
          </p:nvPr>
        </p:nvSpPr>
        <p:spPr>
          <a:xfrm>
            <a:off x="457200" y="1415622"/>
            <a:ext cx="8229600" cy="2756379"/>
          </a:xfrm>
        </p:spPr>
        <p:txBody>
          <a:bodyPr>
            <a:normAutofit/>
          </a:bodyPr>
          <a:lstStyle/>
          <a:p>
            <a:pPr marL="571500" indent="-571500" algn="l">
              <a:buFont typeface="Arial" panose="020B0604020202020204" pitchFamily="34" charset="0"/>
              <a:buChar char="•"/>
            </a:pPr>
            <a:endParaRPr lang="en-US" sz="4000" b="1" dirty="0"/>
          </a:p>
          <a:p>
            <a:pPr marL="571500" indent="-571500" algn="l">
              <a:buFont typeface="Arial" panose="020B0604020202020204" pitchFamily="34" charset="0"/>
              <a:buChar char="•"/>
            </a:pPr>
            <a:endParaRPr lang="en-US" sz="4000" b="1" dirty="0"/>
          </a:p>
        </p:txBody>
      </p:sp>
      <p:sp>
        <p:nvSpPr>
          <p:cNvPr id="4" name="Slide Number Placeholder 3"/>
          <p:cNvSpPr>
            <a:spLocks noGrp="1"/>
          </p:cNvSpPr>
          <p:nvPr>
            <p:ph type="sldNum" sz="quarter" idx="10"/>
          </p:nvPr>
        </p:nvSpPr>
        <p:spPr/>
        <p:txBody>
          <a:bodyPr/>
          <a:lstStyle/>
          <a:p>
            <a:r>
              <a:rPr lang="en-US" dirty="0"/>
              <a:t>U.S. Department of Commerce | National Oceanic and Atmospheric Administration | NOAA Fisheries | 1</a:t>
            </a:r>
          </a:p>
        </p:txBody>
      </p:sp>
      <p:pic>
        <p:nvPicPr>
          <p:cNvPr id="11" name="Picture 10">
            <a:extLst>
              <a:ext uri="{FF2B5EF4-FFF2-40B4-BE49-F238E27FC236}">
                <a16:creationId xmlns:a16="http://schemas.microsoft.com/office/drawing/2014/main" id="{F7231BD3-5205-4823-A74D-2CD8201A2EE3}"/>
              </a:ext>
            </a:extLst>
          </p:cNvPr>
          <p:cNvPicPr>
            <a:picLocks noChangeAspect="1"/>
          </p:cNvPicPr>
          <p:nvPr/>
        </p:nvPicPr>
        <p:blipFill>
          <a:blip r:embed="rId3"/>
          <a:stretch>
            <a:fillRect/>
          </a:stretch>
        </p:blipFill>
        <p:spPr>
          <a:xfrm>
            <a:off x="-2284254" y="1873436"/>
            <a:ext cx="2119802" cy="2756379"/>
          </a:xfrm>
          <a:prstGeom prst="rect">
            <a:avLst/>
          </a:prstGeom>
          <a:ln>
            <a:solidFill>
              <a:schemeClr val="tx1"/>
            </a:solidFill>
          </a:ln>
        </p:spPr>
      </p:pic>
      <p:pic>
        <p:nvPicPr>
          <p:cNvPr id="2" name="Picture 1">
            <a:extLst>
              <a:ext uri="{FF2B5EF4-FFF2-40B4-BE49-F238E27FC236}">
                <a16:creationId xmlns:a16="http://schemas.microsoft.com/office/drawing/2014/main" id="{BBE8D491-2775-4C42-857F-D0F4981DCEF2}"/>
              </a:ext>
            </a:extLst>
          </p:cNvPr>
          <p:cNvPicPr>
            <a:picLocks noChangeAspect="1"/>
          </p:cNvPicPr>
          <p:nvPr/>
        </p:nvPicPr>
        <p:blipFill rotWithShape="1">
          <a:blip r:embed="rId4"/>
          <a:srcRect l="24765" r="39869"/>
          <a:stretch/>
        </p:blipFill>
        <p:spPr>
          <a:xfrm>
            <a:off x="9510405" y="1940299"/>
            <a:ext cx="2937164" cy="837544"/>
          </a:xfrm>
          <a:prstGeom prst="rect">
            <a:avLst/>
          </a:prstGeom>
        </p:spPr>
      </p:pic>
      <p:sp>
        <p:nvSpPr>
          <p:cNvPr id="16" name="Content Placeholder 2">
            <a:extLst>
              <a:ext uri="{FF2B5EF4-FFF2-40B4-BE49-F238E27FC236}">
                <a16:creationId xmlns:a16="http://schemas.microsoft.com/office/drawing/2014/main" id="{AACF6A7A-19E9-4415-A813-D798387E1C68}"/>
              </a:ext>
            </a:extLst>
          </p:cNvPr>
          <p:cNvSpPr txBox="1">
            <a:spLocks/>
          </p:cNvSpPr>
          <p:nvPr/>
        </p:nvSpPr>
        <p:spPr>
          <a:xfrm>
            <a:off x="9510405" y="3452513"/>
            <a:ext cx="3293528" cy="244729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Output = Landings</a:t>
            </a:r>
          </a:p>
          <a:p>
            <a:endParaRPr lang="en-US" dirty="0"/>
          </a:p>
          <a:p>
            <a:endParaRPr lang="en-US" dirty="0"/>
          </a:p>
        </p:txBody>
      </p:sp>
      <p:graphicFrame>
        <p:nvGraphicFramePr>
          <p:cNvPr id="8" name="Diagram 7">
            <a:extLst>
              <a:ext uri="{FF2B5EF4-FFF2-40B4-BE49-F238E27FC236}">
                <a16:creationId xmlns:a16="http://schemas.microsoft.com/office/drawing/2014/main" id="{40236B4F-3EE5-4666-935F-018CCEB84B53}"/>
              </a:ext>
            </a:extLst>
          </p:cNvPr>
          <p:cNvGraphicFramePr/>
          <p:nvPr/>
        </p:nvGraphicFramePr>
        <p:xfrm>
          <a:off x="9365673" y="4323080"/>
          <a:ext cx="4085202"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9" name="Diagram 18">
            <a:extLst>
              <a:ext uri="{FF2B5EF4-FFF2-40B4-BE49-F238E27FC236}">
                <a16:creationId xmlns:a16="http://schemas.microsoft.com/office/drawing/2014/main" id="{24068085-7D05-467B-A8ED-A10648CE34BB}"/>
              </a:ext>
            </a:extLst>
          </p:cNvPr>
          <p:cNvGraphicFramePr/>
          <p:nvPr/>
        </p:nvGraphicFramePr>
        <p:xfrm>
          <a:off x="13719138" y="4323080"/>
          <a:ext cx="4085202" cy="4064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8" name="Picture 17">
            <a:extLst>
              <a:ext uri="{FF2B5EF4-FFF2-40B4-BE49-F238E27FC236}">
                <a16:creationId xmlns:a16="http://schemas.microsoft.com/office/drawing/2014/main" id="{4A86E3D6-A6D0-4CCB-A8A0-27E511CC10EE}"/>
              </a:ext>
            </a:extLst>
          </p:cNvPr>
          <p:cNvPicPr>
            <a:picLocks noChangeAspect="1"/>
          </p:cNvPicPr>
          <p:nvPr/>
        </p:nvPicPr>
        <p:blipFill rotWithShape="1">
          <a:blip r:embed="rId4"/>
          <a:srcRect l="51566" r="43986" b="55204"/>
          <a:stretch/>
        </p:blipFill>
        <p:spPr>
          <a:xfrm>
            <a:off x="10455563" y="5296281"/>
            <a:ext cx="369455" cy="375189"/>
          </a:xfrm>
          <a:prstGeom prst="rect">
            <a:avLst/>
          </a:prstGeom>
        </p:spPr>
      </p:pic>
    </p:spTree>
    <p:extLst>
      <p:ext uri="{BB962C8B-B14F-4D97-AF65-F5344CB8AC3E}">
        <p14:creationId xmlns:p14="http://schemas.microsoft.com/office/powerpoint/2010/main" val="2677269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843A-357D-4B5C-87D6-2701FA33E559}"/>
              </a:ext>
            </a:extLst>
          </p:cNvPr>
          <p:cNvSpPr>
            <a:spLocks noGrp="1"/>
          </p:cNvSpPr>
          <p:nvPr>
            <p:ph type="title"/>
          </p:nvPr>
        </p:nvSpPr>
        <p:spPr/>
        <p:txBody>
          <a:bodyPr/>
          <a:lstStyle/>
          <a:p>
            <a:r>
              <a:rPr lang="en-US" dirty="0"/>
              <a:t>Analysis Workflow and Products</a:t>
            </a:r>
          </a:p>
        </p:txBody>
      </p:sp>
      <p:sp>
        <p:nvSpPr>
          <p:cNvPr id="4" name="Slide Number Placeholder 3">
            <a:extLst>
              <a:ext uri="{FF2B5EF4-FFF2-40B4-BE49-F238E27FC236}">
                <a16:creationId xmlns:a16="http://schemas.microsoft.com/office/drawing/2014/main" id="{ED8B155D-EF73-415D-B0C8-801BC3C4DAC2}"/>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21</a:t>
            </a:fld>
            <a:endParaRPr lang="en-US" dirty="0"/>
          </a:p>
        </p:txBody>
      </p:sp>
      <p:pic>
        <p:nvPicPr>
          <p:cNvPr id="9" name="Graphic 8" descr="Arrow: Slight curve">
            <a:extLst>
              <a:ext uri="{FF2B5EF4-FFF2-40B4-BE49-F238E27FC236}">
                <a16:creationId xmlns:a16="http://schemas.microsoft.com/office/drawing/2014/main" id="{D6073E2E-72DF-46D1-8AA0-26B0C14AB6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2848597" y="1348012"/>
            <a:ext cx="941580" cy="830292"/>
          </a:xfrm>
          <a:prstGeom prst="rect">
            <a:avLst/>
          </a:prstGeom>
        </p:spPr>
      </p:pic>
      <p:pic>
        <p:nvPicPr>
          <p:cNvPr id="10" name="Graphic 9" descr="Arrow: Slight curve">
            <a:extLst>
              <a:ext uri="{FF2B5EF4-FFF2-40B4-BE49-F238E27FC236}">
                <a16:creationId xmlns:a16="http://schemas.microsoft.com/office/drawing/2014/main" id="{928681A7-020D-4EF3-9CA2-4156E765FB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42853" flipH="1" flipV="1">
            <a:off x="2937311" y="2471255"/>
            <a:ext cx="941580" cy="830292"/>
          </a:xfrm>
          <a:prstGeom prst="rect">
            <a:avLst/>
          </a:prstGeom>
        </p:spPr>
      </p:pic>
      <p:pic>
        <p:nvPicPr>
          <p:cNvPr id="14" name="Graphic 13" descr="Arrow: Slight curve">
            <a:extLst>
              <a:ext uri="{FF2B5EF4-FFF2-40B4-BE49-F238E27FC236}">
                <a16:creationId xmlns:a16="http://schemas.microsoft.com/office/drawing/2014/main" id="{AD9E1983-D5B7-4958-B507-AFCD87B354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346441" flipH="1">
            <a:off x="5405803" y="1159666"/>
            <a:ext cx="941580" cy="980715"/>
          </a:xfrm>
          <a:prstGeom prst="rect">
            <a:avLst/>
          </a:prstGeom>
        </p:spPr>
      </p:pic>
      <p:pic>
        <p:nvPicPr>
          <p:cNvPr id="17" name="Picture 2" descr="Image result for r logo">
            <a:extLst>
              <a:ext uri="{FF2B5EF4-FFF2-40B4-BE49-F238E27FC236}">
                <a16:creationId xmlns:a16="http://schemas.microsoft.com/office/drawing/2014/main" id="{A339949C-BACA-4EE4-A317-F9FCFE55C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6927" y="1560116"/>
            <a:ext cx="1298571" cy="11537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45579A51-687C-47CE-A2BA-BCD3A3769ECC}"/>
              </a:ext>
            </a:extLst>
          </p:cNvPr>
          <p:cNvPicPr>
            <a:picLocks noChangeAspect="1"/>
          </p:cNvPicPr>
          <p:nvPr/>
        </p:nvPicPr>
        <p:blipFill>
          <a:blip r:embed="rId6"/>
          <a:stretch>
            <a:fillRect/>
          </a:stretch>
        </p:blipFill>
        <p:spPr>
          <a:xfrm>
            <a:off x="155050" y="1168407"/>
            <a:ext cx="2407672" cy="1723054"/>
          </a:xfrm>
          <a:prstGeom prst="rect">
            <a:avLst/>
          </a:prstGeom>
          <a:ln>
            <a:solidFill>
              <a:schemeClr val="tx1"/>
            </a:solidFill>
          </a:ln>
        </p:spPr>
      </p:pic>
      <p:pic>
        <p:nvPicPr>
          <p:cNvPr id="19" name="Picture 18">
            <a:extLst>
              <a:ext uri="{FF2B5EF4-FFF2-40B4-BE49-F238E27FC236}">
                <a16:creationId xmlns:a16="http://schemas.microsoft.com/office/drawing/2014/main" id="{A024FA10-E96F-4783-AF52-3B65784B1E08}"/>
              </a:ext>
            </a:extLst>
          </p:cNvPr>
          <p:cNvPicPr>
            <a:picLocks noChangeAspect="1"/>
          </p:cNvPicPr>
          <p:nvPr/>
        </p:nvPicPr>
        <p:blipFill>
          <a:blip r:embed="rId7"/>
          <a:stretch>
            <a:fillRect/>
          </a:stretch>
        </p:blipFill>
        <p:spPr>
          <a:xfrm>
            <a:off x="440315" y="1755181"/>
            <a:ext cx="2426711" cy="1355413"/>
          </a:xfrm>
          <a:prstGeom prst="rect">
            <a:avLst/>
          </a:prstGeom>
          <a:ln>
            <a:solidFill>
              <a:schemeClr val="tx1"/>
            </a:solidFill>
          </a:ln>
        </p:spPr>
      </p:pic>
      <p:pic>
        <p:nvPicPr>
          <p:cNvPr id="20" name="Picture 19">
            <a:extLst>
              <a:ext uri="{FF2B5EF4-FFF2-40B4-BE49-F238E27FC236}">
                <a16:creationId xmlns:a16="http://schemas.microsoft.com/office/drawing/2014/main" id="{1A9D6095-7B89-4674-A9C2-043BFBDC8216}"/>
              </a:ext>
            </a:extLst>
          </p:cNvPr>
          <p:cNvPicPr>
            <a:picLocks noChangeAspect="1"/>
          </p:cNvPicPr>
          <p:nvPr/>
        </p:nvPicPr>
        <p:blipFill>
          <a:blip r:embed="rId8"/>
          <a:stretch>
            <a:fillRect/>
          </a:stretch>
        </p:blipFill>
        <p:spPr>
          <a:xfrm>
            <a:off x="970222" y="3354732"/>
            <a:ext cx="2426711" cy="1843670"/>
          </a:xfrm>
          <a:prstGeom prst="rect">
            <a:avLst/>
          </a:prstGeom>
          <a:ln>
            <a:solidFill>
              <a:schemeClr val="tx1"/>
            </a:solidFill>
          </a:ln>
        </p:spPr>
      </p:pic>
      <p:sp>
        <p:nvSpPr>
          <p:cNvPr id="24" name="Content Placeholder 2">
            <a:extLst>
              <a:ext uri="{FF2B5EF4-FFF2-40B4-BE49-F238E27FC236}">
                <a16:creationId xmlns:a16="http://schemas.microsoft.com/office/drawing/2014/main" id="{E599FB96-D3A3-462E-A42B-8CC5DEECC4E0}"/>
              </a:ext>
            </a:extLst>
          </p:cNvPr>
          <p:cNvSpPr>
            <a:spLocks noGrp="1"/>
          </p:cNvSpPr>
          <p:nvPr>
            <p:ph idx="1"/>
          </p:nvPr>
        </p:nvSpPr>
        <p:spPr>
          <a:xfrm>
            <a:off x="397277" y="2023745"/>
            <a:ext cx="2622126" cy="1025821"/>
          </a:xfrm>
        </p:spPr>
        <p:txBody>
          <a:bodyPr>
            <a:normAutofit lnSpcReduction="10000"/>
          </a:bodyPr>
          <a:lstStyle/>
          <a:p>
            <a:pPr marL="0" indent="0">
              <a:buNone/>
            </a:pPr>
            <a:r>
              <a:rPr lang="en-US" dirty="0"/>
              <a:t>Documentation of each method</a:t>
            </a:r>
          </a:p>
        </p:txBody>
      </p:sp>
      <p:sp>
        <p:nvSpPr>
          <p:cNvPr id="25" name="Content Placeholder 2">
            <a:extLst>
              <a:ext uri="{FF2B5EF4-FFF2-40B4-BE49-F238E27FC236}">
                <a16:creationId xmlns:a16="http://schemas.microsoft.com/office/drawing/2014/main" id="{CF9B7629-FDB4-455A-A178-6AE1DFD78D44}"/>
              </a:ext>
            </a:extLst>
          </p:cNvPr>
          <p:cNvSpPr txBox="1">
            <a:spLocks/>
          </p:cNvSpPr>
          <p:nvPr/>
        </p:nvSpPr>
        <p:spPr>
          <a:xfrm>
            <a:off x="884862" y="5222952"/>
            <a:ext cx="2622126" cy="102582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Figures of each major variable</a:t>
            </a:r>
          </a:p>
        </p:txBody>
      </p:sp>
      <p:sp>
        <p:nvSpPr>
          <p:cNvPr id="26" name="Content Placeholder 2">
            <a:extLst>
              <a:ext uri="{FF2B5EF4-FFF2-40B4-BE49-F238E27FC236}">
                <a16:creationId xmlns:a16="http://schemas.microsoft.com/office/drawing/2014/main" id="{6D57ED27-3500-4886-8D65-DAEA1B96C162}"/>
              </a:ext>
            </a:extLst>
          </p:cNvPr>
          <p:cNvSpPr txBox="1">
            <a:spLocks/>
          </p:cNvSpPr>
          <p:nvPr/>
        </p:nvSpPr>
        <p:spPr>
          <a:xfrm>
            <a:off x="3396933" y="5623036"/>
            <a:ext cx="3884412" cy="102582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Summary spreadsheets of results for each region </a:t>
            </a:r>
          </a:p>
        </p:txBody>
      </p:sp>
      <p:sp>
        <p:nvSpPr>
          <p:cNvPr id="28" name="Content Placeholder 2">
            <a:extLst>
              <a:ext uri="{FF2B5EF4-FFF2-40B4-BE49-F238E27FC236}">
                <a16:creationId xmlns:a16="http://schemas.microsoft.com/office/drawing/2014/main" id="{A5CC78FB-2F36-46D4-93F3-5B62A183491A}"/>
              </a:ext>
            </a:extLst>
          </p:cNvPr>
          <p:cNvSpPr txBox="1">
            <a:spLocks/>
          </p:cNvSpPr>
          <p:nvPr/>
        </p:nvSpPr>
        <p:spPr>
          <a:xfrm>
            <a:off x="6794168" y="3604177"/>
            <a:ext cx="2268256" cy="1594225"/>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Report on run issues, analytics, and data loss </a:t>
            </a:r>
          </a:p>
        </p:txBody>
      </p:sp>
      <p:grpSp>
        <p:nvGrpSpPr>
          <p:cNvPr id="31" name="Group 30">
            <a:extLst>
              <a:ext uri="{FF2B5EF4-FFF2-40B4-BE49-F238E27FC236}">
                <a16:creationId xmlns:a16="http://schemas.microsoft.com/office/drawing/2014/main" id="{7549117A-A6E4-4AEE-8412-CFD6E784474F}"/>
              </a:ext>
            </a:extLst>
          </p:cNvPr>
          <p:cNvGrpSpPr/>
          <p:nvPr/>
        </p:nvGrpSpPr>
        <p:grpSpPr>
          <a:xfrm>
            <a:off x="3528705" y="3714003"/>
            <a:ext cx="3095893" cy="1893232"/>
            <a:chOff x="3587581" y="3940097"/>
            <a:chExt cx="3095893" cy="1893232"/>
          </a:xfrm>
        </p:grpSpPr>
        <p:pic>
          <p:nvPicPr>
            <p:cNvPr id="21" name="Picture 20">
              <a:extLst>
                <a:ext uri="{FF2B5EF4-FFF2-40B4-BE49-F238E27FC236}">
                  <a16:creationId xmlns:a16="http://schemas.microsoft.com/office/drawing/2014/main" id="{A14892CB-A62A-488C-96D5-218C74E5FF40}"/>
                </a:ext>
              </a:extLst>
            </p:cNvPr>
            <p:cNvPicPr>
              <a:picLocks noChangeAspect="1"/>
            </p:cNvPicPr>
            <p:nvPr/>
          </p:nvPicPr>
          <p:blipFill>
            <a:blip r:embed="rId9"/>
            <a:stretch>
              <a:fillRect/>
            </a:stretch>
          </p:blipFill>
          <p:spPr>
            <a:xfrm>
              <a:off x="3617043" y="4135495"/>
              <a:ext cx="3045507" cy="1511557"/>
            </a:xfrm>
            <a:prstGeom prst="rect">
              <a:avLst/>
            </a:prstGeom>
            <a:ln>
              <a:solidFill>
                <a:schemeClr val="tx1"/>
              </a:solidFill>
            </a:ln>
          </p:spPr>
        </p:pic>
        <p:pic>
          <p:nvPicPr>
            <p:cNvPr id="22" name="Picture 21">
              <a:extLst>
                <a:ext uri="{FF2B5EF4-FFF2-40B4-BE49-F238E27FC236}">
                  <a16:creationId xmlns:a16="http://schemas.microsoft.com/office/drawing/2014/main" id="{8FA1003C-7C64-4041-9158-841AAA30F0AF}"/>
                </a:ext>
              </a:extLst>
            </p:cNvPr>
            <p:cNvPicPr>
              <a:picLocks noChangeAspect="1"/>
            </p:cNvPicPr>
            <p:nvPr/>
          </p:nvPicPr>
          <p:blipFill>
            <a:blip r:embed="rId10"/>
            <a:stretch>
              <a:fillRect/>
            </a:stretch>
          </p:blipFill>
          <p:spPr>
            <a:xfrm>
              <a:off x="3587581" y="3940097"/>
              <a:ext cx="3095892" cy="201541"/>
            </a:xfrm>
            <a:prstGeom prst="rect">
              <a:avLst/>
            </a:prstGeom>
          </p:spPr>
        </p:pic>
        <p:pic>
          <p:nvPicPr>
            <p:cNvPr id="30" name="Picture 29">
              <a:extLst>
                <a:ext uri="{FF2B5EF4-FFF2-40B4-BE49-F238E27FC236}">
                  <a16:creationId xmlns:a16="http://schemas.microsoft.com/office/drawing/2014/main" id="{ECE7D251-3C8B-4DD2-9035-37D13F5B9893}"/>
                </a:ext>
              </a:extLst>
            </p:cNvPr>
            <p:cNvPicPr>
              <a:picLocks noChangeAspect="1"/>
            </p:cNvPicPr>
            <p:nvPr/>
          </p:nvPicPr>
          <p:blipFill>
            <a:blip r:embed="rId11"/>
            <a:stretch>
              <a:fillRect/>
            </a:stretch>
          </p:blipFill>
          <p:spPr>
            <a:xfrm>
              <a:off x="3587582" y="5659612"/>
              <a:ext cx="3095892" cy="173717"/>
            </a:xfrm>
            <a:prstGeom prst="rect">
              <a:avLst/>
            </a:prstGeom>
          </p:spPr>
        </p:pic>
      </p:grpSp>
      <p:pic>
        <p:nvPicPr>
          <p:cNvPr id="11" name="Graphic 10" descr="Arrow: Slight curve">
            <a:extLst>
              <a:ext uri="{FF2B5EF4-FFF2-40B4-BE49-F238E27FC236}">
                <a16:creationId xmlns:a16="http://schemas.microsoft.com/office/drawing/2014/main" id="{AC8623ED-6617-4D29-A081-6B12AE6583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454647" flipH="1" flipV="1">
            <a:off x="4143879" y="3004557"/>
            <a:ext cx="941580" cy="830292"/>
          </a:xfrm>
          <a:prstGeom prst="rect">
            <a:avLst/>
          </a:prstGeom>
        </p:spPr>
      </p:pic>
      <p:grpSp>
        <p:nvGrpSpPr>
          <p:cNvPr id="33" name="Group 32">
            <a:extLst>
              <a:ext uri="{FF2B5EF4-FFF2-40B4-BE49-F238E27FC236}">
                <a16:creationId xmlns:a16="http://schemas.microsoft.com/office/drawing/2014/main" id="{DF5B77FC-A934-4344-99F6-6090CA53241F}"/>
              </a:ext>
            </a:extLst>
          </p:cNvPr>
          <p:cNvGrpSpPr/>
          <p:nvPr/>
        </p:nvGrpSpPr>
        <p:grpSpPr>
          <a:xfrm>
            <a:off x="5876593" y="2165744"/>
            <a:ext cx="3001266" cy="1409830"/>
            <a:chOff x="5876593" y="2165744"/>
            <a:chExt cx="3001266" cy="1409830"/>
          </a:xfrm>
        </p:grpSpPr>
        <p:pic>
          <p:nvPicPr>
            <p:cNvPr id="29" name="Picture 28">
              <a:extLst>
                <a:ext uri="{FF2B5EF4-FFF2-40B4-BE49-F238E27FC236}">
                  <a16:creationId xmlns:a16="http://schemas.microsoft.com/office/drawing/2014/main" id="{236F173E-60D2-4E10-885C-9DB2C8556B98}"/>
                </a:ext>
              </a:extLst>
            </p:cNvPr>
            <p:cNvPicPr>
              <a:picLocks noChangeAspect="1"/>
            </p:cNvPicPr>
            <p:nvPr/>
          </p:nvPicPr>
          <p:blipFill>
            <a:blip r:embed="rId12"/>
            <a:stretch>
              <a:fillRect/>
            </a:stretch>
          </p:blipFill>
          <p:spPr>
            <a:xfrm>
              <a:off x="5876593" y="2468724"/>
              <a:ext cx="3001266" cy="1106850"/>
            </a:xfrm>
            <a:prstGeom prst="rect">
              <a:avLst/>
            </a:prstGeom>
          </p:spPr>
        </p:pic>
        <p:pic>
          <p:nvPicPr>
            <p:cNvPr id="32" name="Picture 31">
              <a:extLst>
                <a:ext uri="{FF2B5EF4-FFF2-40B4-BE49-F238E27FC236}">
                  <a16:creationId xmlns:a16="http://schemas.microsoft.com/office/drawing/2014/main" id="{C9FD1CDF-705A-4DF9-A5F2-9984DD88CD40}"/>
                </a:ext>
              </a:extLst>
            </p:cNvPr>
            <p:cNvPicPr>
              <a:picLocks noChangeAspect="1"/>
            </p:cNvPicPr>
            <p:nvPr/>
          </p:nvPicPr>
          <p:blipFill rotWithShape="1">
            <a:blip r:embed="rId13"/>
            <a:srcRect l="30662" t="-2973" b="-1"/>
            <a:stretch/>
          </p:blipFill>
          <p:spPr>
            <a:xfrm>
              <a:off x="5876593" y="2165744"/>
              <a:ext cx="3001266" cy="283257"/>
            </a:xfrm>
            <a:prstGeom prst="rect">
              <a:avLst/>
            </a:prstGeom>
          </p:spPr>
        </p:pic>
      </p:grpSp>
      <p:pic>
        <p:nvPicPr>
          <p:cNvPr id="12" name="Graphic 11" descr="Arrow: Slight curve">
            <a:extLst>
              <a:ext uri="{FF2B5EF4-FFF2-40B4-BE49-F238E27FC236}">
                <a16:creationId xmlns:a16="http://schemas.microsoft.com/office/drawing/2014/main" id="{53B5FEC5-BAF8-4D9A-B8DE-292FB7FAFC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882592" flipH="1">
            <a:off x="5205381" y="2300010"/>
            <a:ext cx="941580" cy="980715"/>
          </a:xfrm>
          <a:prstGeom prst="rect">
            <a:avLst/>
          </a:prstGeom>
        </p:spPr>
      </p:pic>
      <p:grpSp>
        <p:nvGrpSpPr>
          <p:cNvPr id="36" name="Group 35">
            <a:extLst>
              <a:ext uri="{FF2B5EF4-FFF2-40B4-BE49-F238E27FC236}">
                <a16:creationId xmlns:a16="http://schemas.microsoft.com/office/drawing/2014/main" id="{9E187241-2F5F-4AA8-9D47-09B0CF13195A}"/>
              </a:ext>
            </a:extLst>
          </p:cNvPr>
          <p:cNvGrpSpPr/>
          <p:nvPr/>
        </p:nvGrpSpPr>
        <p:grpSpPr>
          <a:xfrm>
            <a:off x="6375224" y="1308646"/>
            <a:ext cx="2687200" cy="773943"/>
            <a:chOff x="6571979" y="1039934"/>
            <a:chExt cx="4562475" cy="1314043"/>
          </a:xfrm>
        </p:grpSpPr>
        <p:pic>
          <p:nvPicPr>
            <p:cNvPr id="34" name="Picture 33">
              <a:extLst>
                <a:ext uri="{FF2B5EF4-FFF2-40B4-BE49-F238E27FC236}">
                  <a16:creationId xmlns:a16="http://schemas.microsoft.com/office/drawing/2014/main" id="{373C90E6-6D89-4C6E-8348-918682BCA78D}"/>
                </a:ext>
              </a:extLst>
            </p:cNvPr>
            <p:cNvPicPr>
              <a:picLocks noChangeAspect="1"/>
            </p:cNvPicPr>
            <p:nvPr/>
          </p:nvPicPr>
          <p:blipFill>
            <a:blip r:embed="rId14"/>
            <a:stretch>
              <a:fillRect/>
            </a:stretch>
          </p:blipFill>
          <p:spPr>
            <a:xfrm>
              <a:off x="6571979" y="1458627"/>
              <a:ext cx="4562475" cy="895350"/>
            </a:xfrm>
            <a:prstGeom prst="rect">
              <a:avLst/>
            </a:prstGeom>
          </p:spPr>
        </p:pic>
        <p:pic>
          <p:nvPicPr>
            <p:cNvPr id="35" name="Picture 34">
              <a:extLst>
                <a:ext uri="{FF2B5EF4-FFF2-40B4-BE49-F238E27FC236}">
                  <a16:creationId xmlns:a16="http://schemas.microsoft.com/office/drawing/2014/main" id="{1BD4CE28-6DCA-41C6-97CC-143EA49DE1E8}"/>
                </a:ext>
              </a:extLst>
            </p:cNvPr>
            <p:cNvPicPr>
              <a:picLocks noChangeAspect="1"/>
            </p:cNvPicPr>
            <p:nvPr/>
          </p:nvPicPr>
          <p:blipFill>
            <a:blip r:embed="rId15"/>
            <a:stretch>
              <a:fillRect/>
            </a:stretch>
          </p:blipFill>
          <p:spPr>
            <a:xfrm>
              <a:off x="6574553" y="1039934"/>
              <a:ext cx="4559901" cy="437115"/>
            </a:xfrm>
            <a:prstGeom prst="rect">
              <a:avLst/>
            </a:prstGeom>
          </p:spPr>
        </p:pic>
      </p:grpSp>
    </p:spTree>
    <p:extLst>
      <p:ext uri="{BB962C8B-B14F-4D97-AF65-F5344CB8AC3E}">
        <p14:creationId xmlns:p14="http://schemas.microsoft.com/office/powerpoint/2010/main" val="3752600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BCA0D5-004E-4381-8151-04DF51145088}"/>
              </a:ext>
            </a:extLst>
          </p:cNvPr>
          <p:cNvSpPr/>
          <p:nvPr/>
        </p:nvSpPr>
        <p:spPr>
          <a:xfrm>
            <a:off x="-228600" y="6355080"/>
            <a:ext cx="9707880" cy="5029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78CCE14D-4A51-403D-9935-6846F78D44C2}"/>
              </a:ext>
            </a:extLst>
          </p:cNvPr>
          <p:cNvSpPr/>
          <p:nvPr/>
        </p:nvSpPr>
        <p:spPr>
          <a:xfrm>
            <a:off x="-89920" y="1322203"/>
            <a:ext cx="9144000" cy="263926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1257300" lvl="2" indent="-342900">
              <a:buFont typeface="+mj-lt"/>
              <a:buAutoNum type="arabicPeriod"/>
            </a:pPr>
            <a:endParaRPr lang="en-US" dirty="0">
              <a:solidFill>
                <a:schemeClr val="tx2"/>
              </a:solidFill>
            </a:endParaRPr>
          </a:p>
        </p:txBody>
      </p:sp>
      <p:sp>
        <p:nvSpPr>
          <p:cNvPr id="12" name="Rectangle 11">
            <a:extLst>
              <a:ext uri="{FF2B5EF4-FFF2-40B4-BE49-F238E27FC236}">
                <a16:creationId xmlns:a16="http://schemas.microsoft.com/office/drawing/2014/main" id="{F44F80E2-E027-43FE-868D-869A0DBD8EDF}"/>
              </a:ext>
            </a:extLst>
          </p:cNvPr>
          <p:cNvSpPr/>
          <p:nvPr/>
        </p:nvSpPr>
        <p:spPr>
          <a:xfrm>
            <a:off x="-99276" y="4054238"/>
            <a:ext cx="9144000" cy="263926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1257300" lvl="2" indent="-342900">
              <a:buFont typeface="+mj-lt"/>
              <a:buAutoNum type="arabicPeriod"/>
            </a:pPr>
            <a:endParaRPr lang="en-US" dirty="0">
              <a:solidFill>
                <a:schemeClr val="tx2"/>
              </a:solidFill>
            </a:endParaRPr>
          </a:p>
        </p:txBody>
      </p:sp>
      <p:sp>
        <p:nvSpPr>
          <p:cNvPr id="14" name="Rectangle 13">
            <a:extLst>
              <a:ext uri="{FF2B5EF4-FFF2-40B4-BE49-F238E27FC236}">
                <a16:creationId xmlns:a16="http://schemas.microsoft.com/office/drawing/2014/main" id="{12877868-49D2-4285-AB59-D272BDC4C446}"/>
              </a:ext>
            </a:extLst>
          </p:cNvPr>
          <p:cNvSpPr/>
          <p:nvPr/>
        </p:nvSpPr>
        <p:spPr>
          <a:xfrm rot="16200000">
            <a:off x="-476671" y="4811634"/>
            <a:ext cx="1211989" cy="369332"/>
          </a:xfrm>
          <a:prstGeom prst="rect">
            <a:avLst/>
          </a:prstGeom>
        </p:spPr>
        <p:txBody>
          <a:bodyPr wrap="square">
            <a:spAutoFit/>
          </a:bodyPr>
          <a:lstStyle/>
          <a:p>
            <a:r>
              <a:rPr lang="en-US" b="1" dirty="0">
                <a:solidFill>
                  <a:schemeClr val="accent2"/>
                </a:solidFill>
              </a:rPr>
              <a:t>Price</a:t>
            </a:r>
          </a:p>
        </p:txBody>
      </p:sp>
      <p:sp>
        <p:nvSpPr>
          <p:cNvPr id="2" name="Title 1">
            <a:extLst>
              <a:ext uri="{FF2B5EF4-FFF2-40B4-BE49-F238E27FC236}">
                <a16:creationId xmlns:a16="http://schemas.microsoft.com/office/drawing/2014/main" id="{87243FC0-3638-4886-A057-326710FB98CB}"/>
              </a:ext>
            </a:extLst>
          </p:cNvPr>
          <p:cNvSpPr>
            <a:spLocks noGrp="1"/>
          </p:cNvSpPr>
          <p:nvPr>
            <p:ph type="title"/>
          </p:nvPr>
        </p:nvSpPr>
        <p:spPr>
          <a:xfrm>
            <a:off x="1371600" y="457200"/>
            <a:ext cx="7315199" cy="676014"/>
          </a:xfrm>
        </p:spPr>
        <p:txBody>
          <a:bodyPr/>
          <a:lstStyle/>
          <a:p>
            <a:r>
              <a:rPr lang="en-US" dirty="0"/>
              <a:t>Comparing the models: </a:t>
            </a:r>
          </a:p>
        </p:txBody>
      </p:sp>
      <p:sp>
        <p:nvSpPr>
          <p:cNvPr id="3" name="Content Placeholder 2">
            <a:extLst>
              <a:ext uri="{FF2B5EF4-FFF2-40B4-BE49-F238E27FC236}">
                <a16:creationId xmlns:a16="http://schemas.microsoft.com/office/drawing/2014/main" id="{D786DECC-00E5-42B8-BDD1-C3C2CB521230}"/>
              </a:ext>
            </a:extLst>
          </p:cNvPr>
          <p:cNvSpPr>
            <a:spLocks noGrp="1"/>
          </p:cNvSpPr>
          <p:nvPr>
            <p:ph idx="1"/>
          </p:nvPr>
        </p:nvSpPr>
        <p:spPr>
          <a:xfrm>
            <a:off x="1628775" y="7149406"/>
            <a:ext cx="8229600" cy="4525963"/>
          </a:xfrm>
        </p:spPr>
        <p:txBody>
          <a:bodyPr/>
          <a:lstStyle/>
          <a:p>
            <a:pPr marL="0" indent="0">
              <a:buNone/>
            </a:pPr>
            <a:r>
              <a:rPr lang="en-US" dirty="0"/>
              <a:t>Method:		Price								Quantity</a:t>
            </a:r>
          </a:p>
        </p:txBody>
      </p:sp>
      <p:pic>
        <p:nvPicPr>
          <p:cNvPr id="5" name="Picture 4">
            <a:extLst>
              <a:ext uri="{FF2B5EF4-FFF2-40B4-BE49-F238E27FC236}">
                <a16:creationId xmlns:a16="http://schemas.microsoft.com/office/drawing/2014/main" id="{9AD43CDE-AB72-4DEB-8CD7-87346810270A}"/>
              </a:ext>
            </a:extLst>
          </p:cNvPr>
          <p:cNvPicPr>
            <a:picLocks noChangeAspect="1"/>
          </p:cNvPicPr>
          <p:nvPr/>
        </p:nvPicPr>
        <p:blipFill rotWithShape="1">
          <a:blip r:embed="rId3"/>
          <a:srcRect r="28078" b="3361"/>
          <a:stretch/>
        </p:blipFill>
        <p:spPr>
          <a:xfrm>
            <a:off x="230121" y="1425555"/>
            <a:ext cx="2394912" cy="2494700"/>
          </a:xfrm>
          <a:prstGeom prst="rect">
            <a:avLst/>
          </a:prstGeom>
        </p:spPr>
      </p:pic>
      <p:pic>
        <p:nvPicPr>
          <p:cNvPr id="6" name="Picture 5">
            <a:extLst>
              <a:ext uri="{FF2B5EF4-FFF2-40B4-BE49-F238E27FC236}">
                <a16:creationId xmlns:a16="http://schemas.microsoft.com/office/drawing/2014/main" id="{DD3891E1-98FD-413B-A077-7FC7DE6A81D0}"/>
              </a:ext>
            </a:extLst>
          </p:cNvPr>
          <p:cNvPicPr>
            <a:picLocks noChangeAspect="1"/>
          </p:cNvPicPr>
          <p:nvPr/>
        </p:nvPicPr>
        <p:blipFill rotWithShape="1">
          <a:blip r:embed="rId4"/>
          <a:srcRect r="30101"/>
          <a:stretch/>
        </p:blipFill>
        <p:spPr>
          <a:xfrm>
            <a:off x="3100003" y="1440795"/>
            <a:ext cx="2251737" cy="2494700"/>
          </a:xfrm>
          <a:prstGeom prst="rect">
            <a:avLst/>
          </a:prstGeom>
        </p:spPr>
      </p:pic>
      <p:pic>
        <p:nvPicPr>
          <p:cNvPr id="8" name="Picture 7">
            <a:extLst>
              <a:ext uri="{FF2B5EF4-FFF2-40B4-BE49-F238E27FC236}">
                <a16:creationId xmlns:a16="http://schemas.microsoft.com/office/drawing/2014/main" id="{B33DECAC-9F24-48CB-84DC-D6B7E6DBBCD7}"/>
              </a:ext>
            </a:extLst>
          </p:cNvPr>
          <p:cNvPicPr>
            <a:picLocks noChangeAspect="1"/>
          </p:cNvPicPr>
          <p:nvPr/>
        </p:nvPicPr>
        <p:blipFill rotWithShape="1">
          <a:blip r:embed="rId5"/>
          <a:srcRect r="30292"/>
          <a:stretch/>
        </p:blipFill>
        <p:spPr>
          <a:xfrm>
            <a:off x="278867" y="4139608"/>
            <a:ext cx="2328748" cy="2505547"/>
          </a:xfrm>
          <a:prstGeom prst="rect">
            <a:avLst/>
          </a:prstGeom>
        </p:spPr>
      </p:pic>
      <p:pic>
        <p:nvPicPr>
          <p:cNvPr id="9" name="Picture 8">
            <a:extLst>
              <a:ext uri="{FF2B5EF4-FFF2-40B4-BE49-F238E27FC236}">
                <a16:creationId xmlns:a16="http://schemas.microsoft.com/office/drawing/2014/main" id="{92F74696-2CB5-49FD-9BB1-3C35EA4740CF}"/>
              </a:ext>
            </a:extLst>
          </p:cNvPr>
          <p:cNvPicPr>
            <a:picLocks noChangeAspect="1"/>
          </p:cNvPicPr>
          <p:nvPr/>
        </p:nvPicPr>
        <p:blipFill rotWithShape="1">
          <a:blip r:embed="rId6"/>
          <a:srcRect r="31624"/>
          <a:stretch/>
        </p:blipFill>
        <p:spPr>
          <a:xfrm>
            <a:off x="2985758" y="4126519"/>
            <a:ext cx="2328748" cy="2494700"/>
          </a:xfrm>
          <a:prstGeom prst="rect">
            <a:avLst/>
          </a:prstGeom>
        </p:spPr>
      </p:pic>
      <p:graphicFrame>
        <p:nvGraphicFramePr>
          <p:cNvPr id="13" name="Table 12">
            <a:extLst>
              <a:ext uri="{FF2B5EF4-FFF2-40B4-BE49-F238E27FC236}">
                <a16:creationId xmlns:a16="http://schemas.microsoft.com/office/drawing/2014/main" id="{CE3CA759-5DAE-4ED0-AAEE-986D1BAADD6E}"/>
              </a:ext>
            </a:extLst>
          </p:cNvPr>
          <p:cNvGraphicFramePr>
            <a:graphicFrameLocks noGrp="1"/>
          </p:cNvGraphicFramePr>
          <p:nvPr>
            <p:extLst>
              <p:ext uri="{D42A27DB-BD31-4B8C-83A1-F6EECF244321}">
                <p14:modId xmlns:p14="http://schemas.microsoft.com/office/powerpoint/2010/main" val="837158389"/>
              </p:ext>
            </p:extLst>
          </p:nvPr>
        </p:nvGraphicFramePr>
        <p:xfrm>
          <a:off x="5428720" y="4493438"/>
          <a:ext cx="3504218" cy="2004060"/>
        </p:xfrm>
        <a:graphic>
          <a:graphicData uri="http://schemas.openxmlformats.org/drawingml/2006/table">
            <a:tbl>
              <a:tblPr/>
              <a:tblGrid>
                <a:gridCol w="722741">
                  <a:extLst>
                    <a:ext uri="{9D8B030D-6E8A-4147-A177-3AD203B41FA5}">
                      <a16:colId xmlns:a16="http://schemas.microsoft.com/office/drawing/2014/main" val="3829275394"/>
                    </a:ext>
                  </a:extLst>
                </a:gridCol>
                <a:gridCol w="777233">
                  <a:extLst>
                    <a:ext uri="{9D8B030D-6E8A-4147-A177-3AD203B41FA5}">
                      <a16:colId xmlns:a16="http://schemas.microsoft.com/office/drawing/2014/main" val="1179160637"/>
                    </a:ext>
                  </a:extLst>
                </a:gridCol>
                <a:gridCol w="541841">
                  <a:extLst>
                    <a:ext uri="{9D8B030D-6E8A-4147-A177-3AD203B41FA5}">
                      <a16:colId xmlns:a16="http://schemas.microsoft.com/office/drawing/2014/main" val="1774158196"/>
                    </a:ext>
                  </a:extLst>
                </a:gridCol>
                <a:gridCol w="818647">
                  <a:extLst>
                    <a:ext uri="{9D8B030D-6E8A-4147-A177-3AD203B41FA5}">
                      <a16:colId xmlns:a16="http://schemas.microsoft.com/office/drawing/2014/main" val="3939837678"/>
                    </a:ext>
                  </a:extLst>
                </a:gridCol>
                <a:gridCol w="643756">
                  <a:extLst>
                    <a:ext uri="{9D8B030D-6E8A-4147-A177-3AD203B41FA5}">
                      <a16:colId xmlns:a16="http://schemas.microsoft.com/office/drawing/2014/main" val="1408476718"/>
                    </a:ext>
                  </a:extLst>
                </a:gridCol>
              </a:tblGrid>
              <a:tr h="182880">
                <a:tc>
                  <a:txBody>
                    <a:bodyPr/>
                    <a:lstStyle/>
                    <a:p>
                      <a:pPr algn="l" fontAlgn="b"/>
                      <a:r>
                        <a:rPr lang="en-US" sz="1600" b="1" i="0" u="none" strike="noStrike" dirty="0">
                          <a:solidFill>
                            <a:srgbClr val="000000"/>
                          </a:solidFill>
                          <a:effectLst/>
                          <a:latin typeface="Calibri" panose="020F0502020204030204" pitchFamily="34" charset="0"/>
                        </a:rPr>
                        <a:t>Place</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tc>
                  <a:txBody>
                    <a:bodyPr/>
                    <a:lstStyle/>
                    <a:p>
                      <a:pPr algn="l" fontAlgn="b"/>
                      <a:r>
                        <a:rPr lang="en-US" sz="1600" b="1" i="0" u="none" strike="noStrike" dirty="0">
                          <a:solidFill>
                            <a:srgbClr val="000000"/>
                          </a:solidFill>
                          <a:effectLst/>
                          <a:latin typeface="Calibri" panose="020F0502020204030204" pitchFamily="34" charset="0"/>
                        </a:rPr>
                        <a:t>Category</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tc>
                  <a:txBody>
                    <a:bodyPr/>
                    <a:lstStyle/>
                    <a:p>
                      <a:pPr algn="r" fontAlgn="b"/>
                      <a:r>
                        <a:rPr lang="en-US" sz="1600" b="1" i="0" u="none" strike="noStrike" dirty="0">
                          <a:solidFill>
                            <a:srgbClr val="000000"/>
                          </a:solidFill>
                          <a:effectLst/>
                          <a:latin typeface="Calibri" panose="020F0502020204030204" pitchFamily="34" charset="0"/>
                        </a:rPr>
                        <a:t>Total</a:t>
                      </a:r>
                    </a:p>
                    <a:p>
                      <a:pPr algn="r" fontAlgn="b"/>
                      <a:r>
                        <a:rPr lang="en-US" sz="1600" b="1" i="0" u="none" strike="noStrike" dirty="0">
                          <a:solidFill>
                            <a:srgbClr val="000000"/>
                          </a:solidFill>
                          <a:effectLst/>
                          <a:latin typeface="Calibri" panose="020F0502020204030204" pitchFamily="34" charset="0"/>
                        </a:rPr>
                        <a:t>Count</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tc>
                  <a:txBody>
                    <a:bodyPr/>
                    <a:lstStyle/>
                    <a:p>
                      <a:pPr algn="r" fontAlgn="b"/>
                      <a:r>
                        <a:rPr lang="en-US" sz="1600" b="1" i="0" u="none" strike="noStrike" dirty="0">
                          <a:solidFill>
                            <a:srgbClr val="000000"/>
                          </a:solidFill>
                          <a:effectLst/>
                          <a:latin typeface="Calibri" panose="020F0502020204030204" pitchFamily="34" charset="0"/>
                        </a:rPr>
                        <a:t>Removed</a:t>
                      </a:r>
                    </a:p>
                    <a:p>
                      <a:pPr algn="r" fontAlgn="b"/>
                      <a:r>
                        <a:rPr lang="en-US" sz="1600" b="1" i="0" u="none" strike="noStrike" dirty="0">
                          <a:solidFill>
                            <a:srgbClr val="000000"/>
                          </a:solidFill>
                          <a:effectLst/>
                          <a:latin typeface="Calibri" panose="020F0502020204030204" pitchFamily="34" charset="0"/>
                        </a:rPr>
                        <a:t>Count</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tc>
                  <a:txBody>
                    <a:bodyPr/>
                    <a:lstStyle/>
                    <a:p>
                      <a:pPr algn="r" fontAlgn="b"/>
                      <a:r>
                        <a:rPr lang="en-US" sz="1600" b="1" i="0" u="none" strike="noStrike" dirty="0">
                          <a:solidFill>
                            <a:srgbClr val="000000"/>
                          </a:solidFill>
                          <a:effectLst/>
                          <a:latin typeface="Calibri" panose="020F0502020204030204" pitchFamily="34" charset="0"/>
                        </a:rPr>
                        <a:t>Used</a:t>
                      </a:r>
                    </a:p>
                    <a:p>
                      <a:pPr algn="r" fontAlgn="b"/>
                      <a:r>
                        <a:rPr lang="en-US" sz="1600" b="1" i="0" u="none" strike="noStrike" dirty="0">
                          <a:solidFill>
                            <a:srgbClr val="000000"/>
                          </a:solidFill>
                          <a:effectLst/>
                          <a:latin typeface="Calibri" panose="020F0502020204030204" pitchFamily="34" charset="0"/>
                        </a:rPr>
                        <a:t>Count</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extLst>
                  <a:ext uri="{0D108BD9-81ED-4DB2-BD59-A6C34878D82A}">
                    <a16:rowId xmlns:a16="http://schemas.microsoft.com/office/drawing/2014/main" val="417349785"/>
                  </a:ext>
                </a:extLst>
              </a:tr>
              <a:tr h="182880">
                <a:tc>
                  <a:txBody>
                    <a:bodyPr/>
                    <a:lstStyle/>
                    <a:p>
                      <a:pPr algn="l" fontAlgn="b"/>
                      <a:r>
                        <a:rPr lang="en-US" sz="1600" b="0" i="0" u="none" strike="noStrike">
                          <a:solidFill>
                            <a:srgbClr val="000000"/>
                          </a:solidFill>
                          <a:effectLst/>
                          <a:latin typeface="Calibri" panose="020F0502020204030204" pitchFamily="34" charset="0"/>
                        </a:rPr>
                        <a:t>National</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CBDADD"/>
                    </a:solidFill>
                  </a:tcPr>
                </a:tc>
                <a:tc>
                  <a:txBody>
                    <a:bodyPr/>
                    <a:lstStyle/>
                    <a:p>
                      <a:pPr algn="l" fontAlgn="b"/>
                      <a:r>
                        <a:rPr lang="en-US" sz="1600" b="0" i="0" u="none" strike="noStrike" dirty="0">
                          <a:solidFill>
                            <a:srgbClr val="000000"/>
                          </a:solidFill>
                          <a:effectLst/>
                          <a:latin typeface="Calibri" panose="020F0502020204030204" pitchFamily="34" charset="0"/>
                        </a:rPr>
                        <a:t>Finfish</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703</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107</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596</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CBDADD"/>
                    </a:solidFill>
                  </a:tcPr>
                </a:tc>
                <a:extLst>
                  <a:ext uri="{0D108BD9-81ED-4DB2-BD59-A6C34878D82A}">
                    <a16:rowId xmlns:a16="http://schemas.microsoft.com/office/drawing/2014/main" val="2031999201"/>
                  </a:ext>
                </a:extLst>
              </a:tr>
              <a:tr h="182880">
                <a:tc>
                  <a:txBody>
                    <a:bodyPr/>
                    <a:lstStyle/>
                    <a:p>
                      <a:pPr algn="l" fontAlgn="b"/>
                      <a:endParaRPr lang="en-US" sz="16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Other</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125</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48</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77</a:t>
                      </a:r>
                    </a:p>
                  </a:txBody>
                  <a:tcPr marL="7620" marR="7620" marT="7620" marB="0" anchor="b">
                    <a:lnL>
                      <a:noFill/>
                    </a:lnL>
                    <a:lnR>
                      <a:noFill/>
                    </a:lnR>
                    <a:lnT>
                      <a:noFill/>
                    </a:lnT>
                    <a:lnB>
                      <a:noFill/>
                    </a:lnB>
                    <a:solidFill>
                      <a:srgbClr val="CBDADD"/>
                    </a:solidFill>
                  </a:tcPr>
                </a:tc>
                <a:extLst>
                  <a:ext uri="{0D108BD9-81ED-4DB2-BD59-A6C34878D82A}">
                    <a16:rowId xmlns:a16="http://schemas.microsoft.com/office/drawing/2014/main" val="3407717707"/>
                  </a:ext>
                </a:extLst>
              </a:tr>
              <a:tr h="182880">
                <a:tc>
                  <a:txBody>
                    <a:bodyPr/>
                    <a:lstStyle/>
                    <a:p>
                      <a:pPr algn="l" fontAlgn="b"/>
                      <a:endParaRPr lang="en-US" sz="16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CBDADD"/>
                    </a:solidFill>
                  </a:tcPr>
                </a:tc>
                <a:tc>
                  <a:txBody>
                    <a:bodyPr/>
                    <a:lstStyle/>
                    <a:p>
                      <a:pPr algn="l" fontAlgn="b"/>
                      <a:r>
                        <a:rPr lang="en-US" sz="1600" b="0" i="0" u="none" strike="noStrike" dirty="0">
                          <a:solidFill>
                            <a:srgbClr val="000000"/>
                          </a:solidFill>
                          <a:effectLst/>
                          <a:latin typeface="Calibri" panose="020F0502020204030204" pitchFamily="34" charset="0"/>
                        </a:rPr>
                        <a:t>Shellfish</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240</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43</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197</a:t>
                      </a:r>
                    </a:p>
                  </a:txBody>
                  <a:tcPr marL="7620" marR="7620" marT="7620" marB="0" anchor="b">
                    <a:lnL>
                      <a:noFill/>
                    </a:lnL>
                    <a:lnR>
                      <a:noFill/>
                    </a:lnR>
                    <a:lnT>
                      <a:noFill/>
                    </a:lnT>
                    <a:lnB>
                      <a:noFill/>
                    </a:lnB>
                    <a:solidFill>
                      <a:srgbClr val="CBDADD"/>
                    </a:solidFill>
                  </a:tcPr>
                </a:tc>
                <a:extLst>
                  <a:ext uri="{0D108BD9-81ED-4DB2-BD59-A6C34878D82A}">
                    <a16:rowId xmlns:a16="http://schemas.microsoft.com/office/drawing/2014/main" val="251946960"/>
                  </a:ext>
                </a:extLst>
              </a:tr>
              <a:tr h="182880">
                <a:tc>
                  <a:txBody>
                    <a:bodyPr/>
                    <a:lstStyle/>
                    <a:p>
                      <a:pPr algn="l" fontAlgn="b"/>
                      <a:r>
                        <a:rPr lang="en-US" sz="1600" b="0" i="0" u="none" strike="noStrike" dirty="0">
                          <a:solidFill>
                            <a:srgbClr val="000000"/>
                          </a:solidFill>
                          <a:effectLst/>
                          <a:latin typeface="Calibri" panose="020F0502020204030204" pitchFamily="34" charset="0"/>
                        </a:rPr>
                        <a:t>Pacific</a:t>
                      </a:r>
                    </a:p>
                  </a:txBody>
                  <a:tcPr marL="7620" marR="7620" marT="7620" marB="0" anchor="b">
                    <a:lnL>
                      <a:noFill/>
                    </a:lnL>
                    <a:lnR>
                      <a:noFill/>
                    </a:lnR>
                    <a:lnT>
                      <a:noFill/>
                    </a:lnT>
                    <a:lnB>
                      <a:noFill/>
                    </a:lnB>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Finfish</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145</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20</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125</a:t>
                      </a:r>
                    </a:p>
                  </a:txBody>
                  <a:tcPr marL="7620" marR="7620" marT="7620" marB="0" anchor="b">
                    <a:lnL>
                      <a:noFill/>
                    </a:lnL>
                    <a:lnR>
                      <a:noFill/>
                    </a:lnR>
                    <a:lnT>
                      <a:noFill/>
                    </a:lnT>
                    <a:lnB>
                      <a:noFill/>
                    </a:lnB>
                    <a:solidFill>
                      <a:srgbClr val="CBDADD"/>
                    </a:solidFill>
                  </a:tcPr>
                </a:tc>
                <a:extLst>
                  <a:ext uri="{0D108BD9-81ED-4DB2-BD59-A6C34878D82A}">
                    <a16:rowId xmlns:a16="http://schemas.microsoft.com/office/drawing/2014/main" val="2756976662"/>
                  </a:ext>
                </a:extLst>
              </a:tr>
              <a:tr h="182880">
                <a:tc>
                  <a:txBody>
                    <a:bodyPr/>
                    <a:lstStyle/>
                    <a:p>
                      <a:pPr algn="l" fontAlgn="b"/>
                      <a:endParaRPr lang="en-US" sz="16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Other</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18</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6</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12</a:t>
                      </a:r>
                    </a:p>
                  </a:txBody>
                  <a:tcPr marL="7620" marR="7620" marT="7620" marB="0" anchor="b">
                    <a:lnL>
                      <a:noFill/>
                    </a:lnL>
                    <a:lnR>
                      <a:noFill/>
                    </a:lnR>
                    <a:lnT>
                      <a:noFill/>
                    </a:lnT>
                    <a:lnB>
                      <a:noFill/>
                    </a:lnB>
                    <a:solidFill>
                      <a:srgbClr val="CBDADD"/>
                    </a:solidFill>
                  </a:tcPr>
                </a:tc>
                <a:extLst>
                  <a:ext uri="{0D108BD9-81ED-4DB2-BD59-A6C34878D82A}">
                    <a16:rowId xmlns:a16="http://schemas.microsoft.com/office/drawing/2014/main" val="1996452417"/>
                  </a:ext>
                </a:extLst>
              </a:tr>
              <a:tr h="182880">
                <a:tc>
                  <a:txBody>
                    <a:bodyPr/>
                    <a:lstStyle/>
                    <a:p>
                      <a:pPr algn="l" fontAlgn="b"/>
                      <a:endParaRPr lang="en-US" sz="16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Shellfish</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42</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9</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33</a:t>
                      </a:r>
                    </a:p>
                  </a:txBody>
                  <a:tcPr marL="7620" marR="7620" marT="7620" marB="0" anchor="b">
                    <a:lnL>
                      <a:noFill/>
                    </a:lnL>
                    <a:lnR>
                      <a:noFill/>
                    </a:lnR>
                    <a:lnT>
                      <a:noFill/>
                    </a:lnT>
                    <a:lnB>
                      <a:noFill/>
                    </a:lnB>
                    <a:solidFill>
                      <a:srgbClr val="CBDADD"/>
                    </a:solidFill>
                  </a:tcPr>
                </a:tc>
                <a:extLst>
                  <a:ext uri="{0D108BD9-81ED-4DB2-BD59-A6C34878D82A}">
                    <a16:rowId xmlns:a16="http://schemas.microsoft.com/office/drawing/2014/main" val="783363792"/>
                  </a:ext>
                </a:extLst>
              </a:tr>
            </a:tbl>
          </a:graphicData>
        </a:graphic>
      </p:graphicFrame>
      <p:sp>
        <p:nvSpPr>
          <p:cNvPr id="16" name="Rectangle 15">
            <a:extLst>
              <a:ext uri="{FF2B5EF4-FFF2-40B4-BE49-F238E27FC236}">
                <a16:creationId xmlns:a16="http://schemas.microsoft.com/office/drawing/2014/main" id="{B9839962-F5C3-41CE-9114-F587D9F50CCE}"/>
              </a:ext>
            </a:extLst>
          </p:cNvPr>
          <p:cNvSpPr/>
          <p:nvPr/>
        </p:nvSpPr>
        <p:spPr>
          <a:xfrm rot="16200000">
            <a:off x="-469098" y="2209156"/>
            <a:ext cx="1211989" cy="369332"/>
          </a:xfrm>
          <a:prstGeom prst="rect">
            <a:avLst/>
          </a:prstGeom>
        </p:spPr>
        <p:txBody>
          <a:bodyPr wrap="square">
            <a:spAutoFit/>
          </a:bodyPr>
          <a:lstStyle/>
          <a:p>
            <a:r>
              <a:rPr lang="en-US" b="1" dirty="0">
                <a:solidFill>
                  <a:schemeClr val="accent2"/>
                </a:solidFill>
              </a:rPr>
              <a:t>Quantity</a:t>
            </a:r>
          </a:p>
        </p:txBody>
      </p:sp>
      <p:cxnSp>
        <p:nvCxnSpPr>
          <p:cNvPr id="18" name="Straight Connector 17">
            <a:extLst>
              <a:ext uri="{FF2B5EF4-FFF2-40B4-BE49-F238E27FC236}">
                <a16:creationId xmlns:a16="http://schemas.microsoft.com/office/drawing/2014/main" id="{E7DDC227-90A6-4BAD-9B7A-CA0A4BFA35B5}"/>
              </a:ext>
            </a:extLst>
          </p:cNvPr>
          <p:cNvCxnSpPr/>
          <p:nvPr/>
        </p:nvCxnSpPr>
        <p:spPr>
          <a:xfrm flipV="1">
            <a:off x="10852666" y="457200"/>
            <a:ext cx="0" cy="755904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19" name="Table 18">
            <a:extLst>
              <a:ext uri="{FF2B5EF4-FFF2-40B4-BE49-F238E27FC236}">
                <a16:creationId xmlns:a16="http://schemas.microsoft.com/office/drawing/2014/main" id="{D37CA1EA-24A6-4F1C-9F39-0E3D1E1109D3}"/>
              </a:ext>
            </a:extLst>
          </p:cNvPr>
          <p:cNvGraphicFramePr>
            <a:graphicFrameLocks noGrp="1"/>
          </p:cNvGraphicFramePr>
          <p:nvPr>
            <p:extLst>
              <p:ext uri="{D42A27DB-BD31-4B8C-83A1-F6EECF244321}">
                <p14:modId xmlns:p14="http://schemas.microsoft.com/office/powerpoint/2010/main" val="2630308341"/>
              </p:ext>
            </p:extLst>
          </p:nvPr>
        </p:nvGraphicFramePr>
        <p:xfrm>
          <a:off x="5459151" y="1664560"/>
          <a:ext cx="3504220" cy="2004060"/>
        </p:xfrm>
        <a:graphic>
          <a:graphicData uri="http://schemas.openxmlformats.org/drawingml/2006/table">
            <a:tbl>
              <a:tblPr/>
              <a:tblGrid>
                <a:gridCol w="722743">
                  <a:extLst>
                    <a:ext uri="{9D8B030D-6E8A-4147-A177-3AD203B41FA5}">
                      <a16:colId xmlns:a16="http://schemas.microsoft.com/office/drawing/2014/main" val="3829275394"/>
                    </a:ext>
                  </a:extLst>
                </a:gridCol>
                <a:gridCol w="777235">
                  <a:extLst>
                    <a:ext uri="{9D8B030D-6E8A-4147-A177-3AD203B41FA5}">
                      <a16:colId xmlns:a16="http://schemas.microsoft.com/office/drawing/2014/main" val="1179160637"/>
                    </a:ext>
                  </a:extLst>
                </a:gridCol>
                <a:gridCol w="541841">
                  <a:extLst>
                    <a:ext uri="{9D8B030D-6E8A-4147-A177-3AD203B41FA5}">
                      <a16:colId xmlns:a16="http://schemas.microsoft.com/office/drawing/2014/main" val="1774158196"/>
                    </a:ext>
                  </a:extLst>
                </a:gridCol>
                <a:gridCol w="818646">
                  <a:extLst>
                    <a:ext uri="{9D8B030D-6E8A-4147-A177-3AD203B41FA5}">
                      <a16:colId xmlns:a16="http://schemas.microsoft.com/office/drawing/2014/main" val="3939837678"/>
                    </a:ext>
                  </a:extLst>
                </a:gridCol>
                <a:gridCol w="643755">
                  <a:extLst>
                    <a:ext uri="{9D8B030D-6E8A-4147-A177-3AD203B41FA5}">
                      <a16:colId xmlns:a16="http://schemas.microsoft.com/office/drawing/2014/main" val="1408476718"/>
                    </a:ext>
                  </a:extLst>
                </a:gridCol>
              </a:tblGrid>
              <a:tr h="182880">
                <a:tc>
                  <a:txBody>
                    <a:bodyPr/>
                    <a:lstStyle/>
                    <a:p>
                      <a:pPr algn="l" fontAlgn="b"/>
                      <a:r>
                        <a:rPr lang="en-US" sz="1600" b="1" i="0" u="none" strike="noStrike" dirty="0">
                          <a:solidFill>
                            <a:srgbClr val="000000"/>
                          </a:solidFill>
                          <a:effectLst/>
                          <a:latin typeface="Calibri" panose="020F0502020204030204" pitchFamily="34" charset="0"/>
                        </a:rPr>
                        <a:t>Place</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tc>
                  <a:txBody>
                    <a:bodyPr/>
                    <a:lstStyle/>
                    <a:p>
                      <a:pPr algn="l" fontAlgn="b"/>
                      <a:r>
                        <a:rPr lang="en-US" sz="1600" b="1" i="0" u="none" strike="noStrike" dirty="0">
                          <a:solidFill>
                            <a:srgbClr val="000000"/>
                          </a:solidFill>
                          <a:effectLst/>
                          <a:latin typeface="Calibri" panose="020F0502020204030204" pitchFamily="34" charset="0"/>
                        </a:rPr>
                        <a:t>Category</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tc>
                  <a:txBody>
                    <a:bodyPr/>
                    <a:lstStyle/>
                    <a:p>
                      <a:pPr algn="r" fontAlgn="b"/>
                      <a:r>
                        <a:rPr lang="en-US" sz="1600" b="1" i="0" u="none" strike="noStrike" dirty="0">
                          <a:solidFill>
                            <a:srgbClr val="000000"/>
                          </a:solidFill>
                          <a:effectLst/>
                          <a:latin typeface="Calibri" panose="020F0502020204030204" pitchFamily="34" charset="0"/>
                        </a:rPr>
                        <a:t>Total</a:t>
                      </a:r>
                    </a:p>
                    <a:p>
                      <a:pPr algn="r" fontAlgn="b"/>
                      <a:r>
                        <a:rPr lang="en-US" sz="1600" b="1" i="0" u="none" strike="noStrike" dirty="0">
                          <a:solidFill>
                            <a:srgbClr val="000000"/>
                          </a:solidFill>
                          <a:effectLst/>
                          <a:latin typeface="Calibri" panose="020F0502020204030204" pitchFamily="34" charset="0"/>
                        </a:rPr>
                        <a:t>Count</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tc>
                  <a:txBody>
                    <a:bodyPr/>
                    <a:lstStyle/>
                    <a:p>
                      <a:pPr algn="r" fontAlgn="b"/>
                      <a:r>
                        <a:rPr lang="en-US" sz="1600" b="1" i="0" u="none" strike="noStrike" dirty="0">
                          <a:solidFill>
                            <a:srgbClr val="000000"/>
                          </a:solidFill>
                          <a:effectLst/>
                          <a:latin typeface="Calibri" panose="020F0502020204030204" pitchFamily="34" charset="0"/>
                        </a:rPr>
                        <a:t>Removed</a:t>
                      </a:r>
                    </a:p>
                    <a:p>
                      <a:pPr algn="r" fontAlgn="b"/>
                      <a:r>
                        <a:rPr lang="en-US" sz="1600" b="1" i="0" u="none" strike="noStrike" dirty="0">
                          <a:solidFill>
                            <a:srgbClr val="000000"/>
                          </a:solidFill>
                          <a:effectLst/>
                          <a:latin typeface="Calibri" panose="020F0502020204030204" pitchFamily="34" charset="0"/>
                        </a:rPr>
                        <a:t>Count</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tc>
                  <a:txBody>
                    <a:bodyPr/>
                    <a:lstStyle/>
                    <a:p>
                      <a:pPr algn="r" fontAlgn="b"/>
                      <a:r>
                        <a:rPr lang="en-US" sz="1600" b="1" i="0" u="none" strike="noStrike" dirty="0">
                          <a:solidFill>
                            <a:srgbClr val="000000"/>
                          </a:solidFill>
                          <a:effectLst/>
                          <a:latin typeface="Calibri" panose="020F0502020204030204" pitchFamily="34" charset="0"/>
                        </a:rPr>
                        <a:t>Used</a:t>
                      </a:r>
                    </a:p>
                    <a:p>
                      <a:pPr algn="r" fontAlgn="b"/>
                      <a:r>
                        <a:rPr lang="en-US" sz="1600" b="1" i="0" u="none" strike="noStrike" dirty="0">
                          <a:solidFill>
                            <a:srgbClr val="000000"/>
                          </a:solidFill>
                          <a:effectLst/>
                          <a:latin typeface="Calibri" panose="020F0502020204030204" pitchFamily="34" charset="0"/>
                        </a:rPr>
                        <a:t>Count</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extLst>
                  <a:ext uri="{0D108BD9-81ED-4DB2-BD59-A6C34878D82A}">
                    <a16:rowId xmlns:a16="http://schemas.microsoft.com/office/drawing/2014/main" val="417349785"/>
                  </a:ext>
                </a:extLst>
              </a:tr>
              <a:tr h="182880">
                <a:tc>
                  <a:txBody>
                    <a:bodyPr/>
                    <a:lstStyle/>
                    <a:p>
                      <a:pPr algn="l" fontAlgn="b"/>
                      <a:r>
                        <a:rPr lang="en-US" sz="1600" b="0" i="0" u="none" strike="noStrike">
                          <a:solidFill>
                            <a:srgbClr val="000000"/>
                          </a:solidFill>
                          <a:effectLst/>
                          <a:latin typeface="Calibri" panose="020F0502020204030204" pitchFamily="34" charset="0"/>
                        </a:rPr>
                        <a:t>National</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CBDADD"/>
                    </a:solidFill>
                  </a:tcPr>
                </a:tc>
                <a:tc>
                  <a:txBody>
                    <a:bodyPr/>
                    <a:lstStyle/>
                    <a:p>
                      <a:pPr algn="l" fontAlgn="b"/>
                      <a:r>
                        <a:rPr lang="en-US" sz="1600" b="0" i="0" u="none" strike="noStrike" dirty="0">
                          <a:solidFill>
                            <a:srgbClr val="000000"/>
                          </a:solidFill>
                          <a:effectLst/>
                          <a:latin typeface="Calibri" panose="020F0502020204030204" pitchFamily="34" charset="0"/>
                        </a:rPr>
                        <a:t>Finfish</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703</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219</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484</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solidFill>
                      <a:srgbClr val="CBDADD"/>
                    </a:solidFill>
                  </a:tcPr>
                </a:tc>
                <a:extLst>
                  <a:ext uri="{0D108BD9-81ED-4DB2-BD59-A6C34878D82A}">
                    <a16:rowId xmlns:a16="http://schemas.microsoft.com/office/drawing/2014/main" val="2031999201"/>
                  </a:ext>
                </a:extLst>
              </a:tr>
              <a:tr h="182880">
                <a:tc>
                  <a:txBody>
                    <a:bodyPr/>
                    <a:lstStyle/>
                    <a:p>
                      <a:pPr algn="l" fontAlgn="b"/>
                      <a:endParaRPr lang="en-US" sz="16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Other</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125</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67</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58</a:t>
                      </a:r>
                    </a:p>
                  </a:txBody>
                  <a:tcPr marL="7620" marR="7620" marT="7620" marB="0" anchor="b">
                    <a:lnL>
                      <a:noFill/>
                    </a:lnL>
                    <a:lnR>
                      <a:noFill/>
                    </a:lnR>
                    <a:lnT>
                      <a:noFill/>
                    </a:lnT>
                    <a:lnB>
                      <a:noFill/>
                    </a:lnB>
                    <a:solidFill>
                      <a:srgbClr val="CBDADD"/>
                    </a:solidFill>
                  </a:tcPr>
                </a:tc>
                <a:extLst>
                  <a:ext uri="{0D108BD9-81ED-4DB2-BD59-A6C34878D82A}">
                    <a16:rowId xmlns:a16="http://schemas.microsoft.com/office/drawing/2014/main" val="3407717707"/>
                  </a:ext>
                </a:extLst>
              </a:tr>
              <a:tr h="182880">
                <a:tc>
                  <a:txBody>
                    <a:bodyPr/>
                    <a:lstStyle/>
                    <a:p>
                      <a:pPr algn="l" fontAlgn="b"/>
                      <a:endParaRPr lang="en-US" sz="16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CBDADD"/>
                    </a:solidFill>
                  </a:tcPr>
                </a:tc>
                <a:tc>
                  <a:txBody>
                    <a:bodyPr/>
                    <a:lstStyle/>
                    <a:p>
                      <a:pPr algn="l" fontAlgn="b"/>
                      <a:r>
                        <a:rPr lang="en-US" sz="1600" b="0" i="0" u="none" strike="noStrike" dirty="0">
                          <a:solidFill>
                            <a:srgbClr val="000000"/>
                          </a:solidFill>
                          <a:effectLst/>
                          <a:latin typeface="Calibri" panose="020F0502020204030204" pitchFamily="34" charset="0"/>
                        </a:rPr>
                        <a:t>Shellfish</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240</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85</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155</a:t>
                      </a:r>
                    </a:p>
                  </a:txBody>
                  <a:tcPr marL="7620" marR="7620" marT="7620" marB="0" anchor="b">
                    <a:lnL>
                      <a:noFill/>
                    </a:lnL>
                    <a:lnR>
                      <a:noFill/>
                    </a:lnR>
                    <a:lnT>
                      <a:noFill/>
                    </a:lnT>
                    <a:lnB>
                      <a:noFill/>
                    </a:lnB>
                    <a:solidFill>
                      <a:srgbClr val="CBDADD"/>
                    </a:solidFill>
                  </a:tcPr>
                </a:tc>
                <a:extLst>
                  <a:ext uri="{0D108BD9-81ED-4DB2-BD59-A6C34878D82A}">
                    <a16:rowId xmlns:a16="http://schemas.microsoft.com/office/drawing/2014/main" val="251946960"/>
                  </a:ext>
                </a:extLst>
              </a:tr>
              <a:tr h="182880">
                <a:tc>
                  <a:txBody>
                    <a:bodyPr/>
                    <a:lstStyle/>
                    <a:p>
                      <a:pPr algn="l" fontAlgn="b"/>
                      <a:r>
                        <a:rPr lang="en-US" sz="1600" b="0" i="0" u="none" strike="noStrike" dirty="0">
                          <a:solidFill>
                            <a:srgbClr val="000000"/>
                          </a:solidFill>
                          <a:effectLst/>
                          <a:latin typeface="Calibri" panose="020F0502020204030204" pitchFamily="34" charset="0"/>
                        </a:rPr>
                        <a:t>Pacific</a:t>
                      </a:r>
                    </a:p>
                  </a:txBody>
                  <a:tcPr marL="7620" marR="7620" marT="7620" marB="0" anchor="b">
                    <a:lnL>
                      <a:noFill/>
                    </a:lnL>
                    <a:lnR>
                      <a:noFill/>
                    </a:lnR>
                    <a:lnT>
                      <a:noFill/>
                    </a:lnT>
                    <a:lnB>
                      <a:noFill/>
                    </a:lnB>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Finfish</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145</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32</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113</a:t>
                      </a:r>
                    </a:p>
                  </a:txBody>
                  <a:tcPr marL="7620" marR="7620" marT="7620" marB="0" anchor="b">
                    <a:lnL>
                      <a:noFill/>
                    </a:lnL>
                    <a:lnR>
                      <a:noFill/>
                    </a:lnR>
                    <a:lnT>
                      <a:noFill/>
                    </a:lnT>
                    <a:lnB>
                      <a:noFill/>
                    </a:lnB>
                    <a:solidFill>
                      <a:srgbClr val="CBDADD"/>
                    </a:solidFill>
                  </a:tcPr>
                </a:tc>
                <a:extLst>
                  <a:ext uri="{0D108BD9-81ED-4DB2-BD59-A6C34878D82A}">
                    <a16:rowId xmlns:a16="http://schemas.microsoft.com/office/drawing/2014/main" val="2756976662"/>
                  </a:ext>
                </a:extLst>
              </a:tr>
              <a:tr h="182880">
                <a:tc>
                  <a:txBody>
                    <a:bodyPr/>
                    <a:lstStyle/>
                    <a:p>
                      <a:pPr algn="l" fontAlgn="b"/>
                      <a:endParaRPr lang="en-US" sz="16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Other</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18</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7</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11</a:t>
                      </a:r>
                    </a:p>
                  </a:txBody>
                  <a:tcPr marL="7620" marR="7620" marT="7620" marB="0" anchor="b">
                    <a:lnL>
                      <a:noFill/>
                    </a:lnL>
                    <a:lnR>
                      <a:noFill/>
                    </a:lnR>
                    <a:lnT>
                      <a:noFill/>
                    </a:lnT>
                    <a:lnB>
                      <a:noFill/>
                    </a:lnB>
                    <a:solidFill>
                      <a:srgbClr val="CBDADD"/>
                    </a:solidFill>
                  </a:tcPr>
                </a:tc>
                <a:extLst>
                  <a:ext uri="{0D108BD9-81ED-4DB2-BD59-A6C34878D82A}">
                    <a16:rowId xmlns:a16="http://schemas.microsoft.com/office/drawing/2014/main" val="1996452417"/>
                  </a:ext>
                </a:extLst>
              </a:tr>
              <a:tr h="182880">
                <a:tc>
                  <a:txBody>
                    <a:bodyPr/>
                    <a:lstStyle/>
                    <a:p>
                      <a:pPr algn="l" fontAlgn="b"/>
                      <a:endParaRPr lang="en-US" sz="16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Shellfish</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42</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19</a:t>
                      </a:r>
                    </a:p>
                  </a:txBody>
                  <a:tcPr marL="7620" marR="7620" marT="7620" marB="0" anchor="b">
                    <a:lnL>
                      <a:noFill/>
                    </a:lnL>
                    <a:lnR>
                      <a:noFill/>
                    </a:lnR>
                    <a:lnT>
                      <a:noFill/>
                    </a:lnT>
                    <a:lnB>
                      <a:noFill/>
                    </a:lnB>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23</a:t>
                      </a:r>
                    </a:p>
                  </a:txBody>
                  <a:tcPr marL="7620" marR="7620" marT="7620" marB="0" anchor="b">
                    <a:lnL>
                      <a:noFill/>
                    </a:lnL>
                    <a:lnR>
                      <a:noFill/>
                    </a:lnR>
                    <a:lnT>
                      <a:noFill/>
                    </a:lnT>
                    <a:lnB>
                      <a:noFill/>
                    </a:lnB>
                    <a:solidFill>
                      <a:srgbClr val="CBDADD"/>
                    </a:solidFill>
                  </a:tcPr>
                </a:tc>
                <a:extLst>
                  <a:ext uri="{0D108BD9-81ED-4DB2-BD59-A6C34878D82A}">
                    <a16:rowId xmlns:a16="http://schemas.microsoft.com/office/drawing/2014/main" val="783363792"/>
                  </a:ext>
                </a:extLst>
              </a:tr>
            </a:tbl>
          </a:graphicData>
        </a:graphic>
      </p:graphicFrame>
      <p:pic>
        <p:nvPicPr>
          <p:cNvPr id="20" name="Picture 19">
            <a:extLst>
              <a:ext uri="{FF2B5EF4-FFF2-40B4-BE49-F238E27FC236}">
                <a16:creationId xmlns:a16="http://schemas.microsoft.com/office/drawing/2014/main" id="{14FC9B8E-22D9-4524-BF27-364FA5A8C327}"/>
              </a:ext>
            </a:extLst>
          </p:cNvPr>
          <p:cNvPicPr>
            <a:picLocks noChangeAspect="1"/>
          </p:cNvPicPr>
          <p:nvPr/>
        </p:nvPicPr>
        <p:blipFill rotWithShape="1">
          <a:blip r:embed="rId5"/>
          <a:srcRect l="69830" t="32915" r="5194" b="26912"/>
          <a:stretch/>
        </p:blipFill>
        <p:spPr>
          <a:xfrm>
            <a:off x="33292" y="0"/>
            <a:ext cx="1088592" cy="1313242"/>
          </a:xfrm>
          <a:prstGeom prst="rect">
            <a:avLst/>
          </a:prstGeom>
          <a:ln>
            <a:solidFill>
              <a:schemeClr val="tx1"/>
            </a:solidFill>
          </a:ln>
        </p:spPr>
      </p:pic>
      <p:sp>
        <p:nvSpPr>
          <p:cNvPr id="22" name="Rectangle 21">
            <a:extLst>
              <a:ext uri="{FF2B5EF4-FFF2-40B4-BE49-F238E27FC236}">
                <a16:creationId xmlns:a16="http://schemas.microsoft.com/office/drawing/2014/main" id="{9A71F3C6-A33F-427B-8582-AD82457076E7}"/>
              </a:ext>
            </a:extLst>
          </p:cNvPr>
          <p:cNvSpPr/>
          <p:nvPr/>
        </p:nvSpPr>
        <p:spPr>
          <a:xfrm>
            <a:off x="5465954" y="3625013"/>
            <a:ext cx="2260008" cy="95410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2800" dirty="0"/>
              <a:t>Models behave similarly</a:t>
            </a:r>
          </a:p>
        </p:txBody>
      </p:sp>
      <p:sp>
        <p:nvSpPr>
          <p:cNvPr id="23" name="Rectangle 22">
            <a:extLst>
              <a:ext uri="{FF2B5EF4-FFF2-40B4-BE49-F238E27FC236}">
                <a16:creationId xmlns:a16="http://schemas.microsoft.com/office/drawing/2014/main" id="{8412E866-3804-4E64-BAEE-A42F02F613AB}"/>
              </a:ext>
            </a:extLst>
          </p:cNvPr>
          <p:cNvSpPr/>
          <p:nvPr/>
        </p:nvSpPr>
        <p:spPr>
          <a:xfrm>
            <a:off x="5011155" y="1071878"/>
            <a:ext cx="3968437" cy="52322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2800" dirty="0"/>
              <a:t>Q Models remove more data</a:t>
            </a:r>
          </a:p>
        </p:txBody>
      </p:sp>
      <p:cxnSp>
        <p:nvCxnSpPr>
          <p:cNvPr id="24" name="Straight Arrow Connector 23">
            <a:extLst>
              <a:ext uri="{FF2B5EF4-FFF2-40B4-BE49-F238E27FC236}">
                <a16:creationId xmlns:a16="http://schemas.microsoft.com/office/drawing/2014/main" id="{D815BDB2-EC87-4EA6-8429-32E5FD84325D}"/>
              </a:ext>
            </a:extLst>
          </p:cNvPr>
          <p:cNvCxnSpPr>
            <a:cxnSpLocks/>
          </p:cNvCxnSpPr>
          <p:nvPr/>
        </p:nvCxnSpPr>
        <p:spPr>
          <a:xfrm>
            <a:off x="8150330" y="1595098"/>
            <a:ext cx="0" cy="528951"/>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550829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48711D0-69B2-4C7F-A660-AB5806D17771}"/>
              </a:ext>
            </a:extLst>
          </p:cNvPr>
          <p:cNvSpPr/>
          <p:nvPr/>
        </p:nvSpPr>
        <p:spPr>
          <a:xfrm>
            <a:off x="-228600" y="6355080"/>
            <a:ext cx="9707880" cy="5029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9A40953B-3F0F-4C43-8AF3-2BDA425D975C}"/>
              </a:ext>
            </a:extLst>
          </p:cNvPr>
          <p:cNvSpPr>
            <a:spLocks noGrp="1"/>
          </p:cNvSpPr>
          <p:nvPr>
            <p:ph type="title"/>
          </p:nvPr>
        </p:nvSpPr>
        <p:spPr/>
        <p:txBody>
          <a:bodyPr/>
          <a:lstStyle/>
          <a:p>
            <a:r>
              <a:rPr lang="en-US" dirty="0"/>
              <a:t>National Quantity Index</a:t>
            </a:r>
          </a:p>
        </p:txBody>
      </p:sp>
      <p:sp>
        <p:nvSpPr>
          <p:cNvPr id="5" name="Content Placeholder 4">
            <a:extLst>
              <a:ext uri="{FF2B5EF4-FFF2-40B4-BE49-F238E27FC236}">
                <a16:creationId xmlns:a16="http://schemas.microsoft.com/office/drawing/2014/main" id="{FBBD4E6E-E8A4-4D72-92D6-79B1F2297AEC}"/>
              </a:ext>
            </a:extLst>
          </p:cNvPr>
          <p:cNvSpPr>
            <a:spLocks noGrp="1"/>
          </p:cNvSpPr>
          <p:nvPr>
            <p:ph sz="half" idx="2"/>
          </p:nvPr>
        </p:nvSpPr>
        <p:spPr>
          <a:xfrm>
            <a:off x="4648200" y="1133214"/>
            <a:ext cx="4358640" cy="4992949"/>
          </a:xfrm>
        </p:spPr>
        <p:txBody>
          <a:bodyPr>
            <a:normAutofit/>
          </a:bodyPr>
          <a:lstStyle/>
          <a:p>
            <a:pPr marL="0" indent="0">
              <a:buNone/>
            </a:pPr>
            <a:r>
              <a:rPr lang="en-US" sz="3600" dirty="0"/>
              <a:t>At the national level, there is strong </a:t>
            </a:r>
            <a:r>
              <a:rPr lang="en-US" sz="3600" dirty="0">
                <a:latin typeface="+mj-lt"/>
              </a:rPr>
              <a:t>agreement between the different Quantity and Price models</a:t>
            </a:r>
          </a:p>
          <a:p>
            <a:endParaRPr lang="en-US" sz="3600" dirty="0"/>
          </a:p>
        </p:txBody>
      </p:sp>
      <p:graphicFrame>
        <p:nvGraphicFramePr>
          <p:cNvPr id="6" name="Content Placeholder 5">
            <a:extLst>
              <a:ext uri="{FF2B5EF4-FFF2-40B4-BE49-F238E27FC236}">
                <a16:creationId xmlns:a16="http://schemas.microsoft.com/office/drawing/2014/main" id="{C6562807-FE5B-4CBF-A46C-A9D5B8BB7893}"/>
              </a:ext>
            </a:extLst>
          </p:cNvPr>
          <p:cNvGraphicFramePr>
            <a:graphicFrameLocks noGrp="1"/>
          </p:cNvGraphicFramePr>
          <p:nvPr>
            <p:ph sz="half" idx="1"/>
            <p:extLst>
              <p:ext uri="{D42A27DB-BD31-4B8C-83A1-F6EECF244321}">
                <p14:modId xmlns:p14="http://schemas.microsoft.com/office/powerpoint/2010/main" val="880700551"/>
              </p:ext>
            </p:extLst>
          </p:nvPr>
        </p:nvGraphicFramePr>
        <p:xfrm>
          <a:off x="457200" y="1600200"/>
          <a:ext cx="4038600" cy="4525963"/>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Group 9">
            <a:extLst>
              <a:ext uri="{FF2B5EF4-FFF2-40B4-BE49-F238E27FC236}">
                <a16:creationId xmlns:a16="http://schemas.microsoft.com/office/drawing/2014/main" id="{82FF67F4-63F7-443C-A5B5-7480D7C72A84}"/>
              </a:ext>
            </a:extLst>
          </p:cNvPr>
          <p:cNvGrpSpPr/>
          <p:nvPr/>
        </p:nvGrpSpPr>
        <p:grpSpPr>
          <a:xfrm>
            <a:off x="8686800" y="-1478054"/>
            <a:ext cx="2512810" cy="1244555"/>
            <a:chOff x="6742508" y="-173536"/>
            <a:chExt cx="2307766" cy="1143000"/>
          </a:xfrm>
        </p:grpSpPr>
        <p:pic>
          <p:nvPicPr>
            <p:cNvPr id="11" name="Picture 10">
              <a:extLst>
                <a:ext uri="{FF2B5EF4-FFF2-40B4-BE49-F238E27FC236}">
                  <a16:creationId xmlns:a16="http://schemas.microsoft.com/office/drawing/2014/main" id="{1884E6E7-2046-4DA3-AFA4-C728771B6FCB}"/>
                </a:ext>
              </a:extLst>
            </p:cNvPr>
            <p:cNvPicPr>
              <a:picLocks noChangeAspect="1"/>
            </p:cNvPicPr>
            <p:nvPr/>
          </p:nvPicPr>
          <p:blipFill rotWithShape="1">
            <a:blip r:embed="rId4"/>
            <a:srcRect t="21420" b="58437"/>
            <a:stretch/>
          </p:blipFill>
          <p:spPr>
            <a:xfrm>
              <a:off x="6759106" y="548640"/>
              <a:ext cx="1200746" cy="387532"/>
            </a:xfrm>
            <a:prstGeom prst="rect">
              <a:avLst/>
            </a:prstGeom>
          </p:spPr>
        </p:pic>
        <p:pic>
          <p:nvPicPr>
            <p:cNvPr id="14" name="Picture 13">
              <a:extLst>
                <a:ext uri="{FF2B5EF4-FFF2-40B4-BE49-F238E27FC236}">
                  <a16:creationId xmlns:a16="http://schemas.microsoft.com/office/drawing/2014/main" id="{9F1D797B-D1A8-4AED-9E55-D8074B58DE58}"/>
                </a:ext>
              </a:extLst>
            </p:cNvPr>
            <p:cNvPicPr>
              <a:picLocks noChangeAspect="1"/>
            </p:cNvPicPr>
            <p:nvPr/>
          </p:nvPicPr>
          <p:blipFill rotWithShape="1">
            <a:blip r:embed="rId4"/>
            <a:srcRect t="61519" b="19240"/>
            <a:stretch/>
          </p:blipFill>
          <p:spPr>
            <a:xfrm>
              <a:off x="7849528" y="599291"/>
              <a:ext cx="1200746" cy="370173"/>
            </a:xfrm>
            <a:prstGeom prst="rect">
              <a:avLst/>
            </a:prstGeom>
          </p:spPr>
        </p:pic>
        <p:pic>
          <p:nvPicPr>
            <p:cNvPr id="15" name="Picture 14">
              <a:extLst>
                <a:ext uri="{FF2B5EF4-FFF2-40B4-BE49-F238E27FC236}">
                  <a16:creationId xmlns:a16="http://schemas.microsoft.com/office/drawing/2014/main" id="{E371FD1C-6256-4F13-980D-EE6ADCB0E36D}"/>
                </a:ext>
              </a:extLst>
            </p:cNvPr>
            <p:cNvPicPr>
              <a:picLocks noChangeAspect="1"/>
            </p:cNvPicPr>
            <p:nvPr/>
          </p:nvPicPr>
          <p:blipFill rotWithShape="1">
            <a:blip r:embed="rId4"/>
            <a:srcRect b="86501"/>
            <a:stretch/>
          </p:blipFill>
          <p:spPr>
            <a:xfrm>
              <a:off x="7157824" y="-173536"/>
              <a:ext cx="1200746" cy="259715"/>
            </a:xfrm>
            <a:prstGeom prst="rect">
              <a:avLst/>
            </a:prstGeom>
          </p:spPr>
        </p:pic>
        <p:pic>
          <p:nvPicPr>
            <p:cNvPr id="16" name="Picture 15">
              <a:extLst>
                <a:ext uri="{FF2B5EF4-FFF2-40B4-BE49-F238E27FC236}">
                  <a16:creationId xmlns:a16="http://schemas.microsoft.com/office/drawing/2014/main" id="{F9B3B5AE-D926-4EF2-B231-407283EEB5A3}"/>
                </a:ext>
              </a:extLst>
            </p:cNvPr>
            <p:cNvPicPr>
              <a:picLocks noChangeAspect="1"/>
            </p:cNvPicPr>
            <p:nvPr/>
          </p:nvPicPr>
          <p:blipFill rotWithShape="1">
            <a:blip r:embed="rId4"/>
            <a:srcRect l="1752" t="41873" r="-1752" b="37984"/>
            <a:stretch/>
          </p:blipFill>
          <p:spPr>
            <a:xfrm>
              <a:off x="6742508" y="170679"/>
              <a:ext cx="1200746" cy="387532"/>
            </a:xfrm>
            <a:prstGeom prst="rect">
              <a:avLst/>
            </a:prstGeom>
          </p:spPr>
        </p:pic>
        <p:pic>
          <p:nvPicPr>
            <p:cNvPr id="17" name="Picture 16">
              <a:extLst>
                <a:ext uri="{FF2B5EF4-FFF2-40B4-BE49-F238E27FC236}">
                  <a16:creationId xmlns:a16="http://schemas.microsoft.com/office/drawing/2014/main" id="{75448C07-BE9B-4756-B4B8-4A548C44BC85}"/>
                </a:ext>
              </a:extLst>
            </p:cNvPr>
            <p:cNvPicPr>
              <a:picLocks noChangeAspect="1"/>
            </p:cNvPicPr>
            <p:nvPr/>
          </p:nvPicPr>
          <p:blipFill rotWithShape="1">
            <a:blip r:embed="rId4"/>
            <a:srcRect t="80760" b="-1"/>
            <a:stretch/>
          </p:blipFill>
          <p:spPr>
            <a:xfrm>
              <a:off x="7849528" y="178467"/>
              <a:ext cx="1200746" cy="370173"/>
            </a:xfrm>
            <a:prstGeom prst="rect">
              <a:avLst/>
            </a:prstGeom>
          </p:spPr>
        </p:pic>
      </p:grpSp>
      <p:grpSp>
        <p:nvGrpSpPr>
          <p:cNvPr id="4" name="Group 3">
            <a:extLst>
              <a:ext uri="{FF2B5EF4-FFF2-40B4-BE49-F238E27FC236}">
                <a16:creationId xmlns:a16="http://schemas.microsoft.com/office/drawing/2014/main" id="{5A495B93-0A86-46F0-BA49-0EF0333D255C}"/>
              </a:ext>
            </a:extLst>
          </p:cNvPr>
          <p:cNvGrpSpPr/>
          <p:nvPr/>
        </p:nvGrpSpPr>
        <p:grpSpPr>
          <a:xfrm>
            <a:off x="3488734" y="4163700"/>
            <a:ext cx="5655266" cy="2554625"/>
            <a:chOff x="6900862" y="312835"/>
            <a:chExt cx="3153027" cy="1424301"/>
          </a:xfrm>
        </p:grpSpPr>
        <p:pic>
          <p:nvPicPr>
            <p:cNvPr id="3" name="Picture 2">
              <a:extLst>
                <a:ext uri="{FF2B5EF4-FFF2-40B4-BE49-F238E27FC236}">
                  <a16:creationId xmlns:a16="http://schemas.microsoft.com/office/drawing/2014/main" id="{5CECFB0C-C6F4-436C-B0F3-31AD039D48DE}"/>
                </a:ext>
              </a:extLst>
            </p:cNvPr>
            <p:cNvPicPr>
              <a:picLocks noChangeAspect="1"/>
            </p:cNvPicPr>
            <p:nvPr/>
          </p:nvPicPr>
          <p:blipFill rotWithShape="1">
            <a:blip r:embed="rId5"/>
            <a:srcRect t="19862" b="40228"/>
            <a:stretch/>
          </p:blipFill>
          <p:spPr>
            <a:xfrm>
              <a:off x="6900862" y="731837"/>
              <a:ext cx="1706927" cy="978926"/>
            </a:xfrm>
            <a:prstGeom prst="rect">
              <a:avLst/>
            </a:prstGeom>
          </p:spPr>
        </p:pic>
        <p:pic>
          <p:nvPicPr>
            <p:cNvPr id="18" name="Picture 17">
              <a:extLst>
                <a:ext uri="{FF2B5EF4-FFF2-40B4-BE49-F238E27FC236}">
                  <a16:creationId xmlns:a16="http://schemas.microsoft.com/office/drawing/2014/main" id="{57CEF6F1-C938-437E-927E-985C50020A58}"/>
                </a:ext>
              </a:extLst>
            </p:cNvPr>
            <p:cNvPicPr>
              <a:picLocks noChangeAspect="1"/>
            </p:cNvPicPr>
            <p:nvPr/>
          </p:nvPicPr>
          <p:blipFill rotWithShape="1">
            <a:blip r:embed="rId5"/>
            <a:srcRect t="60089"/>
            <a:stretch/>
          </p:blipFill>
          <p:spPr>
            <a:xfrm>
              <a:off x="8346962" y="758209"/>
              <a:ext cx="1706927" cy="978927"/>
            </a:xfrm>
            <a:prstGeom prst="rect">
              <a:avLst/>
            </a:prstGeom>
          </p:spPr>
        </p:pic>
        <p:pic>
          <p:nvPicPr>
            <p:cNvPr id="19" name="Picture 18">
              <a:extLst>
                <a:ext uri="{FF2B5EF4-FFF2-40B4-BE49-F238E27FC236}">
                  <a16:creationId xmlns:a16="http://schemas.microsoft.com/office/drawing/2014/main" id="{63CE381D-BEC7-4DA4-86BE-99E752649A9C}"/>
                </a:ext>
              </a:extLst>
            </p:cNvPr>
            <p:cNvPicPr>
              <a:picLocks noChangeAspect="1"/>
            </p:cNvPicPr>
            <p:nvPr/>
          </p:nvPicPr>
          <p:blipFill rotWithShape="1">
            <a:blip r:embed="rId5"/>
            <a:srcRect b="87584"/>
            <a:stretch/>
          </p:blipFill>
          <p:spPr>
            <a:xfrm>
              <a:off x="7493498" y="312835"/>
              <a:ext cx="1706927" cy="304543"/>
            </a:xfrm>
            <a:prstGeom prst="rect">
              <a:avLst/>
            </a:prstGeom>
          </p:spPr>
        </p:pic>
      </p:grpSp>
    </p:spTree>
    <p:extLst>
      <p:ext uri="{BB962C8B-B14F-4D97-AF65-F5344CB8AC3E}">
        <p14:creationId xmlns:p14="http://schemas.microsoft.com/office/powerpoint/2010/main" val="3164247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15E015-2844-4EA4-83FA-FC7E010DDE00}"/>
              </a:ext>
            </a:extLst>
          </p:cNvPr>
          <p:cNvSpPr/>
          <p:nvPr/>
        </p:nvSpPr>
        <p:spPr>
          <a:xfrm>
            <a:off x="-228600" y="6355080"/>
            <a:ext cx="9707880" cy="5029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86A900A-5828-4750-9B64-24EC3D05F8C2}"/>
              </a:ext>
            </a:extLst>
          </p:cNvPr>
          <p:cNvSpPr>
            <a:spLocks noGrp="1"/>
          </p:cNvSpPr>
          <p:nvPr>
            <p:ph type="title"/>
          </p:nvPr>
        </p:nvSpPr>
        <p:spPr/>
        <p:txBody>
          <a:bodyPr/>
          <a:lstStyle/>
          <a:p>
            <a:r>
              <a:rPr lang="en-US" dirty="0"/>
              <a:t>Regional Quantity Index</a:t>
            </a:r>
          </a:p>
        </p:txBody>
      </p:sp>
      <p:graphicFrame>
        <p:nvGraphicFramePr>
          <p:cNvPr id="13" name="Content Placeholder 5">
            <a:extLst>
              <a:ext uri="{FF2B5EF4-FFF2-40B4-BE49-F238E27FC236}">
                <a16:creationId xmlns:a16="http://schemas.microsoft.com/office/drawing/2014/main" id="{1A35564D-EC80-4081-8A2F-C1F424BF05F3}"/>
              </a:ext>
            </a:extLst>
          </p:cNvPr>
          <p:cNvGraphicFramePr>
            <a:graphicFrameLocks/>
          </p:cNvGraphicFramePr>
          <p:nvPr>
            <p:extLst>
              <p:ext uri="{D42A27DB-BD31-4B8C-83A1-F6EECF244321}">
                <p14:modId xmlns:p14="http://schemas.microsoft.com/office/powerpoint/2010/main" val="3651951288"/>
              </p:ext>
            </p:extLst>
          </p:nvPr>
        </p:nvGraphicFramePr>
        <p:xfrm>
          <a:off x="457200" y="1600199"/>
          <a:ext cx="4038600" cy="24193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ontent Placeholder 5">
            <a:extLst>
              <a:ext uri="{FF2B5EF4-FFF2-40B4-BE49-F238E27FC236}">
                <a16:creationId xmlns:a16="http://schemas.microsoft.com/office/drawing/2014/main" id="{6925ACBF-5862-4DDF-B32B-70BC22D21A74}"/>
              </a:ext>
            </a:extLst>
          </p:cNvPr>
          <p:cNvGraphicFramePr>
            <a:graphicFrameLocks/>
          </p:cNvGraphicFramePr>
          <p:nvPr>
            <p:extLst>
              <p:ext uri="{D42A27DB-BD31-4B8C-83A1-F6EECF244321}">
                <p14:modId xmlns:p14="http://schemas.microsoft.com/office/powerpoint/2010/main" val="3298244555"/>
              </p:ext>
            </p:extLst>
          </p:nvPr>
        </p:nvGraphicFramePr>
        <p:xfrm>
          <a:off x="457200" y="4057650"/>
          <a:ext cx="4038600" cy="241935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ontent Placeholder 5">
            <a:extLst>
              <a:ext uri="{FF2B5EF4-FFF2-40B4-BE49-F238E27FC236}">
                <a16:creationId xmlns:a16="http://schemas.microsoft.com/office/drawing/2014/main" id="{2E9AE25D-B2E5-436B-A7B8-489623FFCAEB}"/>
              </a:ext>
            </a:extLst>
          </p:cNvPr>
          <p:cNvGraphicFramePr>
            <a:graphicFrameLocks/>
          </p:cNvGraphicFramePr>
          <p:nvPr>
            <p:extLst>
              <p:ext uri="{D42A27DB-BD31-4B8C-83A1-F6EECF244321}">
                <p14:modId xmlns:p14="http://schemas.microsoft.com/office/powerpoint/2010/main" val="3372113800"/>
              </p:ext>
            </p:extLst>
          </p:nvPr>
        </p:nvGraphicFramePr>
        <p:xfrm>
          <a:off x="4857750" y="1600200"/>
          <a:ext cx="3829050" cy="2419351"/>
        </p:xfrm>
        <a:graphic>
          <a:graphicData uri="http://schemas.openxmlformats.org/drawingml/2006/chart">
            <c:chart xmlns:c="http://schemas.openxmlformats.org/drawingml/2006/chart" xmlns:r="http://schemas.openxmlformats.org/officeDocument/2006/relationships" r:id="rId5"/>
          </a:graphicData>
        </a:graphic>
      </p:graphicFrame>
      <p:grpSp>
        <p:nvGrpSpPr>
          <p:cNvPr id="24" name="Group 23">
            <a:extLst>
              <a:ext uri="{FF2B5EF4-FFF2-40B4-BE49-F238E27FC236}">
                <a16:creationId xmlns:a16="http://schemas.microsoft.com/office/drawing/2014/main" id="{6707EF07-6B4E-4840-94FD-C8461FCD538F}"/>
              </a:ext>
            </a:extLst>
          </p:cNvPr>
          <p:cNvGrpSpPr/>
          <p:nvPr/>
        </p:nvGrpSpPr>
        <p:grpSpPr>
          <a:xfrm>
            <a:off x="5985990" y="141794"/>
            <a:ext cx="3153027" cy="1424301"/>
            <a:chOff x="6900862" y="312835"/>
            <a:chExt cx="3153027" cy="1424301"/>
          </a:xfrm>
        </p:grpSpPr>
        <p:pic>
          <p:nvPicPr>
            <p:cNvPr id="25" name="Picture 24">
              <a:extLst>
                <a:ext uri="{FF2B5EF4-FFF2-40B4-BE49-F238E27FC236}">
                  <a16:creationId xmlns:a16="http://schemas.microsoft.com/office/drawing/2014/main" id="{B0765DAF-B809-4ACB-B5C9-251CB755AABC}"/>
                </a:ext>
              </a:extLst>
            </p:cNvPr>
            <p:cNvPicPr>
              <a:picLocks noChangeAspect="1"/>
            </p:cNvPicPr>
            <p:nvPr/>
          </p:nvPicPr>
          <p:blipFill rotWithShape="1">
            <a:blip r:embed="rId6"/>
            <a:srcRect t="19862" b="40228"/>
            <a:stretch/>
          </p:blipFill>
          <p:spPr>
            <a:xfrm>
              <a:off x="6900862" y="731837"/>
              <a:ext cx="1706927" cy="978926"/>
            </a:xfrm>
            <a:prstGeom prst="rect">
              <a:avLst/>
            </a:prstGeom>
          </p:spPr>
        </p:pic>
        <p:pic>
          <p:nvPicPr>
            <p:cNvPr id="26" name="Picture 25">
              <a:extLst>
                <a:ext uri="{FF2B5EF4-FFF2-40B4-BE49-F238E27FC236}">
                  <a16:creationId xmlns:a16="http://schemas.microsoft.com/office/drawing/2014/main" id="{07EDDA9E-2F5F-49A6-A42B-3C9C9DA76EF1}"/>
                </a:ext>
              </a:extLst>
            </p:cNvPr>
            <p:cNvPicPr>
              <a:picLocks noChangeAspect="1"/>
            </p:cNvPicPr>
            <p:nvPr/>
          </p:nvPicPr>
          <p:blipFill rotWithShape="1">
            <a:blip r:embed="rId6"/>
            <a:srcRect t="60089"/>
            <a:stretch/>
          </p:blipFill>
          <p:spPr>
            <a:xfrm>
              <a:off x="8346962" y="758209"/>
              <a:ext cx="1706927" cy="978927"/>
            </a:xfrm>
            <a:prstGeom prst="rect">
              <a:avLst/>
            </a:prstGeom>
          </p:spPr>
        </p:pic>
        <p:pic>
          <p:nvPicPr>
            <p:cNvPr id="27" name="Picture 26">
              <a:extLst>
                <a:ext uri="{FF2B5EF4-FFF2-40B4-BE49-F238E27FC236}">
                  <a16:creationId xmlns:a16="http://schemas.microsoft.com/office/drawing/2014/main" id="{DB02AA87-16F9-4D3B-AE7F-F3DC92F26642}"/>
                </a:ext>
              </a:extLst>
            </p:cNvPr>
            <p:cNvPicPr>
              <a:picLocks noChangeAspect="1"/>
            </p:cNvPicPr>
            <p:nvPr/>
          </p:nvPicPr>
          <p:blipFill rotWithShape="1">
            <a:blip r:embed="rId6"/>
            <a:srcRect b="87584"/>
            <a:stretch/>
          </p:blipFill>
          <p:spPr>
            <a:xfrm>
              <a:off x="7493498" y="312835"/>
              <a:ext cx="1706927" cy="304543"/>
            </a:xfrm>
            <a:prstGeom prst="rect">
              <a:avLst/>
            </a:prstGeom>
          </p:spPr>
        </p:pic>
      </p:grpSp>
      <p:cxnSp>
        <p:nvCxnSpPr>
          <p:cNvPr id="30" name="Straight Arrow Connector 29">
            <a:extLst>
              <a:ext uri="{FF2B5EF4-FFF2-40B4-BE49-F238E27FC236}">
                <a16:creationId xmlns:a16="http://schemas.microsoft.com/office/drawing/2014/main" id="{3092576E-4E54-497E-A5C5-6F394CD8DB39}"/>
              </a:ext>
            </a:extLst>
          </p:cNvPr>
          <p:cNvCxnSpPr>
            <a:cxnSpLocks/>
          </p:cNvCxnSpPr>
          <p:nvPr/>
        </p:nvCxnSpPr>
        <p:spPr>
          <a:xfrm>
            <a:off x="3458849" y="4615543"/>
            <a:ext cx="427351" cy="459377"/>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cxnSp>
        <p:nvCxnSpPr>
          <p:cNvPr id="31" name="Straight Arrow Connector 30">
            <a:extLst>
              <a:ext uri="{FF2B5EF4-FFF2-40B4-BE49-F238E27FC236}">
                <a16:creationId xmlns:a16="http://schemas.microsoft.com/office/drawing/2014/main" id="{71F92956-B9E1-46EE-B082-907A51BFEAE7}"/>
              </a:ext>
            </a:extLst>
          </p:cNvPr>
          <p:cNvCxnSpPr>
            <a:cxnSpLocks/>
          </p:cNvCxnSpPr>
          <p:nvPr/>
        </p:nvCxnSpPr>
        <p:spPr>
          <a:xfrm>
            <a:off x="852809" y="4727938"/>
            <a:ext cx="427351" cy="459377"/>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cxnSp>
        <p:nvCxnSpPr>
          <p:cNvPr id="32" name="Straight Arrow Connector 31">
            <a:extLst>
              <a:ext uri="{FF2B5EF4-FFF2-40B4-BE49-F238E27FC236}">
                <a16:creationId xmlns:a16="http://schemas.microsoft.com/office/drawing/2014/main" id="{DD70EE07-2136-44B1-85E6-F91655FC54B2}"/>
              </a:ext>
            </a:extLst>
          </p:cNvPr>
          <p:cNvCxnSpPr>
            <a:cxnSpLocks/>
          </p:cNvCxnSpPr>
          <p:nvPr/>
        </p:nvCxnSpPr>
        <p:spPr>
          <a:xfrm>
            <a:off x="7019979" y="2158295"/>
            <a:ext cx="427351" cy="459377"/>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sp>
        <p:nvSpPr>
          <p:cNvPr id="33" name="Content Placeholder 4">
            <a:extLst>
              <a:ext uri="{FF2B5EF4-FFF2-40B4-BE49-F238E27FC236}">
                <a16:creationId xmlns:a16="http://schemas.microsoft.com/office/drawing/2014/main" id="{83A0B559-C7AC-4E38-8D37-80B047201A38}"/>
              </a:ext>
            </a:extLst>
          </p:cNvPr>
          <p:cNvSpPr txBox="1">
            <a:spLocks/>
          </p:cNvSpPr>
          <p:nvPr/>
        </p:nvSpPr>
        <p:spPr>
          <a:xfrm>
            <a:off x="4891408" y="4236719"/>
            <a:ext cx="3795391" cy="226265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sz="3600" dirty="0"/>
          </a:p>
        </p:txBody>
      </p:sp>
      <p:sp>
        <p:nvSpPr>
          <p:cNvPr id="34" name="Rectangle 33">
            <a:extLst>
              <a:ext uri="{FF2B5EF4-FFF2-40B4-BE49-F238E27FC236}">
                <a16:creationId xmlns:a16="http://schemas.microsoft.com/office/drawing/2014/main" id="{7016A706-7C3D-40A7-91B9-8AD5C149777A}"/>
              </a:ext>
            </a:extLst>
          </p:cNvPr>
          <p:cNvSpPr/>
          <p:nvPr/>
        </p:nvSpPr>
        <p:spPr>
          <a:xfrm>
            <a:off x="5331113" y="4542824"/>
            <a:ext cx="3113472" cy="138499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2800" dirty="0"/>
              <a:t>Quantity models appear to exaggerate quantity change </a:t>
            </a:r>
          </a:p>
        </p:txBody>
      </p:sp>
    </p:spTree>
    <p:extLst>
      <p:ext uri="{BB962C8B-B14F-4D97-AF65-F5344CB8AC3E}">
        <p14:creationId xmlns:p14="http://schemas.microsoft.com/office/powerpoint/2010/main" val="737966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15E015-2844-4EA4-83FA-FC7E010DDE00}"/>
              </a:ext>
            </a:extLst>
          </p:cNvPr>
          <p:cNvSpPr/>
          <p:nvPr/>
        </p:nvSpPr>
        <p:spPr>
          <a:xfrm>
            <a:off x="-228600" y="6355080"/>
            <a:ext cx="9707880" cy="5029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86A900A-5828-4750-9B64-24EC3D05F8C2}"/>
              </a:ext>
            </a:extLst>
          </p:cNvPr>
          <p:cNvSpPr>
            <a:spLocks noGrp="1"/>
          </p:cNvSpPr>
          <p:nvPr>
            <p:ph type="title"/>
          </p:nvPr>
        </p:nvSpPr>
        <p:spPr/>
        <p:txBody>
          <a:bodyPr/>
          <a:lstStyle/>
          <a:p>
            <a:r>
              <a:rPr lang="en-US" dirty="0"/>
              <a:t>Regional Quantity Index</a:t>
            </a:r>
          </a:p>
        </p:txBody>
      </p:sp>
      <p:sp>
        <p:nvSpPr>
          <p:cNvPr id="7" name="Slide Number Placeholder 6">
            <a:extLst>
              <a:ext uri="{FF2B5EF4-FFF2-40B4-BE49-F238E27FC236}">
                <a16:creationId xmlns:a16="http://schemas.microsoft.com/office/drawing/2014/main" id="{23625CA8-2B9D-4A9D-AA9D-70E8DC912706}"/>
              </a:ext>
            </a:extLst>
          </p:cNvPr>
          <p:cNvSpPr>
            <a:spLocks noGrp="1"/>
          </p:cNvSpPr>
          <p:nvPr>
            <p:ph type="sldNum" sz="quarter" idx="12"/>
          </p:nvPr>
        </p:nvSpPr>
        <p:spPr/>
        <p:txBody>
          <a:bodyPr/>
          <a:lstStyle/>
          <a:p>
            <a:fld id="{377750F1-FD6A-43C0-BFA2-3DBACC0F8155}" type="slidenum">
              <a:rPr lang="en-US" smtClean="0"/>
              <a:pPr/>
              <a:t>25</a:t>
            </a:fld>
            <a:endParaRPr lang="en-US" dirty="0"/>
          </a:p>
        </p:txBody>
      </p:sp>
      <p:graphicFrame>
        <p:nvGraphicFramePr>
          <p:cNvPr id="13" name="Content Placeholder 5">
            <a:extLst>
              <a:ext uri="{FF2B5EF4-FFF2-40B4-BE49-F238E27FC236}">
                <a16:creationId xmlns:a16="http://schemas.microsoft.com/office/drawing/2014/main" id="{1A35564D-EC80-4081-8A2F-C1F424BF05F3}"/>
              </a:ext>
            </a:extLst>
          </p:cNvPr>
          <p:cNvGraphicFramePr>
            <a:graphicFrameLocks/>
          </p:cNvGraphicFramePr>
          <p:nvPr>
            <p:extLst>
              <p:ext uri="{D42A27DB-BD31-4B8C-83A1-F6EECF244321}">
                <p14:modId xmlns:p14="http://schemas.microsoft.com/office/powerpoint/2010/main" val="3394371607"/>
              </p:ext>
            </p:extLst>
          </p:nvPr>
        </p:nvGraphicFramePr>
        <p:xfrm>
          <a:off x="457200" y="1600199"/>
          <a:ext cx="4038600" cy="24193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ontent Placeholder 5">
            <a:extLst>
              <a:ext uri="{FF2B5EF4-FFF2-40B4-BE49-F238E27FC236}">
                <a16:creationId xmlns:a16="http://schemas.microsoft.com/office/drawing/2014/main" id="{6925ACBF-5862-4DDF-B32B-70BC22D21A74}"/>
              </a:ext>
            </a:extLst>
          </p:cNvPr>
          <p:cNvGraphicFramePr>
            <a:graphicFrameLocks/>
          </p:cNvGraphicFramePr>
          <p:nvPr>
            <p:extLst>
              <p:ext uri="{D42A27DB-BD31-4B8C-83A1-F6EECF244321}">
                <p14:modId xmlns:p14="http://schemas.microsoft.com/office/powerpoint/2010/main" val="39486177"/>
              </p:ext>
            </p:extLst>
          </p:nvPr>
        </p:nvGraphicFramePr>
        <p:xfrm>
          <a:off x="457200" y="4057650"/>
          <a:ext cx="4038600" cy="241935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ontent Placeholder 5">
            <a:extLst>
              <a:ext uri="{FF2B5EF4-FFF2-40B4-BE49-F238E27FC236}">
                <a16:creationId xmlns:a16="http://schemas.microsoft.com/office/drawing/2014/main" id="{2E9AE25D-B2E5-436B-A7B8-489623FFCAEB}"/>
              </a:ext>
            </a:extLst>
          </p:cNvPr>
          <p:cNvGraphicFramePr>
            <a:graphicFrameLocks/>
          </p:cNvGraphicFramePr>
          <p:nvPr>
            <p:extLst>
              <p:ext uri="{D42A27DB-BD31-4B8C-83A1-F6EECF244321}">
                <p14:modId xmlns:p14="http://schemas.microsoft.com/office/powerpoint/2010/main" val="164245950"/>
              </p:ext>
            </p:extLst>
          </p:nvPr>
        </p:nvGraphicFramePr>
        <p:xfrm>
          <a:off x="4857750" y="1600200"/>
          <a:ext cx="4286250" cy="241935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ontent Placeholder 5">
            <a:extLst>
              <a:ext uri="{FF2B5EF4-FFF2-40B4-BE49-F238E27FC236}">
                <a16:creationId xmlns:a16="http://schemas.microsoft.com/office/drawing/2014/main" id="{3A844007-ABDD-4BE1-BF93-D91F9434CFF4}"/>
              </a:ext>
            </a:extLst>
          </p:cNvPr>
          <p:cNvGraphicFramePr>
            <a:graphicFrameLocks/>
          </p:cNvGraphicFramePr>
          <p:nvPr>
            <p:extLst>
              <p:ext uri="{D42A27DB-BD31-4B8C-83A1-F6EECF244321}">
                <p14:modId xmlns:p14="http://schemas.microsoft.com/office/powerpoint/2010/main" val="3527277019"/>
              </p:ext>
            </p:extLst>
          </p:nvPr>
        </p:nvGraphicFramePr>
        <p:xfrm>
          <a:off x="4857750" y="4057651"/>
          <a:ext cx="4286250" cy="2419351"/>
        </p:xfrm>
        <a:graphic>
          <a:graphicData uri="http://schemas.openxmlformats.org/drawingml/2006/chart">
            <c:chart xmlns:c="http://schemas.openxmlformats.org/drawingml/2006/chart" xmlns:r="http://schemas.openxmlformats.org/officeDocument/2006/relationships" r:id="rId6"/>
          </a:graphicData>
        </a:graphic>
      </p:graphicFrame>
      <p:grpSp>
        <p:nvGrpSpPr>
          <p:cNvPr id="23" name="Group 22">
            <a:extLst>
              <a:ext uri="{FF2B5EF4-FFF2-40B4-BE49-F238E27FC236}">
                <a16:creationId xmlns:a16="http://schemas.microsoft.com/office/drawing/2014/main" id="{9A24EDB8-FB87-49FD-8609-A2DEE5DF65F8}"/>
              </a:ext>
            </a:extLst>
          </p:cNvPr>
          <p:cNvGrpSpPr/>
          <p:nvPr/>
        </p:nvGrpSpPr>
        <p:grpSpPr>
          <a:xfrm>
            <a:off x="5985990" y="141794"/>
            <a:ext cx="3153027" cy="1424301"/>
            <a:chOff x="6900862" y="312835"/>
            <a:chExt cx="3153027" cy="1424301"/>
          </a:xfrm>
        </p:grpSpPr>
        <p:pic>
          <p:nvPicPr>
            <p:cNvPr id="24" name="Picture 23">
              <a:extLst>
                <a:ext uri="{FF2B5EF4-FFF2-40B4-BE49-F238E27FC236}">
                  <a16:creationId xmlns:a16="http://schemas.microsoft.com/office/drawing/2014/main" id="{B48629D5-4E6C-46D7-B0E0-CDE68F4E6612}"/>
                </a:ext>
              </a:extLst>
            </p:cNvPr>
            <p:cNvPicPr>
              <a:picLocks noChangeAspect="1"/>
            </p:cNvPicPr>
            <p:nvPr/>
          </p:nvPicPr>
          <p:blipFill rotWithShape="1">
            <a:blip r:embed="rId7"/>
            <a:srcRect t="19862" b="40228"/>
            <a:stretch/>
          </p:blipFill>
          <p:spPr>
            <a:xfrm>
              <a:off x="6900862" y="731837"/>
              <a:ext cx="1706927" cy="978926"/>
            </a:xfrm>
            <a:prstGeom prst="rect">
              <a:avLst/>
            </a:prstGeom>
          </p:spPr>
        </p:pic>
        <p:pic>
          <p:nvPicPr>
            <p:cNvPr id="26" name="Picture 25">
              <a:extLst>
                <a:ext uri="{FF2B5EF4-FFF2-40B4-BE49-F238E27FC236}">
                  <a16:creationId xmlns:a16="http://schemas.microsoft.com/office/drawing/2014/main" id="{0C4C7C55-7BCC-4A6F-BBA7-3530B55E618F}"/>
                </a:ext>
              </a:extLst>
            </p:cNvPr>
            <p:cNvPicPr>
              <a:picLocks noChangeAspect="1"/>
            </p:cNvPicPr>
            <p:nvPr/>
          </p:nvPicPr>
          <p:blipFill rotWithShape="1">
            <a:blip r:embed="rId7"/>
            <a:srcRect t="60089"/>
            <a:stretch/>
          </p:blipFill>
          <p:spPr>
            <a:xfrm>
              <a:off x="8346962" y="758209"/>
              <a:ext cx="1706927" cy="978927"/>
            </a:xfrm>
            <a:prstGeom prst="rect">
              <a:avLst/>
            </a:prstGeom>
          </p:spPr>
        </p:pic>
        <p:pic>
          <p:nvPicPr>
            <p:cNvPr id="27" name="Picture 26">
              <a:extLst>
                <a:ext uri="{FF2B5EF4-FFF2-40B4-BE49-F238E27FC236}">
                  <a16:creationId xmlns:a16="http://schemas.microsoft.com/office/drawing/2014/main" id="{F4D68CC3-627F-461A-B920-05F5FDE49E14}"/>
                </a:ext>
              </a:extLst>
            </p:cNvPr>
            <p:cNvPicPr>
              <a:picLocks noChangeAspect="1"/>
            </p:cNvPicPr>
            <p:nvPr/>
          </p:nvPicPr>
          <p:blipFill rotWithShape="1">
            <a:blip r:embed="rId7"/>
            <a:srcRect b="87584"/>
            <a:stretch/>
          </p:blipFill>
          <p:spPr>
            <a:xfrm>
              <a:off x="7493498" y="312835"/>
              <a:ext cx="1706927" cy="304543"/>
            </a:xfrm>
            <a:prstGeom prst="rect">
              <a:avLst/>
            </a:prstGeom>
          </p:spPr>
        </p:pic>
      </p:grpSp>
      <p:cxnSp>
        <p:nvCxnSpPr>
          <p:cNvPr id="28" name="Straight Arrow Connector 27">
            <a:extLst>
              <a:ext uri="{FF2B5EF4-FFF2-40B4-BE49-F238E27FC236}">
                <a16:creationId xmlns:a16="http://schemas.microsoft.com/office/drawing/2014/main" id="{A6E1D514-751B-441A-AC36-482381E9AD3D}"/>
              </a:ext>
            </a:extLst>
          </p:cNvPr>
          <p:cNvCxnSpPr>
            <a:cxnSpLocks/>
          </p:cNvCxnSpPr>
          <p:nvPr/>
        </p:nvCxnSpPr>
        <p:spPr>
          <a:xfrm>
            <a:off x="1614809" y="2244639"/>
            <a:ext cx="427351" cy="459377"/>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cxnSp>
        <p:nvCxnSpPr>
          <p:cNvPr id="29" name="Straight Arrow Connector 28">
            <a:extLst>
              <a:ext uri="{FF2B5EF4-FFF2-40B4-BE49-F238E27FC236}">
                <a16:creationId xmlns:a16="http://schemas.microsoft.com/office/drawing/2014/main" id="{769218C3-91C7-4C29-AB13-BF89D70EABD9}"/>
              </a:ext>
            </a:extLst>
          </p:cNvPr>
          <p:cNvCxnSpPr>
            <a:cxnSpLocks/>
          </p:cNvCxnSpPr>
          <p:nvPr/>
        </p:nvCxnSpPr>
        <p:spPr>
          <a:xfrm>
            <a:off x="5089529" y="1906366"/>
            <a:ext cx="427351" cy="459377"/>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cxnSp>
        <p:nvCxnSpPr>
          <p:cNvPr id="30" name="Straight Arrow Connector 29">
            <a:extLst>
              <a:ext uri="{FF2B5EF4-FFF2-40B4-BE49-F238E27FC236}">
                <a16:creationId xmlns:a16="http://schemas.microsoft.com/office/drawing/2014/main" id="{F744F29E-C48C-4716-BB07-4674951BB30D}"/>
              </a:ext>
            </a:extLst>
          </p:cNvPr>
          <p:cNvCxnSpPr>
            <a:cxnSpLocks/>
          </p:cNvCxnSpPr>
          <p:nvPr/>
        </p:nvCxnSpPr>
        <p:spPr>
          <a:xfrm>
            <a:off x="2681609" y="4746988"/>
            <a:ext cx="427351" cy="459377"/>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754825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9A02E978-DDBF-470A-94B6-26459E41AC86}"/>
              </a:ext>
            </a:extLst>
          </p:cNvPr>
          <p:cNvGrpSpPr/>
          <p:nvPr/>
        </p:nvGrpSpPr>
        <p:grpSpPr>
          <a:xfrm>
            <a:off x="3388838" y="1580783"/>
            <a:ext cx="2647898" cy="2372996"/>
            <a:chOff x="3388838" y="1580783"/>
            <a:chExt cx="2647898" cy="2372996"/>
          </a:xfrm>
        </p:grpSpPr>
        <p:pic>
          <p:nvPicPr>
            <p:cNvPr id="10" name="Picture 9">
              <a:extLst>
                <a:ext uri="{FF2B5EF4-FFF2-40B4-BE49-F238E27FC236}">
                  <a16:creationId xmlns:a16="http://schemas.microsoft.com/office/drawing/2014/main" id="{685853E8-5E13-4679-91F8-71C7017171D6}"/>
                </a:ext>
              </a:extLst>
            </p:cNvPr>
            <p:cNvPicPr>
              <a:picLocks noChangeAspect="1"/>
            </p:cNvPicPr>
            <p:nvPr/>
          </p:nvPicPr>
          <p:blipFill rotWithShape="1">
            <a:blip r:embed="rId3"/>
            <a:srcRect t="8802" r="22743"/>
            <a:stretch/>
          </p:blipFill>
          <p:spPr>
            <a:xfrm>
              <a:off x="3399893" y="1580783"/>
              <a:ext cx="2636843" cy="2372996"/>
            </a:xfrm>
            <a:prstGeom prst="rect">
              <a:avLst/>
            </a:prstGeom>
          </p:spPr>
        </p:pic>
        <p:sp>
          <p:nvSpPr>
            <p:cNvPr id="56" name="Rectangle 55">
              <a:extLst>
                <a:ext uri="{FF2B5EF4-FFF2-40B4-BE49-F238E27FC236}">
                  <a16:creationId xmlns:a16="http://schemas.microsoft.com/office/drawing/2014/main" id="{AC727C48-EF74-4CA4-A66E-78CCB1F7595E}"/>
                </a:ext>
              </a:extLst>
            </p:cNvPr>
            <p:cNvSpPr/>
            <p:nvPr/>
          </p:nvSpPr>
          <p:spPr>
            <a:xfrm rot="16200000">
              <a:off x="2589641" y="2714441"/>
              <a:ext cx="1879937" cy="28154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V (Billions)</a:t>
              </a:r>
            </a:p>
          </p:txBody>
        </p:sp>
      </p:grpSp>
      <p:grpSp>
        <p:nvGrpSpPr>
          <p:cNvPr id="91" name="Group 90">
            <a:extLst>
              <a:ext uri="{FF2B5EF4-FFF2-40B4-BE49-F238E27FC236}">
                <a16:creationId xmlns:a16="http://schemas.microsoft.com/office/drawing/2014/main" id="{DF07ABA1-1608-4E55-A791-4B5AA4FF11F3}"/>
              </a:ext>
            </a:extLst>
          </p:cNvPr>
          <p:cNvGrpSpPr/>
          <p:nvPr/>
        </p:nvGrpSpPr>
        <p:grpSpPr>
          <a:xfrm>
            <a:off x="6106503" y="1554571"/>
            <a:ext cx="2458377" cy="2399208"/>
            <a:chOff x="6106503" y="1554571"/>
            <a:chExt cx="2458377" cy="2399208"/>
          </a:xfrm>
        </p:grpSpPr>
        <p:pic>
          <p:nvPicPr>
            <p:cNvPr id="9" name="Picture 8">
              <a:extLst>
                <a:ext uri="{FF2B5EF4-FFF2-40B4-BE49-F238E27FC236}">
                  <a16:creationId xmlns:a16="http://schemas.microsoft.com/office/drawing/2014/main" id="{DC620113-01D4-4773-83AE-E67C61C8322F}"/>
                </a:ext>
              </a:extLst>
            </p:cNvPr>
            <p:cNvPicPr>
              <a:picLocks noChangeAspect="1"/>
            </p:cNvPicPr>
            <p:nvPr/>
          </p:nvPicPr>
          <p:blipFill rotWithShape="1">
            <a:blip r:embed="rId4"/>
            <a:srcRect t="8193" r="27167"/>
            <a:stretch/>
          </p:blipFill>
          <p:spPr>
            <a:xfrm>
              <a:off x="6120056" y="1554571"/>
              <a:ext cx="2444824" cy="2399208"/>
            </a:xfrm>
            <a:prstGeom prst="rect">
              <a:avLst/>
            </a:prstGeom>
          </p:spPr>
        </p:pic>
        <p:sp>
          <p:nvSpPr>
            <p:cNvPr id="57" name="Rectangle 56">
              <a:extLst>
                <a:ext uri="{FF2B5EF4-FFF2-40B4-BE49-F238E27FC236}">
                  <a16:creationId xmlns:a16="http://schemas.microsoft.com/office/drawing/2014/main" id="{79225A16-2507-4E2E-821B-2012D43E5F1C}"/>
                </a:ext>
              </a:extLst>
            </p:cNvPr>
            <p:cNvSpPr/>
            <p:nvPr/>
          </p:nvSpPr>
          <p:spPr>
            <a:xfrm rot="16200000">
              <a:off x="5344343" y="2789515"/>
              <a:ext cx="1767828" cy="24350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Q (Billions)</a:t>
              </a:r>
            </a:p>
          </p:txBody>
        </p:sp>
      </p:grpSp>
      <p:sp>
        <p:nvSpPr>
          <p:cNvPr id="14" name="Rectangle 13">
            <a:extLst>
              <a:ext uri="{FF2B5EF4-FFF2-40B4-BE49-F238E27FC236}">
                <a16:creationId xmlns:a16="http://schemas.microsoft.com/office/drawing/2014/main" id="{1425E844-A917-4CA7-80A1-732C51F7B97D}"/>
              </a:ext>
            </a:extLst>
          </p:cNvPr>
          <p:cNvSpPr/>
          <p:nvPr/>
        </p:nvSpPr>
        <p:spPr>
          <a:xfrm>
            <a:off x="-228600" y="6355080"/>
            <a:ext cx="9707880" cy="5029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CE9FF941-E568-4D3F-A292-76A6EC97E972}"/>
              </a:ext>
            </a:extLst>
          </p:cNvPr>
          <p:cNvSpPr>
            <a:spLocks noGrp="1"/>
          </p:cNvSpPr>
          <p:nvPr>
            <p:ph type="title"/>
          </p:nvPr>
        </p:nvSpPr>
        <p:spPr>
          <a:xfrm>
            <a:off x="39281" y="156255"/>
            <a:ext cx="8229600" cy="676014"/>
          </a:xfrm>
        </p:spPr>
        <p:txBody>
          <a:bodyPr>
            <a:normAutofit fontScale="90000"/>
          </a:bodyPr>
          <a:lstStyle/>
          <a:p>
            <a:r>
              <a:rPr lang="en-US" dirty="0"/>
              <a:t>Price Index Estimates</a:t>
            </a:r>
            <a:br>
              <a:rPr lang="en-US" dirty="0"/>
            </a:br>
            <a:r>
              <a:rPr lang="en-US" sz="2700" dirty="0"/>
              <a:t>Price Model</a:t>
            </a:r>
            <a:endParaRPr lang="en-US" dirty="0"/>
          </a:p>
        </p:txBody>
      </p:sp>
      <p:sp>
        <p:nvSpPr>
          <p:cNvPr id="5" name="Date Placeholder 4">
            <a:extLst>
              <a:ext uri="{FF2B5EF4-FFF2-40B4-BE49-F238E27FC236}">
                <a16:creationId xmlns:a16="http://schemas.microsoft.com/office/drawing/2014/main" id="{A198F66B-A218-4978-B08D-00147ECF5122}"/>
              </a:ext>
            </a:extLst>
          </p:cNvPr>
          <p:cNvSpPr>
            <a:spLocks noGrp="1"/>
          </p:cNvSpPr>
          <p:nvPr>
            <p:ph type="dt" sz="half" idx="10"/>
          </p:nvPr>
        </p:nvSpPr>
        <p:spPr/>
        <p:txBody>
          <a:bodyPr/>
          <a:lstStyle/>
          <a:p>
            <a:pPr defTabSz="914400"/>
            <a:fld id="{3B316216-E00B-4956-800A-B3B3B022DB4A}" type="datetime1">
              <a:rPr lang="en-US" smtClean="0">
                <a:solidFill>
                  <a:prstClr val="black"/>
                </a:solidFill>
              </a:rPr>
              <a:t>4/14/2020</a:t>
            </a:fld>
            <a:endParaRPr lang="en-US" dirty="0">
              <a:solidFill>
                <a:prstClr val="black"/>
              </a:solidFill>
            </a:endParaRPr>
          </a:p>
        </p:txBody>
      </p:sp>
      <p:pic>
        <p:nvPicPr>
          <p:cNvPr id="8" name="Picture 7">
            <a:extLst>
              <a:ext uri="{FF2B5EF4-FFF2-40B4-BE49-F238E27FC236}">
                <a16:creationId xmlns:a16="http://schemas.microsoft.com/office/drawing/2014/main" id="{A74C0C17-262F-488E-AA4E-F805ADC5A393}"/>
              </a:ext>
            </a:extLst>
          </p:cNvPr>
          <p:cNvPicPr>
            <a:picLocks noChangeAspect="1"/>
          </p:cNvPicPr>
          <p:nvPr/>
        </p:nvPicPr>
        <p:blipFill rotWithShape="1">
          <a:blip r:embed="rId5"/>
          <a:srcRect t="8610" r="25415" b="1"/>
          <a:stretch/>
        </p:blipFill>
        <p:spPr>
          <a:xfrm>
            <a:off x="621795" y="1722031"/>
            <a:ext cx="2297850" cy="2264098"/>
          </a:xfrm>
          <a:prstGeom prst="rect">
            <a:avLst/>
          </a:prstGeom>
        </p:spPr>
      </p:pic>
      <mc:AlternateContent xmlns:mc="http://schemas.openxmlformats.org/markup-compatibility/2006">
        <mc:Choice xmlns:a14="http://schemas.microsoft.com/office/drawing/2010/main" Requires="a14">
          <p:sp>
            <p:nvSpPr>
              <p:cNvPr id="11" name="Title 1">
                <a:extLst>
                  <a:ext uri="{FF2B5EF4-FFF2-40B4-BE49-F238E27FC236}">
                    <a16:creationId xmlns:a16="http://schemas.microsoft.com/office/drawing/2014/main" id="{048F7DF9-A371-4A64-8D57-CF377742976D}"/>
                  </a:ext>
                </a:extLst>
              </p:cNvPr>
              <p:cNvSpPr txBox="1">
                <a:spLocks/>
              </p:cNvSpPr>
              <p:nvPr/>
            </p:nvSpPr>
            <p:spPr>
              <a:xfrm>
                <a:off x="1449822" y="1459904"/>
                <a:ext cx="6819059" cy="1229496"/>
              </a:xfrm>
              <a:prstGeom prst="rect">
                <a:avLst/>
              </a:prstGeom>
            </p:spPr>
            <p:txBody>
              <a:bodyPr vert="horz" lIns="91440" tIns="45720" rIns="91440" bIns="45720" rtlCol="0" anchor="t" anchorCtr="0">
                <a:normAutofit fontScale="97500"/>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5000" dirty="0"/>
                  <a:t>PI		~				V			</a:t>
                </a:r>
                <a14:m>
                  <m:oMath xmlns:m="http://schemas.openxmlformats.org/officeDocument/2006/math">
                    <m:r>
                      <a:rPr lang="en-US" sz="5000" i="1" smtClean="0">
                        <a:latin typeface="Cambria Math" panose="02040503050406030204" pitchFamily="18" charset="0"/>
                        <a:ea typeface="Cambria Math" panose="02040503050406030204" pitchFamily="18" charset="0"/>
                      </a:rPr>
                      <m:t>÷</m:t>
                    </m:r>
                  </m:oMath>
                </a14:m>
                <a:r>
                  <a:rPr lang="en-US" sz="5000" dirty="0"/>
                  <a:t>		Q</a:t>
                </a:r>
              </a:p>
            </p:txBody>
          </p:sp>
        </mc:Choice>
        <mc:Fallback>
          <p:sp>
            <p:nvSpPr>
              <p:cNvPr id="11" name="Title 1">
                <a:extLst>
                  <a:ext uri="{FF2B5EF4-FFF2-40B4-BE49-F238E27FC236}">
                    <a16:creationId xmlns:a16="http://schemas.microsoft.com/office/drawing/2014/main" id="{048F7DF9-A371-4A64-8D57-CF377742976D}"/>
                  </a:ext>
                </a:extLst>
              </p:cNvPr>
              <p:cNvSpPr txBox="1">
                <a:spLocks noRot="1" noChangeAspect="1" noMove="1" noResize="1" noEditPoints="1" noAdjustHandles="1" noChangeArrowheads="1" noChangeShapeType="1" noTextEdit="1"/>
              </p:cNvSpPr>
              <p:nvPr/>
            </p:nvSpPr>
            <p:spPr>
              <a:xfrm>
                <a:off x="1449822" y="1459904"/>
                <a:ext cx="6819059" cy="1229496"/>
              </a:xfrm>
              <a:prstGeom prst="rect">
                <a:avLst/>
              </a:prstGeom>
              <a:blipFill>
                <a:blip r:embed="rId6"/>
                <a:stretch>
                  <a:fillRect l="-4204" t="-11386"/>
                </a:stretch>
              </a:blipFill>
            </p:spPr>
            <p:txBody>
              <a:bodyPr/>
              <a:lstStyle/>
              <a:p>
                <a:r>
                  <a:rPr lang="en-US">
                    <a:noFill/>
                  </a:rPr>
                  <a:t> </a:t>
                </a:r>
              </a:p>
            </p:txBody>
          </p:sp>
        </mc:Fallback>
      </mc:AlternateContent>
      <p:graphicFrame>
        <p:nvGraphicFramePr>
          <p:cNvPr id="13" name="Table 12">
            <a:extLst>
              <a:ext uri="{FF2B5EF4-FFF2-40B4-BE49-F238E27FC236}">
                <a16:creationId xmlns:a16="http://schemas.microsoft.com/office/drawing/2014/main" id="{1F79C168-F9B2-4AC8-9141-B2EB5EE68769}"/>
              </a:ext>
            </a:extLst>
          </p:cNvPr>
          <p:cNvGraphicFramePr>
            <a:graphicFrameLocks noGrp="1"/>
          </p:cNvGraphicFramePr>
          <p:nvPr>
            <p:extLst>
              <p:ext uri="{D42A27DB-BD31-4B8C-83A1-F6EECF244321}">
                <p14:modId xmlns:p14="http://schemas.microsoft.com/office/powerpoint/2010/main" val="3029507795"/>
              </p:ext>
            </p:extLst>
          </p:nvPr>
        </p:nvGraphicFramePr>
        <p:xfrm>
          <a:off x="232800" y="4206875"/>
          <a:ext cx="3410933" cy="2514600"/>
        </p:xfrm>
        <a:graphic>
          <a:graphicData uri="http://schemas.openxmlformats.org/drawingml/2006/table">
            <a:tbl>
              <a:tblPr/>
              <a:tblGrid>
                <a:gridCol w="909479">
                  <a:extLst>
                    <a:ext uri="{9D8B030D-6E8A-4147-A177-3AD203B41FA5}">
                      <a16:colId xmlns:a16="http://schemas.microsoft.com/office/drawing/2014/main" val="4196929961"/>
                    </a:ext>
                  </a:extLst>
                </a:gridCol>
                <a:gridCol w="909479">
                  <a:extLst>
                    <a:ext uri="{9D8B030D-6E8A-4147-A177-3AD203B41FA5}">
                      <a16:colId xmlns:a16="http://schemas.microsoft.com/office/drawing/2014/main" val="1179160637"/>
                    </a:ext>
                  </a:extLst>
                </a:gridCol>
                <a:gridCol w="634036">
                  <a:extLst>
                    <a:ext uri="{9D8B030D-6E8A-4147-A177-3AD203B41FA5}">
                      <a16:colId xmlns:a16="http://schemas.microsoft.com/office/drawing/2014/main" val="1774158196"/>
                    </a:ext>
                  </a:extLst>
                </a:gridCol>
                <a:gridCol w="957939">
                  <a:extLst>
                    <a:ext uri="{9D8B030D-6E8A-4147-A177-3AD203B41FA5}">
                      <a16:colId xmlns:a16="http://schemas.microsoft.com/office/drawing/2014/main" val="3939837678"/>
                    </a:ext>
                  </a:extLst>
                </a:gridCol>
              </a:tblGrid>
              <a:tr h="182880">
                <a:tc>
                  <a:txBody>
                    <a:bodyPr/>
                    <a:lstStyle/>
                    <a:p>
                      <a:pPr algn="l" fontAlgn="b"/>
                      <a:r>
                        <a:rPr lang="en-US" sz="1600" b="1" i="0" u="none" strike="noStrike" dirty="0">
                          <a:solidFill>
                            <a:srgbClr val="000000"/>
                          </a:solidFill>
                          <a:effectLst/>
                          <a:latin typeface="Calibri" panose="020F0502020204030204" pitchFamily="34" charset="0"/>
                        </a:rPr>
                        <a:t>Category</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tc>
                  <a:txBody>
                    <a:bodyPr/>
                    <a:lstStyle/>
                    <a:p>
                      <a:pPr algn="l" fontAlgn="b"/>
                      <a:r>
                        <a:rPr lang="en-US" sz="1600" b="1" i="0" u="none" strike="noStrike" dirty="0">
                          <a:solidFill>
                            <a:srgbClr val="000000"/>
                          </a:solidFill>
                          <a:effectLst/>
                          <a:latin typeface="Calibri" panose="020F0502020204030204" pitchFamily="34" charset="0"/>
                        </a:rPr>
                        <a:t>Variable</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tc>
                  <a:txBody>
                    <a:bodyPr/>
                    <a:lstStyle/>
                    <a:p>
                      <a:pPr algn="l" fontAlgn="b"/>
                      <a:r>
                        <a:rPr lang="en-US" sz="1600" b="1" i="0" u="none" strike="noStrike">
                          <a:solidFill>
                            <a:srgbClr val="000000"/>
                          </a:solidFill>
                          <a:effectLst/>
                          <a:latin typeface="Calibri" panose="020F0502020204030204" pitchFamily="34" charset="0"/>
                        </a:rPr>
                        <a:t>Slope</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tc>
                  <a:txBody>
                    <a:bodyPr/>
                    <a:lstStyle/>
                    <a:p>
                      <a:pPr algn="l" fontAlgn="b"/>
                      <a:r>
                        <a:rPr lang="en-US" sz="1600" b="1" i="0" u="none" strike="noStrike" dirty="0">
                          <a:solidFill>
                            <a:srgbClr val="000000"/>
                          </a:solidFill>
                          <a:effectLst/>
                          <a:latin typeface="Calibri" panose="020F0502020204030204" pitchFamily="34" charset="0"/>
                        </a:rPr>
                        <a:t>Frequency</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extLst>
                  <a:ext uri="{0D108BD9-81ED-4DB2-BD59-A6C34878D82A}">
                    <a16:rowId xmlns:a16="http://schemas.microsoft.com/office/drawing/2014/main" val="417349785"/>
                  </a:ext>
                </a:extLst>
              </a:tr>
              <a:tr h="182880">
                <a:tc>
                  <a:txBody>
                    <a:bodyPr/>
                    <a:lstStyle/>
                    <a:p>
                      <a:pPr algn="l" fontAlgn="b"/>
                      <a:r>
                        <a:rPr lang="en-US" sz="1600" b="1" i="0" u="none" strike="noStrike" dirty="0">
                          <a:solidFill>
                            <a:srgbClr val="000000"/>
                          </a:solidFill>
                          <a:effectLst/>
                          <a:latin typeface="Calibri" panose="020F0502020204030204" pitchFamily="34" charset="0"/>
                        </a:rPr>
                        <a:t>Finfish</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P</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Insig</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132</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extLst>
                  <a:ext uri="{0D108BD9-81ED-4DB2-BD59-A6C34878D82A}">
                    <a16:rowId xmlns:a16="http://schemas.microsoft.com/office/drawing/2014/main" val="1913141203"/>
                  </a:ext>
                </a:extLst>
              </a:tr>
              <a:tr h="182880">
                <a:tc>
                  <a:txBody>
                    <a:bodyPr/>
                    <a:lstStyle/>
                    <a:p>
                      <a:pPr algn="l" fontAlgn="b"/>
                      <a:endParaRPr lang="en-US" sz="1600" b="1"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dirty="0">
                          <a:solidFill>
                            <a:srgbClr val="000000"/>
                          </a:solidFill>
                          <a:effectLst/>
                          <a:latin typeface="Calibri" panose="020F0502020204030204" pitchFamily="34" charset="0"/>
                        </a:rPr>
                        <a:t>P</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b"/>
                      <a:r>
                        <a:rPr lang="en-US" sz="1600" b="0" i="0" u="none" strike="noStrike">
                          <a:solidFill>
                            <a:srgbClr val="000000"/>
                          </a:solidFill>
                          <a:effectLst/>
                          <a:latin typeface="Calibri" panose="020F0502020204030204" pitchFamily="34" charset="0"/>
                        </a:rPr>
                        <a:t>Sig Neg</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r" fontAlgn="b"/>
                      <a:r>
                        <a:rPr lang="en-US" sz="1600" b="0" i="0" u="none" strike="noStrike" dirty="0">
                          <a:solidFill>
                            <a:srgbClr val="000000"/>
                          </a:solidFill>
                          <a:effectLst/>
                          <a:latin typeface="Calibri" panose="020F0502020204030204" pitchFamily="34" charset="0"/>
                        </a:rPr>
                        <a:t>315</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44426608"/>
                  </a:ext>
                </a:extLst>
              </a:tr>
              <a:tr h="182880">
                <a:tc>
                  <a:txBody>
                    <a:bodyPr/>
                    <a:lstStyle/>
                    <a:p>
                      <a:pPr algn="l" fontAlgn="b"/>
                      <a:endParaRPr lang="en-US" sz="1600" b="1"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P</a:t>
                      </a:r>
                    </a:p>
                  </a:txBody>
                  <a:tcPr marL="7620" marR="7620" marT="762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Sig Pos</a:t>
                      </a:r>
                    </a:p>
                  </a:txBody>
                  <a:tcPr marL="7620" marR="7620" marT="762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34</a:t>
                      </a:r>
                    </a:p>
                  </a:txBody>
                  <a:tcPr marL="7620" marR="7620" marT="762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ADD"/>
                    </a:solidFill>
                  </a:tcPr>
                </a:tc>
                <a:extLst>
                  <a:ext uri="{0D108BD9-81ED-4DB2-BD59-A6C34878D82A}">
                    <a16:rowId xmlns:a16="http://schemas.microsoft.com/office/drawing/2014/main" val="3059798685"/>
                  </a:ext>
                </a:extLst>
              </a:tr>
              <a:tr h="182880">
                <a:tc>
                  <a:txBody>
                    <a:bodyPr/>
                    <a:lstStyle/>
                    <a:p>
                      <a:pPr algn="l" fontAlgn="b"/>
                      <a:r>
                        <a:rPr lang="en-US" sz="1600" b="1" i="0" u="none" strike="noStrike" dirty="0">
                          <a:solidFill>
                            <a:srgbClr val="000000"/>
                          </a:solidFill>
                          <a:effectLst/>
                          <a:latin typeface="Calibri" panose="020F0502020204030204" pitchFamily="34" charset="0"/>
                        </a:rPr>
                        <a:t>Other</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P</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Insig</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20</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extLst>
                  <a:ext uri="{0D108BD9-81ED-4DB2-BD59-A6C34878D82A}">
                    <a16:rowId xmlns:a16="http://schemas.microsoft.com/office/drawing/2014/main" val="4087403454"/>
                  </a:ext>
                </a:extLst>
              </a:tr>
              <a:tr h="182880">
                <a:tc>
                  <a:txBody>
                    <a:bodyPr/>
                    <a:lstStyle/>
                    <a:p>
                      <a:pPr algn="l" fontAlgn="b"/>
                      <a:endParaRPr lang="en-US" sz="1600" b="1"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dirty="0">
                          <a:solidFill>
                            <a:srgbClr val="000000"/>
                          </a:solidFill>
                          <a:effectLst/>
                          <a:latin typeface="Calibri" panose="020F0502020204030204" pitchFamily="34" charset="0"/>
                        </a:rPr>
                        <a:t>P</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b"/>
                      <a:r>
                        <a:rPr lang="en-US" sz="1600" b="0" i="0" u="none" strike="noStrike" dirty="0">
                          <a:solidFill>
                            <a:srgbClr val="000000"/>
                          </a:solidFill>
                          <a:effectLst/>
                          <a:latin typeface="Calibri" panose="020F0502020204030204" pitchFamily="34" charset="0"/>
                        </a:rPr>
                        <a:t>Sig Neg</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r" fontAlgn="b"/>
                      <a:r>
                        <a:rPr lang="en-US" sz="1600" b="0" i="0" u="none" strike="noStrike" dirty="0">
                          <a:solidFill>
                            <a:srgbClr val="000000"/>
                          </a:solidFill>
                          <a:effectLst/>
                          <a:latin typeface="Calibri" panose="020F0502020204030204" pitchFamily="34" charset="0"/>
                        </a:rPr>
                        <a:t>29</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386568491"/>
                  </a:ext>
                </a:extLst>
              </a:tr>
              <a:tr h="182880">
                <a:tc>
                  <a:txBody>
                    <a:bodyPr/>
                    <a:lstStyle/>
                    <a:p>
                      <a:pPr algn="l" fontAlgn="b"/>
                      <a:endParaRPr lang="en-US" sz="1600" b="1"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dirty="0">
                          <a:solidFill>
                            <a:srgbClr val="000000"/>
                          </a:solidFill>
                          <a:effectLst/>
                          <a:latin typeface="Calibri" panose="020F0502020204030204" pitchFamily="34" charset="0"/>
                        </a:rPr>
                        <a:t>P</a:t>
                      </a:r>
                    </a:p>
                  </a:txBody>
                  <a:tcPr marL="7620" marR="7620" marT="762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dirty="0">
                          <a:solidFill>
                            <a:srgbClr val="000000"/>
                          </a:solidFill>
                          <a:effectLst/>
                          <a:latin typeface="Calibri" panose="020F0502020204030204" pitchFamily="34" charset="0"/>
                        </a:rPr>
                        <a:t>Sig Pos</a:t>
                      </a:r>
                    </a:p>
                  </a:txBody>
                  <a:tcPr marL="7620" marR="7620" marT="762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9</a:t>
                      </a:r>
                    </a:p>
                  </a:txBody>
                  <a:tcPr marL="7620" marR="7620" marT="762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ADD"/>
                    </a:solidFill>
                  </a:tcPr>
                </a:tc>
                <a:extLst>
                  <a:ext uri="{0D108BD9-81ED-4DB2-BD59-A6C34878D82A}">
                    <a16:rowId xmlns:a16="http://schemas.microsoft.com/office/drawing/2014/main" val="3919568183"/>
                  </a:ext>
                </a:extLst>
              </a:tr>
              <a:tr h="182880">
                <a:tc>
                  <a:txBody>
                    <a:bodyPr/>
                    <a:lstStyle/>
                    <a:p>
                      <a:pPr algn="l" fontAlgn="b"/>
                      <a:r>
                        <a:rPr lang="en-US" sz="1600" b="1" i="0" u="none" strike="noStrike" dirty="0">
                          <a:solidFill>
                            <a:srgbClr val="000000"/>
                          </a:solidFill>
                          <a:effectLst/>
                          <a:latin typeface="Calibri" panose="020F0502020204030204" pitchFamily="34" charset="0"/>
                        </a:rPr>
                        <a:t>Shellfish</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dirty="0">
                          <a:solidFill>
                            <a:srgbClr val="000000"/>
                          </a:solidFill>
                          <a:effectLst/>
                          <a:latin typeface="Calibri" panose="020F0502020204030204" pitchFamily="34" charset="0"/>
                        </a:rPr>
                        <a:t>P</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Insig</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57</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CBDADD"/>
                    </a:solidFill>
                  </a:tcPr>
                </a:tc>
                <a:extLst>
                  <a:ext uri="{0D108BD9-81ED-4DB2-BD59-A6C34878D82A}">
                    <a16:rowId xmlns:a16="http://schemas.microsoft.com/office/drawing/2014/main" val="2031999201"/>
                  </a:ext>
                </a:extLst>
              </a:tr>
              <a:tr h="182880">
                <a:tc>
                  <a:txBody>
                    <a:bodyPr/>
                    <a:lstStyle/>
                    <a:p>
                      <a:pPr algn="l" fontAlgn="b"/>
                      <a:endParaRPr lang="en-US" sz="16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dirty="0">
                          <a:solidFill>
                            <a:srgbClr val="000000"/>
                          </a:solidFill>
                          <a:effectLst/>
                          <a:latin typeface="Calibri" panose="020F0502020204030204" pitchFamily="34" charset="0"/>
                        </a:rPr>
                        <a:t>P</a:t>
                      </a:r>
                    </a:p>
                  </a:txBody>
                  <a:tcPr marL="7620" marR="7620" marT="7620" marB="0" anchor="b">
                    <a:lnL>
                      <a:noFill/>
                    </a:lnL>
                    <a:lnR>
                      <a:noFill/>
                    </a:lnR>
                    <a:lnT>
                      <a:noFill/>
                    </a:lnT>
                    <a:lnB>
                      <a:noFill/>
                    </a:lnB>
                    <a:lnTlToBr w="12700" cmpd="sng">
                      <a:noFill/>
                      <a:prstDash val="solid"/>
                    </a:lnTlToBr>
                    <a:lnBlToTr w="12700" cmpd="sng">
                      <a:noFill/>
                      <a:prstDash val="solid"/>
                    </a:lnBlToTr>
                    <a:solidFill>
                      <a:srgbClr val="FFC000"/>
                    </a:solidFill>
                  </a:tcPr>
                </a:tc>
                <a:tc>
                  <a:txBody>
                    <a:bodyPr/>
                    <a:lstStyle/>
                    <a:p>
                      <a:pPr algn="l" fontAlgn="b"/>
                      <a:r>
                        <a:rPr lang="en-US" sz="1600" b="0" i="0" u="none" strike="noStrike" dirty="0">
                          <a:solidFill>
                            <a:srgbClr val="000000"/>
                          </a:solidFill>
                          <a:effectLst/>
                          <a:latin typeface="Calibri" panose="020F0502020204030204" pitchFamily="34" charset="0"/>
                        </a:rPr>
                        <a:t>Sig Neg</a:t>
                      </a:r>
                    </a:p>
                  </a:txBody>
                  <a:tcPr marL="7620" marR="7620" marT="7620" marB="0" anchor="b">
                    <a:lnL>
                      <a:noFill/>
                    </a:lnL>
                    <a:lnR>
                      <a:noFill/>
                    </a:lnR>
                    <a:lnT>
                      <a:noFill/>
                    </a:lnT>
                    <a:lnB>
                      <a:noFill/>
                    </a:lnB>
                    <a:lnTlToBr w="12700" cmpd="sng">
                      <a:noFill/>
                      <a:prstDash val="solid"/>
                    </a:lnTlToBr>
                    <a:lnBlToTr w="12700" cmpd="sng">
                      <a:noFill/>
                      <a:prstDash val="solid"/>
                    </a:lnBlToTr>
                    <a:solidFill>
                      <a:srgbClr val="FFC000"/>
                    </a:solidFill>
                  </a:tcPr>
                </a:tc>
                <a:tc>
                  <a:txBody>
                    <a:bodyPr/>
                    <a:lstStyle/>
                    <a:p>
                      <a:pPr algn="r" fontAlgn="b"/>
                      <a:r>
                        <a:rPr lang="en-US" sz="1600" b="0" i="0" u="none" strike="noStrike" dirty="0">
                          <a:solidFill>
                            <a:srgbClr val="000000"/>
                          </a:solidFill>
                          <a:effectLst/>
                          <a:latin typeface="Calibri" panose="020F0502020204030204" pitchFamily="34" charset="0"/>
                        </a:rPr>
                        <a:t>72</a:t>
                      </a:r>
                    </a:p>
                  </a:txBody>
                  <a:tcPr marL="7620" marR="7620" marT="7620" marB="0" anchor="b">
                    <a:lnL>
                      <a:noFill/>
                    </a:lnL>
                    <a:lnR>
                      <a:noFill/>
                    </a:lnR>
                    <a:lnT>
                      <a:noFill/>
                    </a:lnT>
                    <a:lnB>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407717707"/>
                  </a:ext>
                </a:extLst>
              </a:tr>
              <a:tr h="182880">
                <a:tc>
                  <a:txBody>
                    <a:bodyPr/>
                    <a:lstStyle/>
                    <a:p>
                      <a:pPr algn="l" fontAlgn="b"/>
                      <a:endParaRPr lang="en-US" sz="16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P</a:t>
                      </a:r>
                    </a:p>
                  </a:txBody>
                  <a:tcPr marL="7620" marR="7620" marT="7620" marB="0" anchor="b">
                    <a:lnL>
                      <a:noFill/>
                    </a:lnL>
                    <a:lnR>
                      <a:noFill/>
                    </a:lnR>
                    <a:lnT>
                      <a:noFill/>
                    </a:lnT>
                    <a:lnB>
                      <a:noFill/>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Sig Pos</a:t>
                      </a:r>
                    </a:p>
                  </a:txBody>
                  <a:tcPr marL="7620" marR="7620" marT="7620" marB="0" anchor="b">
                    <a:lnL>
                      <a:noFill/>
                    </a:lnL>
                    <a:lnR>
                      <a:noFill/>
                    </a:lnR>
                    <a:lnT>
                      <a:noFill/>
                    </a:lnT>
                    <a:lnB>
                      <a:noFill/>
                    </a:lnB>
                    <a:lnTlToBr w="12700" cmpd="sng">
                      <a:noFill/>
                      <a:prstDash val="solid"/>
                    </a:lnTlToBr>
                    <a:lnBlToTr w="12700" cmpd="sng">
                      <a:noFill/>
                      <a:prstDash val="solid"/>
                    </a:lnBlToTr>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25</a:t>
                      </a:r>
                    </a:p>
                  </a:txBody>
                  <a:tcPr marL="7620" marR="7620" marT="7620" marB="0" anchor="b">
                    <a:lnL>
                      <a:noFill/>
                    </a:lnL>
                    <a:lnR>
                      <a:noFill/>
                    </a:lnR>
                    <a:lnT>
                      <a:noFill/>
                    </a:lnT>
                    <a:lnB>
                      <a:noFill/>
                    </a:lnB>
                    <a:lnTlToBr w="12700" cmpd="sng">
                      <a:noFill/>
                      <a:prstDash val="solid"/>
                    </a:lnTlToBr>
                    <a:lnBlToTr w="12700" cmpd="sng">
                      <a:noFill/>
                      <a:prstDash val="solid"/>
                    </a:lnBlToTr>
                    <a:solidFill>
                      <a:srgbClr val="CBDADD"/>
                    </a:solidFill>
                  </a:tcPr>
                </a:tc>
                <a:extLst>
                  <a:ext uri="{0D108BD9-81ED-4DB2-BD59-A6C34878D82A}">
                    <a16:rowId xmlns:a16="http://schemas.microsoft.com/office/drawing/2014/main" val="251946960"/>
                  </a:ext>
                </a:extLst>
              </a:tr>
            </a:tbl>
          </a:graphicData>
        </a:graphic>
      </p:graphicFrame>
      <p:graphicFrame>
        <p:nvGraphicFramePr>
          <p:cNvPr id="15" name="Table 14">
            <a:extLst>
              <a:ext uri="{FF2B5EF4-FFF2-40B4-BE49-F238E27FC236}">
                <a16:creationId xmlns:a16="http://schemas.microsoft.com/office/drawing/2014/main" id="{699AB627-3C90-4789-BA03-73C64A9794B5}"/>
              </a:ext>
            </a:extLst>
          </p:cNvPr>
          <p:cNvGraphicFramePr>
            <a:graphicFrameLocks noGrp="1"/>
          </p:cNvGraphicFramePr>
          <p:nvPr>
            <p:extLst>
              <p:ext uri="{D42A27DB-BD31-4B8C-83A1-F6EECF244321}">
                <p14:modId xmlns:p14="http://schemas.microsoft.com/office/powerpoint/2010/main" val="2530652948"/>
              </p:ext>
            </p:extLst>
          </p:nvPr>
        </p:nvGraphicFramePr>
        <p:xfrm>
          <a:off x="6257167" y="4206875"/>
          <a:ext cx="2501454" cy="2514600"/>
        </p:xfrm>
        <a:graphic>
          <a:graphicData uri="http://schemas.openxmlformats.org/drawingml/2006/table">
            <a:tbl>
              <a:tblPr/>
              <a:tblGrid>
                <a:gridCol w="909479">
                  <a:extLst>
                    <a:ext uri="{9D8B030D-6E8A-4147-A177-3AD203B41FA5}">
                      <a16:colId xmlns:a16="http://schemas.microsoft.com/office/drawing/2014/main" val="1179160637"/>
                    </a:ext>
                  </a:extLst>
                </a:gridCol>
                <a:gridCol w="634036">
                  <a:extLst>
                    <a:ext uri="{9D8B030D-6E8A-4147-A177-3AD203B41FA5}">
                      <a16:colId xmlns:a16="http://schemas.microsoft.com/office/drawing/2014/main" val="1774158196"/>
                    </a:ext>
                  </a:extLst>
                </a:gridCol>
                <a:gridCol w="957939">
                  <a:extLst>
                    <a:ext uri="{9D8B030D-6E8A-4147-A177-3AD203B41FA5}">
                      <a16:colId xmlns:a16="http://schemas.microsoft.com/office/drawing/2014/main" val="3939837678"/>
                    </a:ext>
                  </a:extLst>
                </a:gridCol>
              </a:tblGrid>
              <a:tr h="182880">
                <a:tc>
                  <a:txBody>
                    <a:bodyPr/>
                    <a:lstStyle/>
                    <a:p>
                      <a:pPr algn="l" fontAlgn="b"/>
                      <a:r>
                        <a:rPr lang="en-US" sz="1600" b="1" i="0" u="none" strike="noStrike" dirty="0">
                          <a:solidFill>
                            <a:srgbClr val="000000"/>
                          </a:solidFill>
                          <a:effectLst/>
                          <a:latin typeface="Calibri" panose="020F0502020204030204" pitchFamily="34" charset="0"/>
                        </a:rPr>
                        <a:t>Variable</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tc>
                  <a:txBody>
                    <a:bodyPr/>
                    <a:lstStyle/>
                    <a:p>
                      <a:pPr algn="l" fontAlgn="b"/>
                      <a:r>
                        <a:rPr lang="en-US" sz="1600" b="1" i="0" u="none" strike="noStrike">
                          <a:solidFill>
                            <a:srgbClr val="000000"/>
                          </a:solidFill>
                          <a:effectLst/>
                          <a:latin typeface="Calibri" panose="020F0502020204030204" pitchFamily="34" charset="0"/>
                        </a:rPr>
                        <a:t>Slope</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tc>
                  <a:txBody>
                    <a:bodyPr/>
                    <a:lstStyle/>
                    <a:p>
                      <a:pPr algn="l" fontAlgn="b"/>
                      <a:r>
                        <a:rPr lang="en-US" sz="1600" b="1" i="0" u="none" strike="noStrike" dirty="0">
                          <a:solidFill>
                            <a:srgbClr val="000000"/>
                          </a:solidFill>
                          <a:effectLst/>
                          <a:latin typeface="Calibri" panose="020F0502020204030204" pitchFamily="34" charset="0"/>
                        </a:rPr>
                        <a:t>Frequency</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extLst>
                  <a:ext uri="{0D108BD9-81ED-4DB2-BD59-A6C34878D82A}">
                    <a16:rowId xmlns:a16="http://schemas.microsoft.com/office/drawing/2014/main" val="417349785"/>
                  </a:ext>
                </a:extLst>
              </a:tr>
              <a:tr h="182880">
                <a:tc>
                  <a:txBody>
                    <a:bodyPr/>
                    <a:lstStyle/>
                    <a:p>
                      <a:pPr algn="l" fontAlgn="b"/>
                      <a:r>
                        <a:rPr lang="en-US" sz="1600" b="0" i="0" u="none" strike="noStrike" dirty="0">
                          <a:solidFill>
                            <a:srgbClr val="000000"/>
                          </a:solidFill>
                          <a:effectLst/>
                          <a:latin typeface="Calibri" panose="020F0502020204030204" pitchFamily="34" charset="0"/>
                        </a:rPr>
                        <a:t>Q</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b"/>
                      <a:r>
                        <a:rPr lang="en-US" sz="1600" b="0" i="0" u="none" strike="noStrike" dirty="0" err="1">
                          <a:solidFill>
                            <a:srgbClr val="000000"/>
                          </a:solidFill>
                          <a:effectLst/>
                          <a:latin typeface="Calibri" panose="020F0502020204030204" pitchFamily="34" charset="0"/>
                        </a:rPr>
                        <a:t>Insig</a:t>
                      </a:r>
                      <a:endParaRPr lang="en-US" sz="160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r" fontAlgn="b"/>
                      <a:r>
                        <a:rPr lang="en-US" sz="1600" b="0" i="0" u="none" strike="noStrike" dirty="0">
                          <a:solidFill>
                            <a:srgbClr val="000000"/>
                          </a:solidFill>
                          <a:effectLst/>
                          <a:latin typeface="Calibri" panose="020F0502020204030204" pitchFamily="34" charset="0"/>
                        </a:rPr>
                        <a:t>255</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85574277"/>
                  </a:ext>
                </a:extLst>
              </a:tr>
              <a:tr h="182880">
                <a:tc>
                  <a:txBody>
                    <a:bodyPr/>
                    <a:lstStyle/>
                    <a:p>
                      <a:pPr algn="l" fontAlgn="b"/>
                      <a:r>
                        <a:rPr lang="en-US" sz="1600" b="0" i="0" u="none" strike="noStrike" dirty="0">
                          <a:solidFill>
                            <a:srgbClr val="000000"/>
                          </a:solidFill>
                          <a:effectLst/>
                          <a:latin typeface="Calibri" panose="020F0502020204030204" pitchFamily="34" charset="0"/>
                        </a:rPr>
                        <a:t>Q</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dirty="0">
                          <a:solidFill>
                            <a:srgbClr val="000000"/>
                          </a:solidFill>
                          <a:effectLst/>
                          <a:latin typeface="Calibri" panose="020F0502020204030204" pitchFamily="34" charset="0"/>
                        </a:rPr>
                        <a:t>Sig Neg</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r" fontAlgn="b"/>
                      <a:r>
                        <a:rPr lang="en-US" sz="1600" b="0" i="0" u="none" strike="noStrike">
                          <a:solidFill>
                            <a:srgbClr val="000000"/>
                          </a:solidFill>
                          <a:effectLst/>
                          <a:latin typeface="Calibri" panose="020F0502020204030204" pitchFamily="34" charset="0"/>
                        </a:rPr>
                        <a:t>94</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extLst>
                  <a:ext uri="{0D108BD9-81ED-4DB2-BD59-A6C34878D82A}">
                    <a16:rowId xmlns:a16="http://schemas.microsoft.com/office/drawing/2014/main" val="2721334828"/>
                  </a:ext>
                </a:extLst>
              </a:tr>
              <a:tr h="182880">
                <a:tc>
                  <a:txBody>
                    <a:bodyPr/>
                    <a:lstStyle/>
                    <a:p>
                      <a:pPr algn="l" fontAlgn="b"/>
                      <a:r>
                        <a:rPr lang="en-US" sz="1600" b="0" i="0" u="none" strike="noStrike" dirty="0">
                          <a:solidFill>
                            <a:srgbClr val="000000"/>
                          </a:solidFill>
                          <a:effectLst/>
                          <a:latin typeface="Calibri" panose="020F0502020204030204" pitchFamily="34" charset="0"/>
                        </a:rPr>
                        <a:t>Q</a:t>
                      </a:r>
                    </a:p>
                  </a:txBody>
                  <a:tcPr marL="7620" marR="7620" marT="762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dirty="0">
                          <a:solidFill>
                            <a:srgbClr val="000000"/>
                          </a:solidFill>
                          <a:effectLst/>
                          <a:latin typeface="Calibri" panose="020F0502020204030204" pitchFamily="34" charset="0"/>
                        </a:rPr>
                        <a:t>Sig Pos</a:t>
                      </a:r>
                    </a:p>
                  </a:txBody>
                  <a:tcPr marL="7620" marR="7620" marT="762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132</a:t>
                      </a:r>
                    </a:p>
                  </a:txBody>
                  <a:tcPr marL="7620" marR="7620" marT="762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ADD"/>
                    </a:solidFill>
                  </a:tcPr>
                </a:tc>
                <a:extLst>
                  <a:ext uri="{0D108BD9-81ED-4DB2-BD59-A6C34878D82A}">
                    <a16:rowId xmlns:a16="http://schemas.microsoft.com/office/drawing/2014/main" val="3665877045"/>
                  </a:ext>
                </a:extLst>
              </a:tr>
              <a:tr h="182880">
                <a:tc>
                  <a:txBody>
                    <a:bodyPr/>
                    <a:lstStyle/>
                    <a:p>
                      <a:pPr algn="l" fontAlgn="b"/>
                      <a:r>
                        <a:rPr lang="en-US" sz="1600" b="0" i="0" u="none" strike="noStrike" dirty="0">
                          <a:solidFill>
                            <a:srgbClr val="000000"/>
                          </a:solidFill>
                          <a:effectLst/>
                          <a:latin typeface="Calibri" panose="020F0502020204030204" pitchFamily="34" charset="0"/>
                        </a:rPr>
                        <a:t>Q</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b"/>
                      <a:r>
                        <a:rPr lang="en-US" sz="1600" b="0" i="0" u="none" strike="noStrike" dirty="0" err="1">
                          <a:solidFill>
                            <a:srgbClr val="000000"/>
                          </a:solidFill>
                          <a:effectLst/>
                          <a:latin typeface="Calibri" panose="020F0502020204030204" pitchFamily="34" charset="0"/>
                        </a:rPr>
                        <a:t>Insig</a:t>
                      </a:r>
                      <a:endParaRPr lang="en-US" sz="160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r" fontAlgn="b"/>
                      <a:r>
                        <a:rPr lang="en-US" sz="1600" b="0" i="0" u="none" strike="noStrike" dirty="0">
                          <a:solidFill>
                            <a:srgbClr val="000000"/>
                          </a:solidFill>
                          <a:effectLst/>
                          <a:latin typeface="Calibri" panose="020F0502020204030204" pitchFamily="34" charset="0"/>
                        </a:rPr>
                        <a:t>35</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595337780"/>
                  </a:ext>
                </a:extLst>
              </a:tr>
              <a:tr h="182880">
                <a:tc>
                  <a:txBody>
                    <a:bodyPr/>
                    <a:lstStyle/>
                    <a:p>
                      <a:pPr algn="l" fontAlgn="b"/>
                      <a:r>
                        <a:rPr lang="en-US" sz="1600" b="0" i="0" u="none" strike="noStrike" dirty="0">
                          <a:solidFill>
                            <a:srgbClr val="000000"/>
                          </a:solidFill>
                          <a:effectLst/>
                          <a:latin typeface="Calibri" panose="020F0502020204030204" pitchFamily="34" charset="0"/>
                        </a:rPr>
                        <a:t>Q</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Sig Neg</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11</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extLst>
                  <a:ext uri="{0D108BD9-81ED-4DB2-BD59-A6C34878D82A}">
                    <a16:rowId xmlns:a16="http://schemas.microsoft.com/office/drawing/2014/main" val="2250206483"/>
                  </a:ext>
                </a:extLst>
              </a:tr>
              <a:tr h="182880">
                <a:tc>
                  <a:txBody>
                    <a:bodyPr/>
                    <a:lstStyle/>
                    <a:p>
                      <a:pPr algn="l" fontAlgn="b"/>
                      <a:r>
                        <a:rPr lang="en-US" sz="1600" b="0" i="0" u="none" strike="noStrike" dirty="0">
                          <a:solidFill>
                            <a:srgbClr val="000000"/>
                          </a:solidFill>
                          <a:effectLst/>
                          <a:latin typeface="Calibri" panose="020F0502020204030204" pitchFamily="34" charset="0"/>
                        </a:rPr>
                        <a:t>Q</a:t>
                      </a:r>
                    </a:p>
                  </a:txBody>
                  <a:tcPr marL="7620" marR="7620" marT="762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dirty="0">
                          <a:solidFill>
                            <a:srgbClr val="000000"/>
                          </a:solidFill>
                          <a:effectLst/>
                          <a:latin typeface="Calibri" panose="020F0502020204030204" pitchFamily="34" charset="0"/>
                        </a:rPr>
                        <a:t>Sig Pos</a:t>
                      </a:r>
                    </a:p>
                  </a:txBody>
                  <a:tcPr marL="7620" marR="7620" marT="762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12</a:t>
                      </a:r>
                    </a:p>
                  </a:txBody>
                  <a:tcPr marL="7620" marR="7620" marT="762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ADD"/>
                    </a:solidFill>
                  </a:tcPr>
                </a:tc>
                <a:extLst>
                  <a:ext uri="{0D108BD9-81ED-4DB2-BD59-A6C34878D82A}">
                    <a16:rowId xmlns:a16="http://schemas.microsoft.com/office/drawing/2014/main" val="1712796799"/>
                  </a:ext>
                </a:extLst>
              </a:tr>
              <a:tr h="182880">
                <a:tc>
                  <a:txBody>
                    <a:bodyPr/>
                    <a:lstStyle/>
                    <a:p>
                      <a:pPr algn="l" fontAlgn="b"/>
                      <a:r>
                        <a:rPr lang="en-US" sz="1600" b="0" i="0" u="none" strike="noStrike" dirty="0">
                          <a:solidFill>
                            <a:srgbClr val="000000"/>
                          </a:solidFill>
                          <a:effectLst/>
                          <a:latin typeface="Calibri" panose="020F0502020204030204" pitchFamily="34" charset="0"/>
                        </a:rPr>
                        <a:t>Q</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b"/>
                      <a:r>
                        <a:rPr lang="en-US" sz="1600" b="0" i="0" u="none" strike="noStrike" dirty="0" err="1">
                          <a:solidFill>
                            <a:srgbClr val="000000"/>
                          </a:solidFill>
                          <a:effectLst/>
                          <a:latin typeface="Calibri" panose="020F0502020204030204" pitchFamily="34" charset="0"/>
                        </a:rPr>
                        <a:t>Insig</a:t>
                      </a:r>
                      <a:endParaRPr lang="en-US" sz="160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r" fontAlgn="b"/>
                      <a:r>
                        <a:rPr lang="en-US" sz="1600" b="0" i="0" u="none" strike="noStrike" dirty="0">
                          <a:solidFill>
                            <a:srgbClr val="000000"/>
                          </a:solidFill>
                          <a:effectLst/>
                          <a:latin typeface="Calibri" panose="020F0502020204030204" pitchFamily="34" charset="0"/>
                        </a:rPr>
                        <a:t>84</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563902360"/>
                  </a:ext>
                </a:extLst>
              </a:tr>
              <a:tr h="182880">
                <a:tc>
                  <a:txBody>
                    <a:bodyPr/>
                    <a:lstStyle/>
                    <a:p>
                      <a:pPr algn="l" fontAlgn="b"/>
                      <a:r>
                        <a:rPr lang="en-US" sz="1600" b="0" i="0" u="none" strike="noStrike">
                          <a:solidFill>
                            <a:srgbClr val="000000"/>
                          </a:solidFill>
                          <a:effectLst/>
                          <a:latin typeface="Calibri" panose="020F0502020204030204" pitchFamily="34" charset="0"/>
                        </a:rPr>
                        <a:t>Q</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Sig Neg</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31</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extLst>
                  <a:ext uri="{0D108BD9-81ED-4DB2-BD59-A6C34878D82A}">
                    <a16:rowId xmlns:a16="http://schemas.microsoft.com/office/drawing/2014/main" val="3654053124"/>
                  </a:ext>
                </a:extLst>
              </a:tr>
              <a:tr h="182880">
                <a:tc>
                  <a:txBody>
                    <a:bodyPr/>
                    <a:lstStyle/>
                    <a:p>
                      <a:pPr algn="l" fontAlgn="b"/>
                      <a:r>
                        <a:rPr lang="en-US" sz="1600" b="0" i="0" u="none" strike="noStrike" dirty="0">
                          <a:solidFill>
                            <a:srgbClr val="000000"/>
                          </a:solidFill>
                          <a:effectLst/>
                          <a:latin typeface="Calibri" panose="020F0502020204030204" pitchFamily="34" charset="0"/>
                        </a:rPr>
                        <a:t>Q</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Sig Pos</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39</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extLst>
                  <a:ext uri="{0D108BD9-81ED-4DB2-BD59-A6C34878D82A}">
                    <a16:rowId xmlns:a16="http://schemas.microsoft.com/office/drawing/2014/main" val="1375049098"/>
                  </a:ext>
                </a:extLst>
              </a:tr>
            </a:tbl>
          </a:graphicData>
        </a:graphic>
      </p:graphicFrame>
      <p:graphicFrame>
        <p:nvGraphicFramePr>
          <p:cNvPr id="16" name="Table 15">
            <a:extLst>
              <a:ext uri="{FF2B5EF4-FFF2-40B4-BE49-F238E27FC236}">
                <a16:creationId xmlns:a16="http://schemas.microsoft.com/office/drawing/2014/main" id="{85AE9B09-E39E-448E-B167-4972D0073792}"/>
              </a:ext>
            </a:extLst>
          </p:cNvPr>
          <p:cNvGraphicFramePr>
            <a:graphicFrameLocks noGrp="1"/>
          </p:cNvGraphicFramePr>
          <p:nvPr>
            <p:extLst>
              <p:ext uri="{D42A27DB-BD31-4B8C-83A1-F6EECF244321}">
                <p14:modId xmlns:p14="http://schemas.microsoft.com/office/powerpoint/2010/main" val="2307507941"/>
              </p:ext>
            </p:extLst>
          </p:nvPr>
        </p:nvGraphicFramePr>
        <p:xfrm>
          <a:off x="3699723" y="4206875"/>
          <a:ext cx="2501454" cy="2514600"/>
        </p:xfrm>
        <a:graphic>
          <a:graphicData uri="http://schemas.openxmlformats.org/drawingml/2006/table">
            <a:tbl>
              <a:tblPr/>
              <a:tblGrid>
                <a:gridCol w="909479">
                  <a:extLst>
                    <a:ext uri="{9D8B030D-6E8A-4147-A177-3AD203B41FA5}">
                      <a16:colId xmlns:a16="http://schemas.microsoft.com/office/drawing/2014/main" val="1179160637"/>
                    </a:ext>
                  </a:extLst>
                </a:gridCol>
                <a:gridCol w="634036">
                  <a:extLst>
                    <a:ext uri="{9D8B030D-6E8A-4147-A177-3AD203B41FA5}">
                      <a16:colId xmlns:a16="http://schemas.microsoft.com/office/drawing/2014/main" val="1774158196"/>
                    </a:ext>
                  </a:extLst>
                </a:gridCol>
                <a:gridCol w="957939">
                  <a:extLst>
                    <a:ext uri="{9D8B030D-6E8A-4147-A177-3AD203B41FA5}">
                      <a16:colId xmlns:a16="http://schemas.microsoft.com/office/drawing/2014/main" val="3939837678"/>
                    </a:ext>
                  </a:extLst>
                </a:gridCol>
              </a:tblGrid>
              <a:tr h="186551">
                <a:tc>
                  <a:txBody>
                    <a:bodyPr/>
                    <a:lstStyle/>
                    <a:p>
                      <a:pPr algn="l" fontAlgn="b"/>
                      <a:r>
                        <a:rPr lang="en-US" sz="1600" b="1" i="0" u="none" strike="noStrike" dirty="0">
                          <a:solidFill>
                            <a:srgbClr val="000000"/>
                          </a:solidFill>
                          <a:effectLst/>
                          <a:latin typeface="Calibri" panose="020F0502020204030204" pitchFamily="34" charset="0"/>
                        </a:rPr>
                        <a:t>Variable</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tc>
                  <a:txBody>
                    <a:bodyPr/>
                    <a:lstStyle/>
                    <a:p>
                      <a:pPr algn="l" fontAlgn="b"/>
                      <a:r>
                        <a:rPr lang="en-US" sz="1600" b="1" i="0" u="none" strike="noStrike">
                          <a:solidFill>
                            <a:srgbClr val="000000"/>
                          </a:solidFill>
                          <a:effectLst/>
                          <a:latin typeface="Calibri" panose="020F0502020204030204" pitchFamily="34" charset="0"/>
                        </a:rPr>
                        <a:t>Slope</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tc>
                  <a:txBody>
                    <a:bodyPr/>
                    <a:lstStyle/>
                    <a:p>
                      <a:pPr algn="l" fontAlgn="b"/>
                      <a:r>
                        <a:rPr lang="en-US" sz="1600" b="1" i="0" u="none" strike="noStrike" dirty="0">
                          <a:solidFill>
                            <a:srgbClr val="000000"/>
                          </a:solidFill>
                          <a:effectLst/>
                          <a:latin typeface="Calibri" panose="020F0502020204030204" pitchFamily="34" charset="0"/>
                        </a:rPr>
                        <a:t>Frequency</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solidFill>
                      <a:srgbClr val="CBDADD"/>
                    </a:solidFill>
                  </a:tcPr>
                </a:tc>
                <a:extLst>
                  <a:ext uri="{0D108BD9-81ED-4DB2-BD59-A6C34878D82A}">
                    <a16:rowId xmlns:a16="http://schemas.microsoft.com/office/drawing/2014/main" val="417349785"/>
                  </a:ext>
                </a:extLst>
              </a:tr>
              <a:tr h="182880">
                <a:tc>
                  <a:txBody>
                    <a:bodyPr/>
                    <a:lstStyle/>
                    <a:p>
                      <a:pPr algn="l" fontAlgn="b"/>
                      <a:r>
                        <a:rPr lang="en-US" sz="1600" b="0" i="0" u="none" strike="noStrike" dirty="0">
                          <a:solidFill>
                            <a:srgbClr val="000000"/>
                          </a:solidFill>
                          <a:effectLst/>
                          <a:latin typeface="Calibri" panose="020F0502020204030204" pitchFamily="34" charset="0"/>
                        </a:rPr>
                        <a:t>V</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b"/>
                      <a:r>
                        <a:rPr lang="en-US" sz="1600" b="0" i="0" u="none" strike="noStrike" dirty="0" err="1">
                          <a:solidFill>
                            <a:srgbClr val="000000"/>
                          </a:solidFill>
                          <a:effectLst/>
                          <a:latin typeface="Calibri" panose="020F0502020204030204" pitchFamily="34" charset="0"/>
                        </a:rPr>
                        <a:t>Insig</a:t>
                      </a:r>
                      <a:endParaRPr lang="en-US" sz="160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r" fontAlgn="b"/>
                      <a:r>
                        <a:rPr lang="en-US" sz="1600" b="0" i="0" u="none" strike="noStrike" dirty="0">
                          <a:solidFill>
                            <a:srgbClr val="000000"/>
                          </a:solidFill>
                          <a:effectLst/>
                          <a:latin typeface="Calibri" panose="020F0502020204030204" pitchFamily="34" charset="0"/>
                        </a:rPr>
                        <a:t>200</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501256857"/>
                  </a:ext>
                </a:extLst>
              </a:tr>
              <a:tr h="182880">
                <a:tc>
                  <a:txBody>
                    <a:bodyPr/>
                    <a:lstStyle/>
                    <a:p>
                      <a:pPr algn="l" fontAlgn="b"/>
                      <a:r>
                        <a:rPr lang="en-US" sz="1600" b="0" i="0" u="none" strike="noStrike" dirty="0">
                          <a:solidFill>
                            <a:srgbClr val="000000"/>
                          </a:solidFill>
                          <a:effectLst/>
                          <a:latin typeface="Calibri" panose="020F0502020204030204" pitchFamily="34" charset="0"/>
                        </a:rPr>
                        <a:t>V</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dirty="0">
                          <a:solidFill>
                            <a:srgbClr val="000000"/>
                          </a:solidFill>
                          <a:effectLst/>
                          <a:latin typeface="Calibri" panose="020F0502020204030204" pitchFamily="34" charset="0"/>
                        </a:rPr>
                        <a:t>Sig Neg</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177</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extLst>
                  <a:ext uri="{0D108BD9-81ED-4DB2-BD59-A6C34878D82A}">
                    <a16:rowId xmlns:a16="http://schemas.microsoft.com/office/drawing/2014/main" val="608628815"/>
                  </a:ext>
                </a:extLst>
              </a:tr>
              <a:tr h="182880">
                <a:tc>
                  <a:txBody>
                    <a:bodyPr/>
                    <a:lstStyle/>
                    <a:p>
                      <a:pPr algn="l" fontAlgn="b"/>
                      <a:r>
                        <a:rPr lang="en-US" sz="1600" b="0" i="0" u="none" strike="noStrike" dirty="0">
                          <a:solidFill>
                            <a:srgbClr val="000000"/>
                          </a:solidFill>
                          <a:effectLst/>
                          <a:latin typeface="Calibri" panose="020F0502020204030204" pitchFamily="34" charset="0"/>
                        </a:rPr>
                        <a:t>V</a:t>
                      </a:r>
                    </a:p>
                  </a:txBody>
                  <a:tcPr marL="7620" marR="7620" marT="762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dirty="0">
                          <a:solidFill>
                            <a:srgbClr val="000000"/>
                          </a:solidFill>
                          <a:effectLst/>
                          <a:latin typeface="Calibri" panose="020F0502020204030204" pitchFamily="34" charset="0"/>
                        </a:rPr>
                        <a:t>Sig Pos</a:t>
                      </a:r>
                    </a:p>
                  </a:txBody>
                  <a:tcPr marL="7620" marR="7620" marT="762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104</a:t>
                      </a:r>
                    </a:p>
                  </a:txBody>
                  <a:tcPr marL="7620" marR="7620" marT="762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ADD"/>
                    </a:solidFill>
                  </a:tcPr>
                </a:tc>
                <a:extLst>
                  <a:ext uri="{0D108BD9-81ED-4DB2-BD59-A6C34878D82A}">
                    <a16:rowId xmlns:a16="http://schemas.microsoft.com/office/drawing/2014/main" val="2697005319"/>
                  </a:ext>
                </a:extLst>
              </a:tr>
              <a:tr h="182880">
                <a:tc>
                  <a:txBody>
                    <a:bodyPr/>
                    <a:lstStyle/>
                    <a:p>
                      <a:pPr algn="l" fontAlgn="b"/>
                      <a:r>
                        <a:rPr lang="en-US" sz="1600" b="0" i="0" u="none" strike="noStrike" dirty="0">
                          <a:solidFill>
                            <a:srgbClr val="000000"/>
                          </a:solidFill>
                          <a:effectLst/>
                          <a:latin typeface="Calibri" panose="020F0502020204030204" pitchFamily="34" charset="0"/>
                        </a:rPr>
                        <a:t>V</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Insig</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22</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extLst>
                  <a:ext uri="{0D108BD9-81ED-4DB2-BD59-A6C34878D82A}">
                    <a16:rowId xmlns:a16="http://schemas.microsoft.com/office/drawing/2014/main" val="954018856"/>
                  </a:ext>
                </a:extLst>
              </a:tr>
              <a:tr h="182880">
                <a:tc>
                  <a:txBody>
                    <a:bodyPr/>
                    <a:lstStyle/>
                    <a:p>
                      <a:pPr algn="l" fontAlgn="b"/>
                      <a:r>
                        <a:rPr lang="en-US" sz="1600" b="0" i="0" u="none" strike="noStrike" dirty="0">
                          <a:solidFill>
                            <a:srgbClr val="000000"/>
                          </a:solidFill>
                          <a:effectLst/>
                          <a:latin typeface="Calibri" panose="020F0502020204030204" pitchFamily="34" charset="0"/>
                        </a:rPr>
                        <a:t>V</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b"/>
                      <a:r>
                        <a:rPr lang="en-US" sz="1600" b="0" i="0" u="none" strike="noStrike" dirty="0">
                          <a:solidFill>
                            <a:srgbClr val="000000"/>
                          </a:solidFill>
                          <a:effectLst/>
                          <a:latin typeface="Calibri" panose="020F0502020204030204" pitchFamily="34" charset="0"/>
                        </a:rPr>
                        <a:t>Sig Neg</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r" fontAlgn="b"/>
                      <a:r>
                        <a:rPr lang="en-US" sz="1600" b="0" i="0" u="none" strike="noStrike" dirty="0">
                          <a:solidFill>
                            <a:srgbClr val="000000"/>
                          </a:solidFill>
                          <a:effectLst/>
                          <a:latin typeface="Calibri" panose="020F0502020204030204" pitchFamily="34" charset="0"/>
                        </a:rPr>
                        <a:t>25</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469829201"/>
                  </a:ext>
                </a:extLst>
              </a:tr>
              <a:tr h="182880">
                <a:tc>
                  <a:txBody>
                    <a:bodyPr/>
                    <a:lstStyle/>
                    <a:p>
                      <a:pPr algn="l" fontAlgn="b"/>
                      <a:r>
                        <a:rPr lang="en-US" sz="1600" b="0" i="0" u="none" strike="noStrike" dirty="0">
                          <a:solidFill>
                            <a:srgbClr val="000000"/>
                          </a:solidFill>
                          <a:effectLst/>
                          <a:latin typeface="Calibri" panose="020F0502020204030204" pitchFamily="34" charset="0"/>
                        </a:rPr>
                        <a:t>V</a:t>
                      </a:r>
                    </a:p>
                  </a:txBody>
                  <a:tcPr marL="7620" marR="7620" marT="762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Sig Pos</a:t>
                      </a:r>
                    </a:p>
                  </a:txBody>
                  <a:tcPr marL="7620" marR="7620" marT="762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11</a:t>
                      </a:r>
                    </a:p>
                  </a:txBody>
                  <a:tcPr marL="7620" marR="7620" marT="762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ADD"/>
                    </a:solidFill>
                  </a:tcPr>
                </a:tc>
                <a:extLst>
                  <a:ext uri="{0D108BD9-81ED-4DB2-BD59-A6C34878D82A}">
                    <a16:rowId xmlns:a16="http://schemas.microsoft.com/office/drawing/2014/main" val="1823380285"/>
                  </a:ext>
                </a:extLst>
              </a:tr>
              <a:tr h="182880">
                <a:tc>
                  <a:txBody>
                    <a:bodyPr/>
                    <a:lstStyle/>
                    <a:p>
                      <a:pPr algn="l" fontAlgn="b"/>
                      <a:r>
                        <a:rPr lang="en-US" sz="1600" b="0" i="0" u="none" strike="noStrike" dirty="0">
                          <a:solidFill>
                            <a:srgbClr val="000000"/>
                          </a:solidFill>
                          <a:effectLst/>
                          <a:latin typeface="Calibri" panose="020F0502020204030204" pitchFamily="34" charset="0"/>
                        </a:rPr>
                        <a:t>V</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b"/>
                      <a:r>
                        <a:rPr lang="en-US" sz="1600" b="0" i="0" u="none" strike="noStrike" dirty="0" err="1">
                          <a:solidFill>
                            <a:srgbClr val="000000"/>
                          </a:solidFill>
                          <a:effectLst/>
                          <a:latin typeface="Calibri" panose="020F0502020204030204" pitchFamily="34" charset="0"/>
                        </a:rPr>
                        <a:t>Insig</a:t>
                      </a:r>
                      <a:endParaRPr lang="en-US" sz="160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r" fontAlgn="b"/>
                      <a:r>
                        <a:rPr lang="en-US" sz="1600" b="0" i="0" u="none" strike="noStrike" dirty="0">
                          <a:solidFill>
                            <a:srgbClr val="000000"/>
                          </a:solidFill>
                          <a:effectLst/>
                          <a:latin typeface="Calibri" panose="020F0502020204030204" pitchFamily="34" charset="0"/>
                        </a:rPr>
                        <a:t>66</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885736695"/>
                  </a:ext>
                </a:extLst>
              </a:tr>
              <a:tr h="182880">
                <a:tc>
                  <a:txBody>
                    <a:bodyPr/>
                    <a:lstStyle/>
                    <a:p>
                      <a:pPr algn="l" fontAlgn="b"/>
                      <a:r>
                        <a:rPr lang="en-US" sz="1600" b="0" i="0" u="none" strike="noStrike" dirty="0">
                          <a:solidFill>
                            <a:srgbClr val="000000"/>
                          </a:solidFill>
                          <a:effectLst/>
                          <a:latin typeface="Calibri" panose="020F0502020204030204" pitchFamily="34" charset="0"/>
                        </a:rPr>
                        <a:t>V</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dirty="0">
                          <a:solidFill>
                            <a:srgbClr val="000000"/>
                          </a:solidFill>
                          <a:effectLst/>
                          <a:latin typeface="Calibri" panose="020F0502020204030204" pitchFamily="34" charset="0"/>
                        </a:rPr>
                        <a:t>Sig Neg</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54</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extLst>
                  <a:ext uri="{0D108BD9-81ED-4DB2-BD59-A6C34878D82A}">
                    <a16:rowId xmlns:a16="http://schemas.microsoft.com/office/drawing/2014/main" val="3429727727"/>
                  </a:ext>
                </a:extLst>
              </a:tr>
              <a:tr h="182880">
                <a:tc>
                  <a:txBody>
                    <a:bodyPr/>
                    <a:lstStyle/>
                    <a:p>
                      <a:pPr algn="l" fontAlgn="b"/>
                      <a:r>
                        <a:rPr lang="en-US" sz="1600" b="0" i="0" u="none" strike="noStrike" dirty="0">
                          <a:solidFill>
                            <a:srgbClr val="000000"/>
                          </a:solidFill>
                          <a:effectLst/>
                          <a:latin typeface="Calibri" panose="020F0502020204030204" pitchFamily="34" charset="0"/>
                        </a:rPr>
                        <a:t>V</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l" fontAlgn="b"/>
                      <a:r>
                        <a:rPr lang="en-US" sz="1600" b="0" i="0" u="none" strike="noStrike">
                          <a:solidFill>
                            <a:srgbClr val="000000"/>
                          </a:solidFill>
                          <a:effectLst/>
                          <a:latin typeface="Calibri" panose="020F0502020204030204" pitchFamily="34" charset="0"/>
                        </a:rPr>
                        <a:t>Sig Pos</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tc>
                  <a:txBody>
                    <a:bodyPr/>
                    <a:lstStyle/>
                    <a:p>
                      <a:pPr algn="r" fontAlgn="b"/>
                      <a:r>
                        <a:rPr lang="en-US" sz="1600" b="0" i="0" u="none" strike="noStrike" dirty="0">
                          <a:solidFill>
                            <a:srgbClr val="000000"/>
                          </a:solidFill>
                          <a:effectLst/>
                          <a:latin typeface="Calibri" panose="020F0502020204030204" pitchFamily="34" charset="0"/>
                        </a:rPr>
                        <a:t>34</a:t>
                      </a:r>
                    </a:p>
                  </a:txBody>
                  <a:tcPr marL="7620" marR="7620" marT="7620"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BDADD"/>
                    </a:solidFill>
                  </a:tcPr>
                </a:tc>
                <a:extLst>
                  <a:ext uri="{0D108BD9-81ED-4DB2-BD59-A6C34878D82A}">
                    <a16:rowId xmlns:a16="http://schemas.microsoft.com/office/drawing/2014/main" val="813231761"/>
                  </a:ext>
                </a:extLst>
              </a:tr>
            </a:tbl>
          </a:graphicData>
        </a:graphic>
      </p:graphicFrame>
      <p:grpSp>
        <p:nvGrpSpPr>
          <p:cNvPr id="59" name="Group 58">
            <a:extLst>
              <a:ext uri="{FF2B5EF4-FFF2-40B4-BE49-F238E27FC236}">
                <a16:creationId xmlns:a16="http://schemas.microsoft.com/office/drawing/2014/main" id="{CD2B9DAB-6A8C-49AF-9379-7E00D669528A}"/>
              </a:ext>
            </a:extLst>
          </p:cNvPr>
          <p:cNvGrpSpPr/>
          <p:nvPr/>
        </p:nvGrpSpPr>
        <p:grpSpPr>
          <a:xfrm>
            <a:off x="2439767" y="4458912"/>
            <a:ext cx="4711532" cy="2308324"/>
            <a:chOff x="2421558" y="4512739"/>
            <a:chExt cx="4711532" cy="2308324"/>
          </a:xfrm>
        </p:grpSpPr>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6608E2D2-96B2-4C45-AB7D-FD73A128F22E}"/>
                    </a:ext>
                  </a:extLst>
                </p:cNvPr>
                <p:cNvSpPr/>
                <p:nvPr/>
              </p:nvSpPr>
              <p:spPr>
                <a:xfrm>
                  <a:off x="2421558" y="4512739"/>
                  <a:ext cx="4264466" cy="2308324"/>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2400" dirty="0"/>
                    <a:t>Though </a:t>
                  </a:r>
                  <a14:m>
                    <m:oMath xmlns:m="http://schemas.openxmlformats.org/officeDocument/2006/math">
                      <m:r>
                        <a:rPr lang="en-US" sz="2400" i="1">
                          <a:solidFill>
                            <a:schemeClr val="tx2"/>
                          </a:solidFill>
                          <a:latin typeface="Cambria Math" panose="02040503050406030204" pitchFamily="18" charset="0"/>
                        </a:rPr>
                        <m:t>𝑄</m:t>
                      </m:r>
                    </m:oMath>
                  </a14:m>
                  <a:r>
                    <a:rPr lang="en-US" sz="2400" dirty="0"/>
                    <a:t> appear to increase, most of the species used in these sums had insignificant trends… </a:t>
                  </a:r>
                </a:p>
                <a:p>
                  <a:endParaRPr lang="en-US" sz="2400" dirty="0"/>
                </a:p>
                <a:p>
                  <a:r>
                    <a:rPr lang="en-US" sz="2400" dirty="0"/>
                    <a:t>Are there a few species with large </a:t>
                  </a:r>
                  <a14:m>
                    <m:oMath xmlns:m="http://schemas.openxmlformats.org/officeDocument/2006/math">
                      <m:r>
                        <a:rPr lang="en-US" sz="2400" i="1">
                          <a:solidFill>
                            <a:schemeClr val="tx2"/>
                          </a:solidFill>
                          <a:latin typeface="Cambria Math" panose="02040503050406030204" pitchFamily="18" charset="0"/>
                        </a:rPr>
                        <m:t>𝑄</m:t>
                      </m:r>
                    </m:oMath>
                  </a14:m>
                  <a:r>
                    <a:rPr lang="en-US" sz="2400" dirty="0"/>
                    <a:t>s and significantly positive trends? </a:t>
                  </a:r>
                </a:p>
              </p:txBody>
            </p:sp>
          </mc:Choice>
          <mc:Fallback>
            <p:sp>
              <p:nvSpPr>
                <p:cNvPr id="19" name="Rectangle 18">
                  <a:extLst>
                    <a:ext uri="{FF2B5EF4-FFF2-40B4-BE49-F238E27FC236}">
                      <a16:creationId xmlns:a16="http://schemas.microsoft.com/office/drawing/2014/main" id="{6608E2D2-96B2-4C45-AB7D-FD73A128F22E}"/>
                    </a:ext>
                  </a:extLst>
                </p:cNvPr>
                <p:cNvSpPr>
                  <a:spLocks noRot="1" noChangeAspect="1" noMove="1" noResize="1" noEditPoints="1" noAdjustHandles="1" noChangeArrowheads="1" noChangeShapeType="1" noTextEdit="1"/>
                </p:cNvSpPr>
                <p:nvPr/>
              </p:nvSpPr>
              <p:spPr>
                <a:xfrm>
                  <a:off x="2421558" y="4512739"/>
                  <a:ext cx="4264466" cy="2308324"/>
                </a:xfrm>
                <a:prstGeom prst="rect">
                  <a:avLst/>
                </a:prstGeom>
                <a:blipFill>
                  <a:blip r:embed="rId7"/>
                  <a:stretch>
                    <a:fillRect l="-1847" t="-1305" r="-2131" b="-470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7B549BAE-7B12-4039-B72F-3EEB9B54F81B}"/>
                </a:ext>
              </a:extLst>
            </p:cNvPr>
            <p:cNvCxnSpPr>
              <a:cxnSpLocks/>
              <a:stCxn id="19" idx="3"/>
            </p:cNvCxnSpPr>
            <p:nvPr/>
          </p:nvCxnSpPr>
          <p:spPr>
            <a:xfrm flipV="1">
              <a:off x="6686024" y="5145828"/>
              <a:ext cx="408727" cy="521073"/>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cxnSp>
          <p:nvCxnSpPr>
            <p:cNvPr id="34" name="Straight Arrow Connector 33">
              <a:extLst>
                <a:ext uri="{FF2B5EF4-FFF2-40B4-BE49-F238E27FC236}">
                  <a16:creationId xmlns:a16="http://schemas.microsoft.com/office/drawing/2014/main" id="{520AF94F-46E2-4787-A4FC-CD92AC291A3C}"/>
                </a:ext>
              </a:extLst>
            </p:cNvPr>
            <p:cNvCxnSpPr>
              <a:cxnSpLocks/>
              <a:stCxn id="19" idx="3"/>
            </p:cNvCxnSpPr>
            <p:nvPr/>
          </p:nvCxnSpPr>
          <p:spPr>
            <a:xfrm>
              <a:off x="6686024" y="5666901"/>
              <a:ext cx="447066" cy="252037"/>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cxnSp>
          <p:nvCxnSpPr>
            <p:cNvPr id="37" name="Straight Arrow Connector 36">
              <a:extLst>
                <a:ext uri="{FF2B5EF4-FFF2-40B4-BE49-F238E27FC236}">
                  <a16:creationId xmlns:a16="http://schemas.microsoft.com/office/drawing/2014/main" id="{3A673362-3AEB-47B6-9418-EAF8848A9944}"/>
                </a:ext>
              </a:extLst>
            </p:cNvPr>
            <p:cNvCxnSpPr>
              <a:cxnSpLocks/>
              <a:stCxn id="19" idx="3"/>
            </p:cNvCxnSpPr>
            <p:nvPr/>
          </p:nvCxnSpPr>
          <p:spPr>
            <a:xfrm>
              <a:off x="6686024" y="5666901"/>
              <a:ext cx="447066" cy="1010116"/>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grpSp>
      <p:grpSp>
        <p:nvGrpSpPr>
          <p:cNvPr id="47" name="Group 46">
            <a:extLst>
              <a:ext uri="{FF2B5EF4-FFF2-40B4-BE49-F238E27FC236}">
                <a16:creationId xmlns:a16="http://schemas.microsoft.com/office/drawing/2014/main" id="{BD03EDC0-E189-4568-BA5D-ECF69C5D6B8A}"/>
              </a:ext>
            </a:extLst>
          </p:cNvPr>
          <p:cNvGrpSpPr/>
          <p:nvPr/>
        </p:nvGrpSpPr>
        <p:grpSpPr>
          <a:xfrm>
            <a:off x="6631434" y="2269326"/>
            <a:ext cx="1554209" cy="1081906"/>
            <a:chOff x="1107180" y="2483398"/>
            <a:chExt cx="1554209" cy="1081906"/>
          </a:xfrm>
        </p:grpSpPr>
        <p:sp>
          <p:nvSpPr>
            <p:cNvPr id="48" name="Rectangle 47">
              <a:extLst>
                <a:ext uri="{FF2B5EF4-FFF2-40B4-BE49-F238E27FC236}">
                  <a16:creationId xmlns:a16="http://schemas.microsoft.com/office/drawing/2014/main" id="{AF9B8325-B7F5-4A37-A562-EA83ABA3E4F1}"/>
                </a:ext>
              </a:extLst>
            </p:cNvPr>
            <p:cNvSpPr/>
            <p:nvPr/>
          </p:nvSpPr>
          <p:spPr>
            <a:xfrm>
              <a:off x="1107180" y="2483398"/>
              <a:ext cx="1554209" cy="954107"/>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r>
                <a:rPr lang="en-US" sz="2800" b="1" dirty="0">
                  <a:solidFill>
                    <a:srgbClr val="EA7125"/>
                  </a:solidFill>
                </a:rPr>
                <a:t>       ???</a:t>
              </a:r>
            </a:p>
            <a:p>
              <a:r>
                <a:rPr lang="en-US" sz="2800" b="1" dirty="0">
                  <a:solidFill>
                    <a:srgbClr val="EA7125"/>
                  </a:solidFill>
                </a:rPr>
                <a:t>???</a:t>
              </a:r>
            </a:p>
          </p:txBody>
        </p:sp>
        <p:cxnSp>
          <p:nvCxnSpPr>
            <p:cNvPr id="49" name="Straight Arrow Connector 48">
              <a:extLst>
                <a:ext uri="{FF2B5EF4-FFF2-40B4-BE49-F238E27FC236}">
                  <a16:creationId xmlns:a16="http://schemas.microsoft.com/office/drawing/2014/main" id="{EEB66FA9-574D-4797-817A-94DC59AB3944}"/>
                </a:ext>
              </a:extLst>
            </p:cNvPr>
            <p:cNvCxnSpPr>
              <a:cxnSpLocks/>
            </p:cNvCxnSpPr>
            <p:nvPr/>
          </p:nvCxnSpPr>
          <p:spPr>
            <a:xfrm flipV="1">
              <a:off x="1588706" y="2890754"/>
              <a:ext cx="793208" cy="674550"/>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grpSp>
      <p:sp>
        <p:nvSpPr>
          <p:cNvPr id="63" name="Rectangle 62">
            <a:extLst>
              <a:ext uri="{FF2B5EF4-FFF2-40B4-BE49-F238E27FC236}">
                <a16:creationId xmlns:a16="http://schemas.microsoft.com/office/drawing/2014/main" id="{0EA9DF06-877F-484E-B9AC-2BCEBB06D98B}"/>
              </a:ext>
            </a:extLst>
          </p:cNvPr>
          <p:cNvSpPr/>
          <p:nvPr/>
        </p:nvSpPr>
        <p:spPr>
          <a:xfrm>
            <a:off x="3794290" y="146272"/>
            <a:ext cx="5302617" cy="95410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2800" dirty="0"/>
              <a:t>May want to compare with an analysis focused on more targeted species?</a:t>
            </a:r>
          </a:p>
        </p:txBody>
      </p:sp>
      <p:pic>
        <p:nvPicPr>
          <p:cNvPr id="74" name="Picture 73">
            <a:extLst>
              <a:ext uri="{FF2B5EF4-FFF2-40B4-BE49-F238E27FC236}">
                <a16:creationId xmlns:a16="http://schemas.microsoft.com/office/drawing/2014/main" id="{D6396605-08D3-4603-A1F6-2B5B54CCFD09}"/>
              </a:ext>
            </a:extLst>
          </p:cNvPr>
          <p:cNvPicPr>
            <a:picLocks noChangeAspect="1"/>
          </p:cNvPicPr>
          <p:nvPr/>
        </p:nvPicPr>
        <p:blipFill rotWithShape="1">
          <a:blip r:embed="rId8"/>
          <a:srcRect l="69830" t="32915" r="5194" b="26912"/>
          <a:stretch/>
        </p:blipFill>
        <p:spPr>
          <a:xfrm>
            <a:off x="-1485443" y="1258623"/>
            <a:ext cx="1088592" cy="1313242"/>
          </a:xfrm>
          <a:prstGeom prst="rect">
            <a:avLst/>
          </a:prstGeom>
          <a:ln>
            <a:noFill/>
          </a:ln>
        </p:spPr>
      </p:pic>
      <p:grpSp>
        <p:nvGrpSpPr>
          <p:cNvPr id="105" name="Group 104">
            <a:extLst>
              <a:ext uri="{FF2B5EF4-FFF2-40B4-BE49-F238E27FC236}">
                <a16:creationId xmlns:a16="http://schemas.microsoft.com/office/drawing/2014/main" id="{1729B774-98E1-4894-9973-BE8313DE9653}"/>
              </a:ext>
            </a:extLst>
          </p:cNvPr>
          <p:cNvGrpSpPr/>
          <p:nvPr/>
        </p:nvGrpSpPr>
        <p:grpSpPr>
          <a:xfrm>
            <a:off x="96728" y="2077002"/>
            <a:ext cx="3395747" cy="4141553"/>
            <a:chOff x="96728" y="2077002"/>
            <a:chExt cx="3395747" cy="4141553"/>
          </a:xfrm>
        </p:grpSpPr>
        <p:grpSp>
          <p:nvGrpSpPr>
            <p:cNvPr id="28" name="Group 27">
              <a:extLst>
                <a:ext uri="{FF2B5EF4-FFF2-40B4-BE49-F238E27FC236}">
                  <a16:creationId xmlns:a16="http://schemas.microsoft.com/office/drawing/2014/main" id="{2E59B9A1-4D95-48A3-BA21-47B2045F4F9F}"/>
                </a:ext>
              </a:extLst>
            </p:cNvPr>
            <p:cNvGrpSpPr/>
            <p:nvPr/>
          </p:nvGrpSpPr>
          <p:grpSpPr>
            <a:xfrm>
              <a:off x="1938266" y="2077002"/>
              <a:ext cx="1554209" cy="985662"/>
              <a:chOff x="1976867" y="1935571"/>
              <a:chExt cx="1554209" cy="985662"/>
            </a:xfrm>
          </p:grpSpPr>
          <p:sp>
            <p:nvSpPr>
              <p:cNvPr id="27" name="Rectangle 26">
                <a:extLst>
                  <a:ext uri="{FF2B5EF4-FFF2-40B4-BE49-F238E27FC236}">
                    <a16:creationId xmlns:a16="http://schemas.microsoft.com/office/drawing/2014/main" id="{0DA70B23-59EF-4253-927E-F089A1EC1A60}"/>
                  </a:ext>
                </a:extLst>
              </p:cNvPr>
              <p:cNvSpPr/>
              <p:nvPr/>
            </p:nvSpPr>
            <p:spPr>
              <a:xfrm>
                <a:off x="1976867" y="1935571"/>
                <a:ext cx="1554209" cy="954107"/>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r>
                  <a:rPr lang="en-US" sz="2800" b="1" dirty="0">
                    <a:solidFill>
                      <a:srgbClr val="EA7125"/>
                    </a:solidFill>
                  </a:rPr>
                  <a:t>???</a:t>
                </a:r>
              </a:p>
              <a:p>
                <a:r>
                  <a:rPr lang="en-US" sz="2800" b="1" dirty="0">
                    <a:solidFill>
                      <a:srgbClr val="EA7125"/>
                    </a:solidFill>
                  </a:rPr>
                  <a:t>	???</a:t>
                </a:r>
              </a:p>
            </p:txBody>
          </p:sp>
          <p:cxnSp>
            <p:nvCxnSpPr>
              <p:cNvPr id="25" name="Straight Arrow Connector 24">
                <a:extLst>
                  <a:ext uri="{FF2B5EF4-FFF2-40B4-BE49-F238E27FC236}">
                    <a16:creationId xmlns:a16="http://schemas.microsoft.com/office/drawing/2014/main" id="{B36AB25F-0FBC-4163-AE55-DDD4E6652658}"/>
                  </a:ext>
                </a:extLst>
              </p:cNvPr>
              <p:cNvCxnSpPr>
                <a:cxnSpLocks/>
              </p:cNvCxnSpPr>
              <p:nvPr/>
            </p:nvCxnSpPr>
            <p:spPr>
              <a:xfrm>
                <a:off x="1976961" y="2321185"/>
                <a:ext cx="603073" cy="600048"/>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grpSp>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2A64E39C-5F6A-433B-8B40-7A7E389F0033}"/>
                    </a:ext>
                  </a:extLst>
                </p:cNvPr>
                <p:cNvSpPr/>
                <p:nvPr/>
              </p:nvSpPr>
              <p:spPr>
                <a:xfrm>
                  <a:off x="96728" y="3155132"/>
                  <a:ext cx="1935492" cy="83099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2400" dirty="0"/>
                    <a:t>Why is </a:t>
                  </a:r>
                  <a14:m>
                    <m:oMath xmlns:m="http://schemas.openxmlformats.org/officeDocument/2006/math">
                      <m:r>
                        <a:rPr lang="en-US" sz="2400" i="1" smtClean="0">
                          <a:solidFill>
                            <a:schemeClr val="tx2"/>
                          </a:solidFill>
                          <a:latin typeface="Cambria Math" panose="02040503050406030204" pitchFamily="18" charset="0"/>
                        </a:rPr>
                        <m:t>𝑃</m:t>
                      </m:r>
                      <m:r>
                        <a:rPr lang="en-US" sz="2400" b="0" i="1" smtClean="0">
                          <a:solidFill>
                            <a:schemeClr val="tx2"/>
                          </a:solidFill>
                          <a:latin typeface="Cambria Math" panose="02040503050406030204" pitchFamily="18" charset="0"/>
                        </a:rPr>
                        <m:t>𝐼</m:t>
                      </m:r>
                    </m:oMath>
                  </a14:m>
                  <a:r>
                    <a:rPr lang="en-US" sz="2400" dirty="0"/>
                    <a:t> trending down?</a:t>
                  </a:r>
                </a:p>
              </p:txBody>
            </p:sp>
          </mc:Choice>
          <mc:Fallback>
            <p:sp>
              <p:nvSpPr>
                <p:cNvPr id="24" name="Rectangle 23">
                  <a:extLst>
                    <a:ext uri="{FF2B5EF4-FFF2-40B4-BE49-F238E27FC236}">
                      <a16:creationId xmlns:a16="http://schemas.microsoft.com/office/drawing/2014/main" id="{2A64E39C-5F6A-433B-8B40-7A7E389F0033}"/>
                    </a:ext>
                  </a:extLst>
                </p:cNvPr>
                <p:cNvSpPr>
                  <a:spLocks noRot="1" noChangeAspect="1" noMove="1" noResize="1" noEditPoints="1" noAdjustHandles="1" noChangeArrowheads="1" noChangeShapeType="1" noTextEdit="1"/>
                </p:cNvSpPr>
                <p:nvPr/>
              </p:nvSpPr>
              <p:spPr>
                <a:xfrm>
                  <a:off x="96728" y="3155132"/>
                  <a:ext cx="1935492" cy="830997"/>
                </a:xfrm>
                <a:prstGeom prst="rect">
                  <a:avLst/>
                </a:prstGeom>
                <a:blipFill>
                  <a:blip r:embed="rId9"/>
                  <a:stretch>
                    <a:fillRect l="-4361" t="-3571" r="-2492" b="-15000"/>
                  </a:stretch>
                </a:blipFill>
              </p:spPr>
              <p:txBody>
                <a:bodyPr/>
                <a:lstStyle/>
                <a:p>
                  <a:r>
                    <a:rPr lang="en-US">
                      <a:noFill/>
                    </a:rPr>
                    <a:t> </a:t>
                  </a:r>
                </a:p>
              </p:txBody>
            </p:sp>
          </mc:Fallback>
        </mc:AlternateContent>
        <p:cxnSp>
          <p:nvCxnSpPr>
            <p:cNvPr id="92" name="Straight Arrow Connector 91">
              <a:extLst>
                <a:ext uri="{FF2B5EF4-FFF2-40B4-BE49-F238E27FC236}">
                  <a16:creationId xmlns:a16="http://schemas.microsoft.com/office/drawing/2014/main" id="{B7654FDF-9BB7-4414-AA09-6251258F2D1A}"/>
                </a:ext>
              </a:extLst>
            </p:cNvPr>
            <p:cNvCxnSpPr>
              <a:cxnSpLocks/>
            </p:cNvCxnSpPr>
            <p:nvPr/>
          </p:nvCxnSpPr>
          <p:spPr>
            <a:xfrm>
              <a:off x="407451" y="3986129"/>
              <a:ext cx="811879" cy="758737"/>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cxnSp>
          <p:nvCxnSpPr>
            <p:cNvPr id="95" name="Straight Arrow Connector 94">
              <a:extLst>
                <a:ext uri="{FF2B5EF4-FFF2-40B4-BE49-F238E27FC236}">
                  <a16:creationId xmlns:a16="http://schemas.microsoft.com/office/drawing/2014/main" id="{5C5F2E5E-1B1B-4718-927B-5CD3FC56CF44}"/>
                </a:ext>
              </a:extLst>
            </p:cNvPr>
            <p:cNvCxnSpPr>
              <a:cxnSpLocks/>
            </p:cNvCxnSpPr>
            <p:nvPr/>
          </p:nvCxnSpPr>
          <p:spPr>
            <a:xfrm>
              <a:off x="407451" y="3986129"/>
              <a:ext cx="784611" cy="1638926"/>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cxnSp>
          <p:nvCxnSpPr>
            <p:cNvPr id="98" name="Straight Arrow Connector 97">
              <a:extLst>
                <a:ext uri="{FF2B5EF4-FFF2-40B4-BE49-F238E27FC236}">
                  <a16:creationId xmlns:a16="http://schemas.microsoft.com/office/drawing/2014/main" id="{F121FA03-3B3A-4759-B9B5-04D375E75697}"/>
                </a:ext>
              </a:extLst>
            </p:cNvPr>
            <p:cNvCxnSpPr>
              <a:cxnSpLocks/>
            </p:cNvCxnSpPr>
            <p:nvPr/>
          </p:nvCxnSpPr>
          <p:spPr>
            <a:xfrm>
              <a:off x="407451" y="3986129"/>
              <a:ext cx="784611" cy="2232426"/>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grpSp>
    </p:spTree>
    <p:extLst>
      <p:ext uri="{BB962C8B-B14F-4D97-AF65-F5344CB8AC3E}">
        <p14:creationId xmlns:p14="http://schemas.microsoft.com/office/powerpoint/2010/main" val="279802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5"/>
                                        </p:tgtEl>
                                        <p:attrNameLst>
                                          <p:attrName>style.visibility</p:attrName>
                                        </p:attrNameLst>
                                      </p:cBhvr>
                                      <p:to>
                                        <p:strVal val="visible"/>
                                      </p:to>
                                    </p:set>
                                    <p:animEffect transition="in" filter="fade">
                                      <p:cBhvr>
                                        <p:cTn id="16" dur="500"/>
                                        <p:tgtEl>
                                          <p:spTgt spid="10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500"/>
                                        <p:tgtEl>
                                          <p:spTgt spid="91"/>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500"/>
                            </p:stCondLst>
                            <p:childTnLst>
                              <p:par>
                                <p:cTn id="37" presetID="10" presetClass="entr" presetSubtype="0" fill="hold" nodeType="afterEffect">
                                  <p:stCondLst>
                                    <p:cond delay="110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4EB7A-5140-4DA9-9205-EF362364499E}"/>
              </a:ext>
            </a:extLst>
          </p:cNvPr>
          <p:cNvSpPr>
            <a:spLocks noGrp="1"/>
          </p:cNvSpPr>
          <p:nvPr>
            <p:ph type="title"/>
          </p:nvPr>
        </p:nvSpPr>
        <p:spPr/>
        <p:txBody>
          <a:bodyPr/>
          <a:lstStyle/>
          <a:p>
            <a:r>
              <a:rPr lang="en-US" dirty="0"/>
              <a:t>Future Considerations</a:t>
            </a:r>
          </a:p>
        </p:txBody>
      </p:sp>
      <p:sp>
        <p:nvSpPr>
          <p:cNvPr id="3" name="Content Placeholder 2">
            <a:extLst>
              <a:ext uri="{FF2B5EF4-FFF2-40B4-BE49-F238E27FC236}">
                <a16:creationId xmlns:a16="http://schemas.microsoft.com/office/drawing/2014/main" id="{1BE4AAC4-E622-40DF-9618-4E36D3B7BB12}"/>
              </a:ext>
            </a:extLst>
          </p:cNvPr>
          <p:cNvSpPr>
            <a:spLocks noGrp="1"/>
          </p:cNvSpPr>
          <p:nvPr>
            <p:ph idx="1"/>
          </p:nvPr>
        </p:nvSpPr>
        <p:spPr/>
        <p:txBody>
          <a:bodyPr>
            <a:normAutofit fontScale="92500" lnSpcReduction="20000"/>
          </a:bodyPr>
          <a:lstStyle/>
          <a:p>
            <a:r>
              <a:rPr lang="en-US" sz="3600" dirty="0"/>
              <a:t>Run an analysis to determine appropriate “percent missing data” threshold. </a:t>
            </a:r>
          </a:p>
          <a:p>
            <a:r>
              <a:rPr lang="en-US" sz="3600" dirty="0"/>
              <a:t>Develop a “minimum number of data for a category” threshold.</a:t>
            </a:r>
          </a:p>
          <a:p>
            <a:r>
              <a:rPr lang="en-US" sz="3600" dirty="0"/>
              <a:t>Should “Other”/”Uncategorized” be included? </a:t>
            </a:r>
          </a:p>
          <a:p>
            <a:pPr lvl="1"/>
            <a:r>
              <a:rPr lang="en-US" sz="3600" dirty="0"/>
              <a:t>Assuming these are not target species, does it provide insight into productivity measurements?</a:t>
            </a:r>
          </a:p>
          <a:p>
            <a:r>
              <a:rPr lang="en-US" sz="3600" dirty="0"/>
              <a:t>Develop analysis where species with smaller quantities are removed. </a:t>
            </a:r>
          </a:p>
          <a:p>
            <a:endParaRPr lang="en-US" dirty="0"/>
          </a:p>
        </p:txBody>
      </p:sp>
      <p:sp>
        <p:nvSpPr>
          <p:cNvPr id="4" name="Slide Number Placeholder 3">
            <a:extLst>
              <a:ext uri="{FF2B5EF4-FFF2-40B4-BE49-F238E27FC236}">
                <a16:creationId xmlns:a16="http://schemas.microsoft.com/office/drawing/2014/main" id="{1621C004-7850-4F9C-9DBD-79D0C7F2A01A}"/>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27</a:t>
            </a:fld>
            <a:endParaRPr lang="en-US" dirty="0"/>
          </a:p>
        </p:txBody>
      </p:sp>
    </p:spTree>
    <p:extLst>
      <p:ext uri="{BB962C8B-B14F-4D97-AF65-F5344CB8AC3E}">
        <p14:creationId xmlns:p14="http://schemas.microsoft.com/office/powerpoint/2010/main" val="4041066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4322"/>
            <a:ext cx="9166302" cy="6263640"/>
          </a:xfrm>
          <a:prstGeom prst="rect">
            <a:avLst/>
          </a:prstGeom>
        </p:spPr>
      </p:pic>
      <p:sp>
        <p:nvSpPr>
          <p:cNvPr id="11" name="Content Placeholder 10"/>
          <p:cNvSpPr>
            <a:spLocks noGrp="1"/>
          </p:cNvSpPr>
          <p:nvPr>
            <p:ph sz="half" idx="1"/>
          </p:nvPr>
        </p:nvSpPr>
        <p:spPr>
          <a:xfrm>
            <a:off x="211756" y="2381406"/>
            <a:ext cx="4360244" cy="3242154"/>
          </a:xfrm>
          <a:solidFill>
            <a:srgbClr val="FFFFFF">
              <a:alpha val="81961"/>
            </a:srgbClr>
          </a:solidFill>
        </p:spPr>
        <p:txBody>
          <a:bodyPr>
            <a:normAutofit/>
          </a:bodyPr>
          <a:lstStyle/>
          <a:p>
            <a:pPr marL="115888" indent="0">
              <a:buNone/>
            </a:pPr>
            <a:r>
              <a:rPr lang="en-US" dirty="0"/>
              <a:t>Special thanks to Rita Curtis and other collaborators. </a:t>
            </a:r>
          </a:p>
          <a:p>
            <a:pPr marL="115888" indent="0">
              <a:buNone/>
            </a:pPr>
            <a:endParaRPr lang="en-US" dirty="0"/>
          </a:p>
          <a:p>
            <a:pPr marL="115888" indent="0">
              <a:buNone/>
            </a:pPr>
            <a:r>
              <a:rPr lang="en-US" dirty="0"/>
              <a:t>	Emily.Markowitz@noaa.gov</a:t>
            </a:r>
          </a:p>
          <a:p>
            <a:pPr marL="115888" indent="0">
              <a:buNone/>
            </a:pPr>
            <a:r>
              <a:rPr lang="en-US" dirty="0"/>
              <a:t>       @</a:t>
            </a:r>
            <a:r>
              <a:rPr lang="en-US" dirty="0" err="1"/>
              <a:t>EmilyHMarkowitz</a:t>
            </a:r>
            <a:endParaRPr lang="en-US" dirty="0"/>
          </a:p>
          <a:p>
            <a:pPr marL="115888" indent="0">
              <a:buNone/>
            </a:pPr>
            <a:r>
              <a:rPr lang="en-US" dirty="0"/>
              <a:t>	   @</a:t>
            </a:r>
            <a:r>
              <a:rPr lang="en-US" dirty="0" err="1"/>
              <a:t>EmilyHMarkowitz</a:t>
            </a:r>
            <a:endParaRPr lang="en-US" dirty="0"/>
          </a:p>
          <a:p>
            <a:pPr marL="115888" indent="0">
              <a:buNone/>
            </a:pPr>
            <a:endParaRPr lang="en-US" dirty="0">
              <a:solidFill>
                <a:srgbClr val="1E5C90"/>
              </a:solidFill>
            </a:endParaRPr>
          </a:p>
          <a:p>
            <a:pPr marL="115888" indent="0">
              <a:buNone/>
            </a:pPr>
            <a:endParaRPr lang="en-US" dirty="0">
              <a:solidFill>
                <a:srgbClr val="1E5C90"/>
              </a:solidFill>
            </a:endParaRPr>
          </a:p>
        </p:txBody>
      </p:sp>
      <p:sp>
        <p:nvSpPr>
          <p:cNvPr id="6" name="Slide Number Placeholder 3"/>
          <p:cNvSpPr>
            <a:spLocks noGrp="1"/>
          </p:cNvSpPr>
          <p:nvPr>
            <p:ph type="sldNum" sz="quarter" idx="10"/>
          </p:nvPr>
        </p:nvSpPr>
        <p:spPr>
          <a:xfrm>
            <a:off x="2285999" y="6461760"/>
            <a:ext cx="6710084" cy="396239"/>
          </a:xfrm>
        </p:spPr>
        <p:txBody>
          <a:bodyPr/>
          <a:lstStyle/>
          <a:p>
            <a:pPr algn="r"/>
            <a:r>
              <a:rPr lang="en-US" sz="800" dirty="0"/>
              <a:t>U.S. Department of Commerce | National Oceanic and Atmospheric Administration | 8</a:t>
            </a:r>
          </a:p>
        </p:txBody>
      </p:sp>
      <p:sp>
        <p:nvSpPr>
          <p:cNvPr id="4" name="TextBox 3"/>
          <p:cNvSpPr txBox="1"/>
          <p:nvPr/>
        </p:nvSpPr>
        <p:spPr>
          <a:xfrm>
            <a:off x="-22303" y="849667"/>
            <a:ext cx="9166303" cy="800219"/>
          </a:xfrm>
          <a:prstGeom prst="rect">
            <a:avLst/>
          </a:prstGeom>
          <a:noFill/>
        </p:spPr>
        <p:txBody>
          <a:bodyPr wrap="square" rtlCol="0">
            <a:spAutoFit/>
          </a:bodyPr>
          <a:lstStyle/>
          <a:p>
            <a:pPr algn="ctr"/>
            <a:r>
              <a:rPr lang="en-US" sz="4600" b="1" dirty="0">
                <a:solidFill>
                  <a:schemeClr val="bg1"/>
                </a:solidFill>
              </a:rPr>
              <a:t>QUESTIONS?</a:t>
            </a:r>
          </a:p>
        </p:txBody>
      </p:sp>
      <p:pic>
        <p:nvPicPr>
          <p:cNvPr id="15370" name="Picture 10" descr="Twitter logo png transparent background, Picture #2235120 twitter ...">
            <a:extLst>
              <a:ext uri="{FF2B5EF4-FFF2-40B4-BE49-F238E27FC236}">
                <a16:creationId xmlns:a16="http://schemas.microsoft.com/office/drawing/2014/main" id="{C155F9F5-9F47-4069-9FBD-A189E3DF85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771" y="4923222"/>
            <a:ext cx="557910" cy="5579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ithub icon">
            <a:extLst>
              <a:ext uri="{FF2B5EF4-FFF2-40B4-BE49-F238E27FC236}">
                <a16:creationId xmlns:a16="http://schemas.microsoft.com/office/drawing/2014/main" id="{3F837D41-2FB8-41DC-85A9-03D720409F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319" t="16747" r="14127" b="20728"/>
          <a:stretch/>
        </p:blipFill>
        <p:spPr bwMode="auto">
          <a:xfrm>
            <a:off x="448925" y="4406782"/>
            <a:ext cx="566254" cy="516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674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5215E-6AC2-47C4-A56B-640C203B064E}"/>
              </a:ext>
            </a:extLst>
          </p:cNvPr>
          <p:cNvSpPr>
            <a:spLocks noGrp="1"/>
          </p:cNvSpPr>
          <p:nvPr>
            <p:ph type="title"/>
          </p:nvPr>
        </p:nvSpPr>
        <p:spPr>
          <a:xfrm>
            <a:off x="106680" y="91569"/>
            <a:ext cx="8747760" cy="676014"/>
          </a:xfrm>
        </p:spPr>
        <p:txBody>
          <a:bodyPr>
            <a:normAutofit/>
          </a:bodyPr>
          <a:lstStyle/>
          <a:p>
            <a:r>
              <a:rPr lang="en-US" spc="-120" dirty="0"/>
              <a:t>Output Measurement 2: Directly from Quantity Data</a:t>
            </a:r>
            <a:endParaRPr lang="en-US" dirty="0"/>
          </a:p>
        </p:txBody>
      </p:sp>
      <p:grpSp>
        <p:nvGrpSpPr>
          <p:cNvPr id="55" name="Group 54">
            <a:extLst>
              <a:ext uri="{FF2B5EF4-FFF2-40B4-BE49-F238E27FC236}">
                <a16:creationId xmlns:a16="http://schemas.microsoft.com/office/drawing/2014/main" id="{16CA66DA-768C-424F-BCD6-F3002180668C}"/>
              </a:ext>
            </a:extLst>
          </p:cNvPr>
          <p:cNvGrpSpPr/>
          <p:nvPr/>
        </p:nvGrpSpPr>
        <p:grpSpPr>
          <a:xfrm>
            <a:off x="0" y="767581"/>
            <a:ext cx="9144000" cy="1952031"/>
            <a:chOff x="0" y="767581"/>
            <a:chExt cx="9144000" cy="1952031"/>
          </a:xfrm>
        </p:grpSpPr>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BA1A542A-0AA4-42E7-B5EB-33E433DF945C}"/>
                    </a:ext>
                  </a:extLst>
                </p:cNvPr>
                <p:cNvSpPr/>
                <p:nvPr/>
              </p:nvSpPr>
              <p:spPr>
                <a:xfrm>
                  <a:off x="0" y="767581"/>
                  <a:ext cx="9144000" cy="1952031"/>
                </a:xfrm>
                <a:prstGeom prst="rect">
                  <a:avLst/>
                </a:prstGeom>
                <a:solidFill>
                  <a:srgbClr val="CBDA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1257300" lvl="2" indent="-342900">
                    <a:buFont typeface="+mj-lt"/>
                    <a:buAutoNum type="arabicPeriod"/>
                  </a:pPr>
                  <a:r>
                    <a:rPr lang="en-US" b="1" dirty="0">
                      <a:solidFill>
                        <a:schemeClr val="tx2"/>
                      </a:solidFill>
                    </a:rPr>
                    <a:t>Clean data</a:t>
                  </a:r>
                </a:p>
                <a:p>
                  <a:pPr marL="1257300" lvl="2" indent="-342900">
                    <a:buFont typeface="+mj-lt"/>
                    <a:buAutoNum type="arabicPeriod"/>
                  </a:pPr>
                  <a:r>
                    <a:rPr lang="en-US" b="1" dirty="0">
                      <a:solidFill>
                        <a:schemeClr val="tx2"/>
                      </a:solidFill>
                    </a:rPr>
                    <a:t>Total Value of species with available Q data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𝑉𝑉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nary>
                        <m:naryPr>
                          <m:chr m:val="∑"/>
                          <m:ctrlPr>
                            <a:rPr lang="en-US" i="1">
                              <a:solidFill>
                                <a:schemeClr val="tx2"/>
                              </a:solidFill>
                              <a:latin typeface="Cambria Math" panose="02040503050406030204" pitchFamily="18" charset="0"/>
                            </a:rPr>
                          </m:ctrlPr>
                        </m:naryPr>
                        <m:sub>
                          <m:r>
                            <m:rPr>
                              <m:brk m:alnAt="23"/>
                            </m:rPr>
                            <a:rPr lang="en-US" i="1">
                              <a:solidFill>
                                <a:schemeClr val="tx2"/>
                              </a:solidFill>
                              <a:latin typeface="Cambria Math" panose="02040503050406030204" pitchFamily="18" charset="0"/>
                            </a:rPr>
                            <m:t>𝑠</m:t>
                          </m:r>
                          <m:r>
                            <a:rPr lang="en-US" i="1">
                              <a:solidFill>
                                <a:schemeClr val="tx2"/>
                              </a:solidFill>
                              <a:latin typeface="Cambria Math" panose="02040503050406030204" pitchFamily="18" charset="0"/>
                            </a:rPr>
                            <m:t>=1</m:t>
                          </m:r>
                        </m:sub>
                        <m:sup>
                          <m:r>
                            <a:rPr lang="en-US" i="1">
                              <a:solidFill>
                                <a:schemeClr val="tx2"/>
                              </a:solidFill>
                              <a:latin typeface="Cambria Math" panose="02040503050406030204" pitchFamily="18" charset="0"/>
                            </a:rPr>
                            <m:t>𝑙</m:t>
                          </m:r>
                        </m:sup>
                        <m:e>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𝑎𝑣𝑎𝑖𝑙𝑏𝑙𝑒</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𝑄</m:t>
                              </m:r>
                            </m:sub>
                          </m:sSub>
                          <m:r>
                            <a:rPr lang="en-US" i="1">
                              <a:solidFill>
                                <a:schemeClr val="tx2"/>
                              </a:solidFill>
                              <a:latin typeface="Cambria Math" panose="02040503050406030204" pitchFamily="18" charset="0"/>
                            </a:rPr>
                            <m:t>)</m:t>
                          </m:r>
                        </m:e>
                      </m:nary>
                    </m:oMath>
                  </a14:m>
                  <a:endParaRPr lang="en-US" dirty="0">
                    <a:solidFill>
                      <a:schemeClr val="tx2"/>
                    </a:solidFill>
                  </a:endParaRPr>
                </a:p>
                <a:p>
                  <a:pPr marL="1257300" lvl="2" indent="-342900">
                    <a:buFont typeface="+mj-lt"/>
                    <a:buAutoNum type="arabicPeriod"/>
                  </a:pPr>
                  <a:r>
                    <a:rPr lang="en-US" b="1" dirty="0">
                      <a:solidFill>
                        <a:schemeClr val="tx2"/>
                      </a:solidFill>
                    </a:rPr>
                    <a:t>Revenue-share</a:t>
                  </a:r>
                  <a:r>
                    <a:rPr lang="en-US" dirty="0">
                      <a:solidFill>
                        <a:schemeClr val="tx2"/>
                      </a:solidFill>
                    </a:rPr>
                    <a:t> </a:t>
                  </a:r>
                  <a14:m>
                    <m:oMath xmlns:m="http://schemas.openxmlformats.org/officeDocument/2006/math">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𝑅</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𝑠</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r>
                            <a:rPr lang="en-US" b="0" i="1" smtClean="0">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𝑉𝑉</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sub>
                      </m:sSub>
                    </m:oMath>
                  </a14:m>
                  <a:endParaRPr lang="en-US" dirty="0">
                    <a:solidFill>
                      <a:schemeClr val="tx2"/>
                    </a:solidFill>
                  </a:endParaRPr>
                </a:p>
                <a:p>
                  <a:pPr marL="1257300" lvl="2" indent="-342900">
                    <a:buFont typeface="+mj-lt"/>
                    <a:buAutoNum type="arabicPeriod"/>
                  </a:pPr>
                  <a:r>
                    <a:rPr lang="en-US" b="1" dirty="0">
                      <a:solidFill>
                        <a:schemeClr val="tx2"/>
                      </a:solidFill>
                    </a:rPr>
                    <a:t>Revenue-share weighted quantity changes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𝑄𝐶𝑊</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r>
                            <a:rPr lang="en-US" b="0" i="1" smtClean="0">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r>
                        <a:rPr lang="en-US" i="1">
                          <a:solidFill>
                            <a:schemeClr val="tx2"/>
                          </a:solidFill>
                          <a:latin typeface="Cambria Math" panose="02040503050406030204" pitchFamily="18" charset="0"/>
                        </a:rPr>
                        <m:t>=</m:t>
                      </m:r>
                      <m:f>
                        <m:fPr>
                          <m:ctrlPr>
                            <a:rPr lang="en-US" i="1">
                              <a:solidFill>
                                <a:schemeClr val="tx2"/>
                              </a:solidFill>
                              <a:latin typeface="Cambria Math" panose="02040503050406030204" pitchFamily="18" charset="0"/>
                            </a:rPr>
                          </m:ctrlPr>
                        </m:fPr>
                        <m:num>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𝑅</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𝑅</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num>
                        <m:den>
                          <m:r>
                            <a:rPr lang="en-US" i="1">
                              <a:solidFill>
                                <a:schemeClr val="tx2"/>
                              </a:solidFill>
                              <a:latin typeface="Cambria Math" panose="02040503050406030204" pitchFamily="18" charset="0"/>
                            </a:rPr>
                            <m:t>2</m:t>
                          </m:r>
                        </m:den>
                      </m:f>
                      <m:r>
                        <a:rPr lang="en-US" i="1">
                          <a:solidFill>
                            <a:schemeClr val="tx2"/>
                          </a:solidFill>
                          <a:latin typeface="Cambria Math" panose="02040503050406030204" pitchFamily="18" charset="0"/>
                        </a:rPr>
                        <m:t>∗</m:t>
                      </m:r>
                      <m:func>
                        <m:funcPr>
                          <m:ctrlPr>
                            <a:rPr lang="en-US" i="1">
                              <a:solidFill>
                                <a:schemeClr val="tx2"/>
                              </a:solidFill>
                              <a:latin typeface="Cambria Math" panose="02040503050406030204" pitchFamily="18" charset="0"/>
                            </a:rPr>
                          </m:ctrlPr>
                        </m:funcPr>
                        <m:fName>
                          <m:r>
                            <m:rPr>
                              <m:sty m:val="p"/>
                            </m:rPr>
                            <a:rPr lang="en-US">
                              <a:solidFill>
                                <a:schemeClr val="tx2"/>
                              </a:solidFill>
                              <a:latin typeface="Cambria Math" panose="02040503050406030204" pitchFamily="18" charset="0"/>
                            </a:rPr>
                            <m:t>ln</m:t>
                          </m:r>
                        </m:fName>
                        <m:e>
                          <m:f>
                            <m:fPr>
                              <m:ctrlPr>
                                <a:rPr lang="en-US" i="1">
                                  <a:solidFill>
                                    <a:schemeClr val="tx2"/>
                                  </a:solidFill>
                                  <a:latin typeface="Cambria Math" panose="02040503050406030204" pitchFamily="18" charset="0"/>
                                </a:rPr>
                              </m:ctrlPr>
                            </m:fPr>
                            <m:num>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num>
                            <m:den>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den>
                          </m:f>
                        </m:e>
                      </m:func>
                    </m:oMath>
                  </a14:m>
                  <a:endParaRPr lang="en-US" dirty="0">
                    <a:solidFill>
                      <a:schemeClr val="tx2"/>
                    </a:solidFill>
                  </a:endParaRPr>
                </a:p>
              </p:txBody>
            </p:sp>
          </mc:Choice>
          <mc:Fallback>
            <p:sp>
              <p:nvSpPr>
                <p:cNvPr id="8" name="Rectangle 7">
                  <a:extLst>
                    <a:ext uri="{FF2B5EF4-FFF2-40B4-BE49-F238E27FC236}">
                      <a16:creationId xmlns:a16="http://schemas.microsoft.com/office/drawing/2014/main" id="{BA1A542A-0AA4-42E7-B5EB-33E433DF945C}"/>
                    </a:ext>
                  </a:extLst>
                </p:cNvPr>
                <p:cNvSpPr>
                  <a:spLocks noRot="1" noChangeAspect="1" noMove="1" noResize="1" noEditPoints="1" noAdjustHandles="1" noChangeArrowheads="1" noChangeShapeType="1" noTextEdit="1"/>
                </p:cNvSpPr>
                <p:nvPr/>
              </p:nvSpPr>
              <p:spPr>
                <a:xfrm>
                  <a:off x="0" y="767581"/>
                  <a:ext cx="9144000" cy="1952031"/>
                </a:xfrm>
                <a:prstGeom prst="rect">
                  <a:avLst/>
                </a:prstGeom>
                <a:blipFill>
                  <a:blip r:embed="rId3"/>
                  <a:stretch>
                    <a:fillRect/>
                  </a:stretch>
                </a:blipFill>
                <a:ln>
                  <a:no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36CD3DB6-9891-4CA2-BE15-50C547248CC7}"/>
                </a:ext>
              </a:extLst>
            </p:cNvPr>
            <p:cNvSpPr/>
            <p:nvPr/>
          </p:nvSpPr>
          <p:spPr>
            <a:xfrm rot="16200000">
              <a:off x="-144330" y="1352418"/>
              <a:ext cx="1211989" cy="646331"/>
            </a:xfrm>
            <a:prstGeom prst="rect">
              <a:avLst/>
            </a:prstGeom>
          </p:spPr>
          <p:txBody>
            <a:bodyPr wrap="square">
              <a:spAutoFit/>
            </a:bodyPr>
            <a:lstStyle/>
            <a:p>
              <a:r>
                <a:rPr lang="en-US" b="1" dirty="0">
                  <a:solidFill>
                    <a:schemeClr val="accent2"/>
                  </a:solidFill>
                </a:rPr>
                <a:t>For each Species (</a:t>
              </a:r>
              <a:r>
                <a:rPr lang="en-US" b="1" i="1" dirty="0">
                  <a:solidFill>
                    <a:schemeClr val="accent2"/>
                  </a:solidFill>
                </a:rPr>
                <a:t>s</a:t>
              </a:r>
              <a:r>
                <a:rPr lang="en-US" b="1" dirty="0">
                  <a:solidFill>
                    <a:schemeClr val="accent2"/>
                  </a:solidFill>
                </a:rPr>
                <a:t>)</a:t>
              </a:r>
            </a:p>
          </p:txBody>
        </p:sp>
      </p:grpSp>
      <p:grpSp>
        <p:nvGrpSpPr>
          <p:cNvPr id="57" name="Group 56">
            <a:extLst>
              <a:ext uri="{FF2B5EF4-FFF2-40B4-BE49-F238E27FC236}">
                <a16:creationId xmlns:a16="http://schemas.microsoft.com/office/drawing/2014/main" id="{6D1E0BB7-53C9-430D-9910-FC89F460F0CF}"/>
              </a:ext>
            </a:extLst>
          </p:cNvPr>
          <p:cNvGrpSpPr/>
          <p:nvPr/>
        </p:nvGrpSpPr>
        <p:grpSpPr>
          <a:xfrm>
            <a:off x="0" y="2164080"/>
            <a:ext cx="9144000" cy="3011123"/>
            <a:chOff x="0" y="2164080"/>
            <a:chExt cx="9144000" cy="3011123"/>
          </a:xfrm>
        </p:grpSpPr>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A0804C9B-6FB3-4770-B4B2-F7D66F780E5C}"/>
                    </a:ext>
                  </a:extLst>
                </p:cNvPr>
                <p:cNvSpPr/>
                <p:nvPr/>
              </p:nvSpPr>
              <p:spPr>
                <a:xfrm>
                  <a:off x="0" y="2795207"/>
                  <a:ext cx="9144000" cy="2379996"/>
                </a:xfrm>
                <a:prstGeom prst="rect">
                  <a:avLst/>
                </a:prstGeom>
                <a:solidFill>
                  <a:srgbClr val="CBDA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1257300" lvl="2" indent="-342900">
                    <a:buFont typeface="+mj-lt"/>
                    <a:buAutoNum type="arabicPeriod"/>
                  </a:pPr>
                  <a:r>
                    <a:rPr lang="en-US" b="1" dirty="0">
                      <a:solidFill>
                        <a:schemeClr val="tx2"/>
                      </a:solidFill>
                    </a:rPr>
                    <a:t>Quantity change </a:t>
                  </a:r>
                  <a14:m>
                    <m:oMath xmlns:m="http://schemas.openxmlformats.org/officeDocument/2006/math">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b="0" i="1" smtClean="0">
                              <a:solidFill>
                                <a:schemeClr val="tx2"/>
                              </a:solidFill>
                              <a:latin typeface="Cambria Math" panose="02040503050406030204" pitchFamily="18" charset="0"/>
                            </a:rPr>
                            <m:t>𝐶</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 </m:t>
                      </m:r>
                      <m:nary>
                        <m:naryPr>
                          <m:chr m:val="∑"/>
                          <m:ctrlPr>
                            <a:rPr lang="en-US" i="1">
                              <a:solidFill>
                                <a:schemeClr val="tx2"/>
                              </a:solidFill>
                              <a:latin typeface="Cambria Math" panose="02040503050406030204" pitchFamily="18" charset="0"/>
                            </a:rPr>
                          </m:ctrlPr>
                        </m:naryPr>
                        <m:sub>
                          <m:r>
                            <m:rPr>
                              <m:brk m:alnAt="23"/>
                            </m:rPr>
                            <a:rPr lang="en-US" i="1">
                              <a:solidFill>
                                <a:schemeClr val="tx2"/>
                              </a:solidFill>
                              <a:latin typeface="Cambria Math" panose="02040503050406030204" pitchFamily="18" charset="0"/>
                            </a:rPr>
                            <m:t>𝑠</m:t>
                          </m:r>
                          <m:r>
                            <a:rPr lang="en-US" i="1">
                              <a:solidFill>
                                <a:schemeClr val="tx2"/>
                              </a:solidFill>
                              <a:latin typeface="Cambria Math" panose="02040503050406030204" pitchFamily="18" charset="0"/>
                            </a:rPr>
                            <m:t>=1</m:t>
                          </m:r>
                        </m:sub>
                        <m:sup>
                          <m:r>
                            <a:rPr lang="en-US" i="1">
                              <a:solidFill>
                                <a:schemeClr val="tx2"/>
                              </a:solidFill>
                              <a:latin typeface="Cambria Math" panose="02040503050406030204" pitchFamily="18" charset="0"/>
                            </a:rPr>
                            <m:t>𝑙</m:t>
                          </m:r>
                        </m:sup>
                        <m:e>
                          <m:r>
                            <a:rPr lang="en-US" i="1">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𝑄𝐶</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𝑊</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𝑠</m:t>
                              </m:r>
                            </m:sub>
                          </m:sSub>
                          <m:r>
                            <a:rPr lang="en-US" b="0" i="1" smtClean="0">
                              <a:solidFill>
                                <a:schemeClr val="tx2"/>
                              </a:solidFill>
                              <a:latin typeface="Cambria Math" panose="02040503050406030204" pitchFamily="18" charset="0"/>
                            </a:rPr>
                            <m:t>)</m:t>
                          </m:r>
                        </m:e>
                      </m:nary>
                    </m:oMath>
                  </a14:m>
                  <a:endParaRPr lang="en-US" i="1" dirty="0">
                    <a:solidFill>
                      <a:schemeClr val="tx2"/>
                    </a:solidFill>
                  </a:endParaRPr>
                </a:p>
                <a:p>
                  <a:pPr marL="1257300" lvl="2" indent="-342900">
                    <a:buFont typeface="+mj-lt"/>
                    <a:buAutoNum type="arabicPeriod"/>
                  </a:pPr>
                  <a:r>
                    <a:rPr lang="en-US" b="1" dirty="0">
                      <a:solidFill>
                        <a:schemeClr val="tx2"/>
                      </a:solidFill>
                    </a:rPr>
                    <a:t>Quantity index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𝑄</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𝐼</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−1,</m:t>
                          </m:r>
                          <m:r>
                            <a:rPr lang="en-US" b="0" i="1" smtClean="0">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𝑒𝑥𝑝</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𝑄</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𝐶</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m:t>
                      </m:r>
                    </m:oMath>
                  </a14:m>
                  <a:r>
                    <a:rPr lang="en-US" dirty="0">
                      <a:solidFill>
                        <a:schemeClr val="tx2"/>
                      </a:solidFill>
                    </a:rPr>
                    <a:t>; where </a:t>
                  </a:r>
                  <a14:m>
                    <m:oMath xmlns:m="http://schemas.openxmlformats.org/officeDocument/2006/math">
                      <m:sSub>
                        <m:sSubPr>
                          <m:ctrlPr>
                            <a:rPr lang="en-US"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=1</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=1</m:t>
                      </m:r>
                    </m:oMath>
                  </a14:m>
                  <a:r>
                    <a:rPr lang="en-US" dirty="0">
                      <a:solidFill>
                        <a:schemeClr val="tx2"/>
                      </a:solidFill>
                    </a:rPr>
                    <a:t> </a:t>
                  </a:r>
                  <a:br>
                    <a:rPr lang="en-US" dirty="0">
                      <a:solidFill>
                        <a:schemeClr val="tx2"/>
                      </a:solidFill>
                    </a:rPr>
                  </a:br>
                  <a:r>
                    <a:rPr lang="en-US" dirty="0">
                      <a:solidFill>
                        <a:schemeClr val="tx2"/>
                      </a:solidFill>
                    </a:rPr>
                    <a:t>and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smtClean="0">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oMath>
                  </a14:m>
                  <a:r>
                    <a:rPr lang="en-US" dirty="0">
                      <a:solidFill>
                        <a:schemeClr val="tx2"/>
                      </a:solidFill>
                    </a:rPr>
                    <a:t>/</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𝑏𝑎𝑠𝑒𝑦𝑟</m:t>
                          </m:r>
                          <m:r>
                            <a:rPr lang="en-US" b="0" i="1" smtClean="0">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oMath>
                  </a14:m>
                  <a:endParaRPr lang="en-US" dirty="0">
                    <a:solidFill>
                      <a:schemeClr val="tx2"/>
                    </a:solidFill>
                  </a:endParaRPr>
                </a:p>
                <a:p>
                  <a:pPr marL="1257300" lvl="2" indent="-342900">
                    <a:buFont typeface="+mj-lt"/>
                    <a:buAutoNum type="arabicPeriod"/>
                  </a:pPr>
                  <a:r>
                    <a:rPr lang="en-US" b="1" dirty="0">
                      <a:solidFill>
                        <a:schemeClr val="tx2"/>
                      </a:solidFill>
                    </a:rPr>
                    <a:t>Value of categories available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𝑉𝑉</m:t>
                          </m:r>
                        </m:e>
                        <m:sub>
                          <m:r>
                            <a:rPr lang="en-US" i="1">
                              <a:solidFill>
                                <a:schemeClr val="tx2"/>
                              </a:solidFill>
                              <a:latin typeface="Cambria Math" panose="02040503050406030204" pitchFamily="18" charset="0"/>
                            </a:rPr>
                            <m:t>𝑡</m:t>
                          </m:r>
                        </m:sub>
                      </m:sSub>
                      <m:r>
                        <a:rPr lang="en-US" i="1">
                          <a:solidFill>
                            <a:schemeClr val="tx2"/>
                          </a:solidFill>
                          <a:latin typeface="Cambria Math" panose="02040503050406030204" pitchFamily="18" charset="0"/>
                        </a:rPr>
                        <m:t>=</m:t>
                      </m:r>
                      <m:nary>
                        <m:naryPr>
                          <m:chr m:val="∑"/>
                          <m:ctrlPr>
                            <a:rPr lang="en-US" i="1">
                              <a:solidFill>
                                <a:schemeClr val="tx2"/>
                              </a:solidFill>
                              <a:latin typeface="Cambria Math" panose="02040503050406030204" pitchFamily="18" charset="0"/>
                            </a:rPr>
                          </m:ctrlPr>
                        </m:naryPr>
                        <m:sub>
                          <m:r>
                            <a:rPr lang="en-US" b="0" i="1" smtClean="0">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=1</m:t>
                          </m:r>
                        </m:sub>
                        <m:sup>
                          <m:r>
                            <a:rPr lang="en-US" i="1">
                              <a:solidFill>
                                <a:schemeClr val="tx2"/>
                              </a:solidFill>
                              <a:latin typeface="Cambria Math" panose="02040503050406030204" pitchFamily="18" charset="0"/>
                            </a:rPr>
                            <m:t>𝑙</m:t>
                          </m:r>
                        </m:sup>
                        <m:e>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𝑎𝑣𝑎𝑖𝑙𝑏𝑙𝑒</m:t>
                              </m:r>
                            </m:sub>
                          </m:sSub>
                          <m:r>
                            <a:rPr lang="en-US" i="1">
                              <a:solidFill>
                                <a:schemeClr val="tx2"/>
                              </a:solidFill>
                              <a:latin typeface="Cambria Math" panose="02040503050406030204" pitchFamily="18" charset="0"/>
                            </a:rPr>
                            <m:t>)</m:t>
                          </m:r>
                        </m:e>
                      </m:nary>
                    </m:oMath>
                  </a14:m>
                  <a:endParaRPr lang="en-US" b="1" dirty="0">
                    <a:solidFill>
                      <a:schemeClr val="tx2"/>
                    </a:solidFill>
                  </a:endParaRPr>
                </a:p>
                <a:p>
                  <a:pPr marL="1257300" lvl="2" indent="-342900">
                    <a:buFont typeface="+mj-lt"/>
                    <a:buAutoNum type="arabicPeriod"/>
                  </a:pPr>
                  <a:r>
                    <a:rPr lang="en-US" b="1" dirty="0">
                      <a:solidFill>
                        <a:schemeClr val="tx2"/>
                      </a:solidFill>
                    </a:rPr>
                    <a:t>Revenue share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𝑅</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𝑉</m:t>
                          </m:r>
                          <m:r>
                            <a:rPr lang="en-US" i="1">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sub>
                      </m:sSub>
                    </m:oMath>
                  </a14:m>
                  <a:endParaRPr lang="en-US" dirty="0">
                    <a:solidFill>
                      <a:schemeClr val="tx2"/>
                    </a:solidFill>
                  </a:endParaRPr>
                </a:p>
                <a:p>
                  <a:pPr marL="1257300" lvl="2" indent="-342900">
                    <a:buFont typeface="+mj-lt"/>
                    <a:buAutoNum type="arabicPeriod"/>
                  </a:pPr>
                  <a:r>
                    <a:rPr lang="en-US" b="1" dirty="0">
                      <a:solidFill>
                        <a:schemeClr val="tx2"/>
                      </a:solidFill>
                    </a:rPr>
                    <a:t>Revenue share weighted quantity changes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𝐶𝑊</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f>
                        <m:fPr>
                          <m:ctrlPr>
                            <a:rPr lang="en-US" i="1">
                              <a:solidFill>
                                <a:schemeClr val="tx2"/>
                              </a:solidFill>
                              <a:latin typeface="Cambria Math" panose="02040503050406030204" pitchFamily="18" charset="0"/>
                            </a:rPr>
                          </m:ctrlPr>
                        </m:fPr>
                        <m:num>
                          <m:sSub>
                            <m:sSubPr>
                              <m:ctrlPr>
                                <a:rPr lang="en-US" i="1">
                                  <a:solidFill>
                                    <a:schemeClr val="tx2"/>
                                  </a:solidFill>
                                  <a:latin typeface="Cambria Math" panose="02040503050406030204" pitchFamily="18" charset="0"/>
                                </a:rPr>
                              </m:ctrlPr>
                            </m:sSubPr>
                            <m:e>
                              <m:r>
                                <a:rPr lang="en-US" i="1" smtClean="0">
                                  <a:solidFill>
                                    <a:schemeClr val="tx2"/>
                                  </a:solidFill>
                                  <a:latin typeface="Cambria Math" panose="02040503050406030204" pitchFamily="18" charset="0"/>
                                </a:rPr>
                                <m:t>𝑅</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𝑅</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r>
                                <a:rPr lang="en-US" i="1">
                                  <a:solidFill>
                                    <a:schemeClr val="tx2"/>
                                  </a:solidFill>
                                  <a:latin typeface="Cambria Math" panose="02040503050406030204" pitchFamily="18" charset="0"/>
                                </a:rPr>
                                <m:t>𝑖</m:t>
                              </m:r>
                            </m:sub>
                          </m:sSub>
                        </m:num>
                        <m:den>
                          <m:r>
                            <a:rPr lang="en-US" i="1">
                              <a:solidFill>
                                <a:schemeClr val="tx2"/>
                              </a:solidFill>
                              <a:latin typeface="Cambria Math" panose="02040503050406030204" pitchFamily="18" charset="0"/>
                            </a:rPr>
                            <m:t>2</m:t>
                          </m:r>
                        </m:den>
                      </m:f>
                      <m:r>
                        <a:rPr lang="en-US" i="1">
                          <a:solidFill>
                            <a:schemeClr val="tx2"/>
                          </a:solidFill>
                          <a:latin typeface="Cambria Math" panose="02040503050406030204" pitchFamily="18" charset="0"/>
                        </a:rPr>
                        <m:t>∗</m:t>
                      </m:r>
                      <m:func>
                        <m:funcPr>
                          <m:ctrlPr>
                            <a:rPr lang="en-US" i="1">
                              <a:solidFill>
                                <a:schemeClr val="tx2"/>
                              </a:solidFill>
                              <a:latin typeface="Cambria Math" panose="02040503050406030204" pitchFamily="18" charset="0"/>
                            </a:rPr>
                          </m:ctrlPr>
                        </m:funcPr>
                        <m:fName>
                          <m:r>
                            <m:rPr>
                              <m:sty m:val="p"/>
                            </m:rPr>
                            <a:rPr lang="en-US">
                              <a:solidFill>
                                <a:schemeClr val="tx2"/>
                              </a:solidFill>
                              <a:latin typeface="Cambria Math" panose="02040503050406030204" pitchFamily="18" charset="0"/>
                            </a:rPr>
                            <m:t>ln</m:t>
                          </m:r>
                        </m:fName>
                        <m:e>
                          <m:f>
                            <m:fPr>
                              <m:ctrlPr>
                                <a:rPr lang="en-US" i="1">
                                  <a:solidFill>
                                    <a:schemeClr val="tx2"/>
                                  </a:solidFill>
                                  <a:latin typeface="Cambria Math" panose="02040503050406030204" pitchFamily="18" charset="0"/>
                                </a:rPr>
                              </m:ctrlPr>
                            </m:fPr>
                            <m:num>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num>
                            <m:den>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r>
                                    <a:rPr lang="en-US" i="1">
                                      <a:solidFill>
                                        <a:schemeClr val="tx2"/>
                                      </a:solidFill>
                                      <a:latin typeface="Cambria Math" panose="02040503050406030204" pitchFamily="18" charset="0"/>
                                    </a:rPr>
                                    <m:t>𝑖</m:t>
                                  </m:r>
                                </m:sub>
                              </m:sSub>
                            </m:den>
                          </m:f>
                        </m:e>
                      </m:func>
                    </m:oMath>
                  </a14:m>
                  <a:endParaRPr lang="en-US" dirty="0">
                    <a:solidFill>
                      <a:schemeClr val="tx2"/>
                    </a:solidFill>
                  </a:endParaRPr>
                </a:p>
              </p:txBody>
            </p:sp>
          </mc:Choice>
          <mc:Fallback>
            <p:sp>
              <p:nvSpPr>
                <p:cNvPr id="7" name="Rectangle 6">
                  <a:extLst>
                    <a:ext uri="{FF2B5EF4-FFF2-40B4-BE49-F238E27FC236}">
                      <a16:creationId xmlns:a16="http://schemas.microsoft.com/office/drawing/2014/main" id="{A0804C9B-6FB3-4770-B4B2-F7D66F780E5C}"/>
                    </a:ext>
                  </a:extLst>
                </p:cNvPr>
                <p:cNvSpPr>
                  <a:spLocks noRot="1" noChangeAspect="1" noMove="1" noResize="1" noEditPoints="1" noAdjustHandles="1" noChangeArrowheads="1" noChangeShapeType="1" noTextEdit="1"/>
                </p:cNvSpPr>
                <p:nvPr/>
              </p:nvSpPr>
              <p:spPr>
                <a:xfrm>
                  <a:off x="0" y="2795207"/>
                  <a:ext cx="9144000" cy="2379996"/>
                </a:xfrm>
                <a:prstGeom prst="rect">
                  <a:avLst/>
                </a:prstGeom>
                <a:blipFill>
                  <a:blip r:embed="rId4"/>
                  <a:stretch>
                    <a:fillRect/>
                  </a:stretch>
                </a:blipFill>
                <a:ln>
                  <a:noFill/>
                </a:ln>
              </p:spPr>
              <p:txBody>
                <a:bodyPr/>
                <a:lstStyle/>
                <a:p>
                  <a:r>
                    <a:rPr lang="en-US">
                      <a:noFill/>
                    </a:rPr>
                    <a:t> </a:t>
                  </a:r>
                </a:p>
              </p:txBody>
            </p:sp>
          </mc:Fallback>
        </mc:AlternateContent>
        <p:sp>
          <p:nvSpPr>
            <p:cNvPr id="22" name="Rectangle 21">
              <a:extLst>
                <a:ext uri="{FF2B5EF4-FFF2-40B4-BE49-F238E27FC236}">
                  <a16:creationId xmlns:a16="http://schemas.microsoft.com/office/drawing/2014/main" id="{7E555A54-9AA0-4BA8-B4ED-64496B5CB6E6}"/>
                </a:ext>
              </a:extLst>
            </p:cNvPr>
            <p:cNvSpPr/>
            <p:nvPr/>
          </p:nvSpPr>
          <p:spPr>
            <a:xfrm rot="16200000">
              <a:off x="-918129" y="3182577"/>
              <a:ext cx="2683326" cy="646331"/>
            </a:xfrm>
            <a:prstGeom prst="rect">
              <a:avLst/>
            </a:prstGeom>
          </p:spPr>
          <p:txBody>
            <a:bodyPr wrap="square">
              <a:spAutoFit/>
            </a:bodyPr>
            <a:lstStyle/>
            <a:p>
              <a:r>
                <a:rPr lang="en-US" b="1" dirty="0">
                  <a:solidFill>
                    <a:schemeClr val="accent2"/>
                  </a:solidFill>
                </a:rPr>
                <a:t>For each Fishery </a:t>
              </a:r>
              <a:br>
                <a:rPr lang="en-US" b="1" dirty="0">
                  <a:solidFill>
                    <a:schemeClr val="accent2"/>
                  </a:solidFill>
                </a:rPr>
              </a:br>
              <a:r>
                <a:rPr lang="en-US" b="1" dirty="0">
                  <a:solidFill>
                    <a:schemeClr val="accent2"/>
                  </a:solidFill>
                </a:rPr>
                <a:t>Category (</a:t>
              </a:r>
              <a:r>
                <a:rPr lang="en-US" b="1" i="1" dirty="0" err="1">
                  <a:solidFill>
                    <a:schemeClr val="accent2"/>
                  </a:solidFill>
                </a:rPr>
                <a:t>i</a:t>
              </a:r>
              <a:r>
                <a:rPr lang="en-US" b="1" dirty="0">
                  <a:solidFill>
                    <a:schemeClr val="accent2"/>
                  </a:solidFill>
                </a:rPr>
                <a:t>)</a:t>
              </a:r>
            </a:p>
          </p:txBody>
        </p:sp>
        <p:grpSp>
          <p:nvGrpSpPr>
            <p:cNvPr id="24" name="Group 23">
              <a:extLst>
                <a:ext uri="{FF2B5EF4-FFF2-40B4-BE49-F238E27FC236}">
                  <a16:creationId xmlns:a16="http://schemas.microsoft.com/office/drawing/2014/main" id="{91E3FE36-4A15-4BAA-A168-C63BF1C05213}"/>
                </a:ext>
              </a:extLst>
            </p:cNvPr>
            <p:cNvGrpSpPr/>
            <p:nvPr/>
          </p:nvGrpSpPr>
          <p:grpSpPr>
            <a:xfrm>
              <a:off x="41874" y="2668900"/>
              <a:ext cx="937557" cy="168497"/>
              <a:chOff x="63642" y="1823343"/>
              <a:chExt cx="2778968" cy="446557"/>
            </a:xfrm>
          </p:grpSpPr>
          <p:sp>
            <p:nvSpPr>
              <p:cNvPr id="25" name="Arrow: Chevron 24">
                <a:extLst>
                  <a:ext uri="{FF2B5EF4-FFF2-40B4-BE49-F238E27FC236}">
                    <a16:creationId xmlns:a16="http://schemas.microsoft.com/office/drawing/2014/main" id="{15FEF503-0106-4016-B23D-8125EB6210AA}"/>
                  </a:ext>
                </a:extLst>
              </p:cNvPr>
              <p:cNvSpPr/>
              <p:nvPr/>
            </p:nvSpPr>
            <p:spPr>
              <a:xfrm rot="5400000">
                <a:off x="144902" y="1747715"/>
                <a:ext cx="435352" cy="5978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Chevron 25">
                <a:extLst>
                  <a:ext uri="{FF2B5EF4-FFF2-40B4-BE49-F238E27FC236}">
                    <a16:creationId xmlns:a16="http://schemas.microsoft.com/office/drawing/2014/main" id="{9B779D47-D7D7-4AB7-8C86-8EDA61A80A12}"/>
                  </a:ext>
                </a:extLst>
              </p:cNvPr>
              <p:cNvSpPr/>
              <p:nvPr/>
            </p:nvSpPr>
            <p:spPr>
              <a:xfrm rot="5400000">
                <a:off x="877869" y="1742083"/>
                <a:ext cx="435352" cy="5978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row: Chevron 26">
                <a:extLst>
                  <a:ext uri="{FF2B5EF4-FFF2-40B4-BE49-F238E27FC236}">
                    <a16:creationId xmlns:a16="http://schemas.microsoft.com/office/drawing/2014/main" id="{1A68E43F-9192-48E6-8A55-4B194E823343}"/>
                  </a:ext>
                </a:extLst>
              </p:cNvPr>
              <p:cNvSpPr/>
              <p:nvPr/>
            </p:nvSpPr>
            <p:spPr>
              <a:xfrm rot="5400000">
                <a:off x="1593031" y="1753288"/>
                <a:ext cx="435352" cy="5978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49E317E3-0F0B-49B7-A634-FF7752D110F9}"/>
                  </a:ext>
                </a:extLst>
              </p:cNvPr>
              <p:cNvSpPr/>
              <p:nvPr/>
            </p:nvSpPr>
            <p:spPr>
              <a:xfrm rot="5400000">
                <a:off x="2325998" y="1753288"/>
                <a:ext cx="435352" cy="5978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58" name="Group 57">
            <a:extLst>
              <a:ext uri="{FF2B5EF4-FFF2-40B4-BE49-F238E27FC236}">
                <a16:creationId xmlns:a16="http://schemas.microsoft.com/office/drawing/2014/main" id="{D3C16DE0-FF1E-4F58-82AE-521BA38AA429}"/>
              </a:ext>
            </a:extLst>
          </p:cNvPr>
          <p:cNvGrpSpPr/>
          <p:nvPr/>
        </p:nvGrpSpPr>
        <p:grpSpPr>
          <a:xfrm>
            <a:off x="-54265" y="4973528"/>
            <a:ext cx="9198265" cy="1891577"/>
            <a:chOff x="-54265" y="4973528"/>
            <a:chExt cx="9198265" cy="1891577"/>
          </a:xfrm>
        </p:grpSpPr>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4DA09E76-804C-452A-A434-A85F000073E0}"/>
                    </a:ext>
                  </a:extLst>
                </p:cNvPr>
                <p:cNvSpPr/>
                <p:nvPr/>
              </p:nvSpPr>
              <p:spPr>
                <a:xfrm>
                  <a:off x="0" y="5250797"/>
                  <a:ext cx="9144000" cy="1614308"/>
                </a:xfrm>
                <a:prstGeom prst="rect">
                  <a:avLst/>
                </a:prstGeom>
                <a:solidFill>
                  <a:srgbClr val="CBDA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1257300" lvl="2" indent="-342900">
                    <a:buFont typeface="+mj-lt"/>
                    <a:buAutoNum type="arabicPeriod"/>
                  </a:pPr>
                  <a:r>
                    <a:rPr lang="en-US" b="1" dirty="0">
                      <a:solidFill>
                        <a:schemeClr val="tx2"/>
                      </a:solidFill>
                    </a:rPr>
                    <a:t>Quantity change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𝐶</m:t>
                          </m:r>
                        </m:e>
                        <m:sub>
                          <m:r>
                            <a:rPr lang="en-US" i="1">
                              <a:solidFill>
                                <a:schemeClr val="tx2"/>
                              </a:solidFill>
                              <a:latin typeface="Cambria Math" panose="02040503050406030204" pitchFamily="18" charset="0"/>
                            </a:rPr>
                            <m:t>𝑡</m:t>
                          </m:r>
                        </m:sub>
                      </m:sSub>
                      <m:r>
                        <a:rPr lang="en-US" i="1">
                          <a:solidFill>
                            <a:schemeClr val="tx2"/>
                          </a:solidFill>
                          <a:latin typeface="Cambria Math" panose="02040503050406030204" pitchFamily="18" charset="0"/>
                        </a:rPr>
                        <m:t>= </m:t>
                      </m:r>
                      <m:nary>
                        <m:naryPr>
                          <m:chr m:val="∑"/>
                          <m:ctrlPr>
                            <a:rPr lang="en-US" i="1">
                              <a:solidFill>
                                <a:schemeClr val="tx2"/>
                              </a:solidFill>
                              <a:latin typeface="Cambria Math" panose="02040503050406030204" pitchFamily="18" charset="0"/>
                            </a:rPr>
                          </m:ctrlPr>
                        </m:naryPr>
                        <m:sub>
                          <m:r>
                            <a:rPr lang="en-US" b="0" i="1" smtClean="0">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=1</m:t>
                          </m:r>
                        </m:sub>
                        <m:sup>
                          <m:r>
                            <a:rPr lang="en-US" i="1">
                              <a:solidFill>
                                <a:schemeClr val="tx2"/>
                              </a:solidFill>
                              <a:latin typeface="Cambria Math" panose="02040503050406030204" pitchFamily="18" charset="0"/>
                            </a:rPr>
                            <m:t>𝑙</m:t>
                          </m:r>
                        </m:sup>
                        <m:e>
                          <m:r>
                            <a:rPr lang="en-US" i="1">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𝐶</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𝑊</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e>
                      </m:nary>
                    </m:oMath>
                  </a14:m>
                  <a:endParaRPr lang="en-US" i="1" dirty="0">
                    <a:solidFill>
                      <a:schemeClr val="tx2"/>
                    </a:solidFill>
                  </a:endParaRPr>
                </a:p>
                <a:p>
                  <a:pPr marL="1257300" lvl="2" indent="-342900">
                    <a:buFont typeface="+mj-lt"/>
                    <a:buAutoNum type="arabicPeriod"/>
                  </a:pPr>
                  <a:r>
                    <a:rPr lang="en-US" b="1" dirty="0">
                      <a:solidFill>
                        <a:schemeClr val="tx2"/>
                      </a:solidFill>
                    </a:rPr>
                    <a:t>Quantity index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sub>
                      </m:sSub>
                      <m:r>
                        <a:rPr lang="en-US" i="1">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𝑄</m:t>
                      </m:r>
                      <m:sSub>
                        <m:sSubPr>
                          <m:ctrlPr>
                            <a:rPr lang="en-US" i="1" smtClean="0">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sub>
                      </m:sSub>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𝑒𝑥𝑝</m:t>
                      </m:r>
                      <m:r>
                        <a:rPr lang="en-US" i="1">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𝑄</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𝐶</m:t>
                          </m:r>
                        </m:e>
                        <m:sub>
                          <m:r>
                            <a:rPr lang="en-US" i="1">
                              <a:solidFill>
                                <a:schemeClr val="tx2"/>
                              </a:solidFill>
                              <a:latin typeface="Cambria Math" panose="02040503050406030204" pitchFamily="18" charset="0"/>
                            </a:rPr>
                            <m:t>𝑡</m:t>
                          </m:r>
                        </m:sub>
                      </m:sSub>
                      <m:r>
                        <a:rPr lang="en-US" i="1">
                          <a:solidFill>
                            <a:schemeClr val="tx2"/>
                          </a:solidFill>
                          <a:latin typeface="Cambria Math" panose="02040503050406030204" pitchFamily="18" charset="0"/>
                        </a:rPr>
                        <m:t>)</m:t>
                      </m:r>
                    </m:oMath>
                  </a14:m>
                  <a:r>
                    <a:rPr lang="en-US" dirty="0">
                      <a:solidFill>
                        <a:schemeClr val="tx2"/>
                      </a:solidFill>
                    </a:rPr>
                    <a:t>; where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sub>
                      </m:sSub>
                      <m:r>
                        <a:rPr lang="en-US" i="1">
                          <a:solidFill>
                            <a:schemeClr val="tx2"/>
                          </a:solidFill>
                          <a:latin typeface="Cambria Math" panose="02040503050406030204" pitchFamily="18" charset="0"/>
                        </a:rPr>
                        <m:t>=1</m:t>
                      </m:r>
                    </m:oMath>
                  </a14:m>
                  <a:r>
                    <a:rPr lang="en-US" dirty="0">
                      <a:solidFill>
                        <a:schemeClr val="tx2"/>
                      </a:solidFill>
                    </a:rPr>
                    <a:t> </a:t>
                  </a:r>
                  <a:br>
                    <a:rPr lang="en-US" dirty="0">
                      <a:solidFill>
                        <a:schemeClr val="tx2"/>
                      </a:solidFill>
                    </a:rPr>
                  </a:br>
                  <a:r>
                    <a:rPr lang="en-US" dirty="0">
                      <a:solidFill>
                        <a:schemeClr val="tx2"/>
                      </a:solidFill>
                    </a:rPr>
                    <a:t>and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sub>
                      </m:sSub>
                    </m:oMath>
                  </a14:m>
                  <a:r>
                    <a:rPr lang="en-US" dirty="0">
                      <a:solidFill>
                        <a:schemeClr val="tx2"/>
                      </a:solidFill>
                    </a:rPr>
                    <a:t>/</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𝑏𝑎𝑠𝑒𝑦𝑟</m:t>
                          </m:r>
                          <m:r>
                            <a:rPr lang="en-US" i="1">
                              <a:solidFill>
                                <a:schemeClr val="tx2"/>
                              </a:solidFill>
                              <a:latin typeface="Cambria Math" panose="02040503050406030204" pitchFamily="18" charset="0"/>
                            </a:rPr>
                            <m:t>,</m:t>
                          </m:r>
                        </m:sub>
                      </m:sSub>
                    </m:oMath>
                  </a14:m>
                  <a:endParaRPr lang="en-US" dirty="0">
                    <a:solidFill>
                      <a:schemeClr val="tx2"/>
                    </a:solidFill>
                  </a:endParaRPr>
                </a:p>
              </p:txBody>
            </p:sp>
          </mc:Choice>
          <mc:Fallback>
            <p:sp>
              <p:nvSpPr>
                <p:cNvPr id="6" name="Rectangle 5">
                  <a:extLst>
                    <a:ext uri="{FF2B5EF4-FFF2-40B4-BE49-F238E27FC236}">
                      <a16:creationId xmlns:a16="http://schemas.microsoft.com/office/drawing/2014/main" id="{4DA09E76-804C-452A-A434-A85F000073E0}"/>
                    </a:ext>
                  </a:extLst>
                </p:cNvPr>
                <p:cNvSpPr>
                  <a:spLocks noRot="1" noChangeAspect="1" noMove="1" noResize="1" noEditPoints="1" noAdjustHandles="1" noChangeArrowheads="1" noChangeShapeType="1" noTextEdit="1"/>
                </p:cNvSpPr>
                <p:nvPr/>
              </p:nvSpPr>
              <p:spPr>
                <a:xfrm>
                  <a:off x="0" y="5250797"/>
                  <a:ext cx="9144000" cy="1614308"/>
                </a:xfrm>
                <a:prstGeom prst="rect">
                  <a:avLst/>
                </a:prstGeom>
                <a:blipFill>
                  <a:blip r:embed="rId5"/>
                  <a:stretch>
                    <a:fillRect/>
                  </a:stretch>
                </a:blipFill>
                <a:ln>
                  <a:noFill/>
                </a:ln>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814D16D-F26D-4DE7-A4D8-B8ECAEC30F8B}"/>
                </a:ext>
              </a:extLst>
            </p:cNvPr>
            <p:cNvSpPr/>
            <p:nvPr/>
          </p:nvSpPr>
          <p:spPr>
            <a:xfrm rot="16200000">
              <a:off x="-500558" y="5419821"/>
              <a:ext cx="1815916" cy="923330"/>
            </a:xfrm>
            <a:prstGeom prst="rect">
              <a:avLst/>
            </a:prstGeom>
          </p:spPr>
          <p:txBody>
            <a:bodyPr wrap="square">
              <a:spAutoFit/>
            </a:bodyPr>
            <a:lstStyle/>
            <a:p>
              <a:r>
                <a:rPr lang="en-US" b="1" dirty="0">
                  <a:solidFill>
                    <a:schemeClr val="accent2"/>
                  </a:solidFill>
                </a:rPr>
                <a:t>For the Entire </a:t>
              </a:r>
              <a:br>
                <a:rPr lang="en-US" b="1" dirty="0">
                  <a:solidFill>
                    <a:schemeClr val="accent2"/>
                  </a:solidFill>
                </a:rPr>
              </a:br>
              <a:r>
                <a:rPr lang="en-US" b="1" dirty="0">
                  <a:solidFill>
                    <a:schemeClr val="accent2"/>
                  </a:solidFill>
                </a:rPr>
                <a:t>Commercial </a:t>
              </a:r>
              <a:br>
                <a:rPr lang="en-US" b="1" dirty="0">
                  <a:solidFill>
                    <a:schemeClr val="accent2"/>
                  </a:solidFill>
                </a:rPr>
              </a:br>
              <a:r>
                <a:rPr lang="en-US" b="1" dirty="0">
                  <a:solidFill>
                    <a:schemeClr val="accent2"/>
                  </a:solidFill>
                </a:rPr>
                <a:t>Fishing Sector</a:t>
              </a:r>
            </a:p>
          </p:txBody>
        </p:sp>
        <p:grpSp>
          <p:nvGrpSpPr>
            <p:cNvPr id="29" name="Group 28">
              <a:extLst>
                <a:ext uri="{FF2B5EF4-FFF2-40B4-BE49-F238E27FC236}">
                  <a16:creationId xmlns:a16="http://schemas.microsoft.com/office/drawing/2014/main" id="{BEB1DFDF-16B6-4E7C-9E54-171767F41F2B}"/>
                </a:ext>
              </a:extLst>
            </p:cNvPr>
            <p:cNvGrpSpPr/>
            <p:nvPr/>
          </p:nvGrpSpPr>
          <p:grpSpPr>
            <a:xfrm>
              <a:off x="50775" y="5076645"/>
              <a:ext cx="937556" cy="274915"/>
              <a:chOff x="63642" y="1823343"/>
              <a:chExt cx="1330839" cy="440984"/>
            </a:xfrm>
          </p:grpSpPr>
          <p:sp>
            <p:nvSpPr>
              <p:cNvPr id="30" name="Arrow: Chevron 29">
                <a:extLst>
                  <a:ext uri="{FF2B5EF4-FFF2-40B4-BE49-F238E27FC236}">
                    <a16:creationId xmlns:a16="http://schemas.microsoft.com/office/drawing/2014/main" id="{991EC0C8-1AEA-4D62-AAE1-CF354FD469D9}"/>
                  </a:ext>
                </a:extLst>
              </p:cNvPr>
              <p:cNvSpPr/>
              <p:nvPr/>
            </p:nvSpPr>
            <p:spPr>
              <a:xfrm rot="5400000">
                <a:off x="144902" y="1747715"/>
                <a:ext cx="435352" cy="5978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Chevron 30">
                <a:extLst>
                  <a:ext uri="{FF2B5EF4-FFF2-40B4-BE49-F238E27FC236}">
                    <a16:creationId xmlns:a16="http://schemas.microsoft.com/office/drawing/2014/main" id="{5B9711C5-9604-435A-B374-413F0DBAA92A}"/>
                  </a:ext>
                </a:extLst>
              </p:cNvPr>
              <p:cNvSpPr/>
              <p:nvPr/>
            </p:nvSpPr>
            <p:spPr>
              <a:xfrm rot="5400000">
                <a:off x="877869" y="1742083"/>
                <a:ext cx="435352" cy="5978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508614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2285999" y="6355080"/>
            <a:ext cx="6613451" cy="502919"/>
          </a:xfrm>
        </p:spPr>
        <p:txBody>
          <a:bodyPr/>
          <a:lstStyle/>
          <a:p>
            <a:r>
              <a:rPr lang="en-US" dirty="0"/>
              <a:t>U.S. Department of Commerce | National Oceanic and Atmospheric Administration | NOAA Fisheries | 1</a:t>
            </a:r>
          </a:p>
        </p:txBody>
      </p:sp>
      <p:sp>
        <p:nvSpPr>
          <p:cNvPr id="9" name="Content Placeholder 2"/>
          <p:cNvSpPr txBox="1">
            <a:spLocks/>
          </p:cNvSpPr>
          <p:nvPr/>
        </p:nvSpPr>
        <p:spPr>
          <a:xfrm>
            <a:off x="450968" y="218809"/>
            <a:ext cx="8693031" cy="678418"/>
          </a:xfrm>
          <a:prstGeom prst="rect">
            <a:avLst/>
          </a:prstGeom>
        </p:spPr>
        <p:txBody>
          <a:bodyPr vert="horz" lIns="91440" tIns="45720" rIns="91440" bIns="45720" rtlCol="0">
            <a:noAutofit/>
          </a:bodyPr>
          <a:lstStyle/>
          <a:p>
            <a:r>
              <a:rPr lang="en-US" sz="3600" b="1" spc="-120" dirty="0">
                <a:solidFill>
                  <a:schemeClr val="accent1"/>
                </a:solidFill>
                <a:cs typeface="Arial Narrow Bold"/>
              </a:rPr>
              <a:t>Theoretical Framework: </a:t>
            </a:r>
            <a:r>
              <a:rPr lang="en-US" sz="3600" b="1" spc="-120" dirty="0" err="1">
                <a:solidFill>
                  <a:schemeClr val="accent1"/>
                </a:solidFill>
                <a:cs typeface="Arial Narrow Bold"/>
              </a:rPr>
              <a:t>Törnqvist</a:t>
            </a:r>
            <a:r>
              <a:rPr lang="en-US" sz="3600" b="1" spc="-120" dirty="0">
                <a:solidFill>
                  <a:schemeClr val="accent1"/>
                </a:solidFill>
                <a:cs typeface="Arial Narrow Bold"/>
              </a:rPr>
              <a:t> index</a:t>
            </a:r>
            <a:br>
              <a:rPr lang="en-US" sz="3200" b="1" spc="-120" dirty="0">
                <a:solidFill>
                  <a:schemeClr val="accent1"/>
                </a:solidFill>
                <a:cs typeface="Arial Narrow Bold"/>
              </a:rPr>
            </a:br>
            <a:r>
              <a:rPr lang="en-US" sz="2400" b="1" spc="-120" dirty="0">
                <a:solidFill>
                  <a:schemeClr val="accent1"/>
                </a:solidFill>
                <a:cs typeface="Arial Narrow Bold"/>
              </a:rPr>
              <a:t>A Flexible Function and Superlative Quantity Index (</a:t>
            </a:r>
            <a:r>
              <a:rPr lang="en-US" sz="2400" b="1" spc="-120" dirty="0" err="1">
                <a:solidFill>
                  <a:schemeClr val="accent1"/>
                </a:solidFill>
                <a:cs typeface="Arial Narrow Bold"/>
              </a:rPr>
              <a:t>Diewert</a:t>
            </a:r>
            <a:r>
              <a:rPr lang="en-US" sz="2400" b="1" spc="-120" dirty="0">
                <a:solidFill>
                  <a:schemeClr val="accent1"/>
                </a:solidFill>
                <a:cs typeface="Arial Narrow Bold"/>
              </a:rPr>
              <a:t> 1976) </a:t>
            </a:r>
          </a:p>
        </p:txBody>
      </p:sp>
      <p:pic>
        <p:nvPicPr>
          <p:cNvPr id="12" name="Graphic 11" descr="Captain">
            <a:extLst>
              <a:ext uri="{FF2B5EF4-FFF2-40B4-BE49-F238E27FC236}">
                <a16:creationId xmlns:a16="http://schemas.microsoft.com/office/drawing/2014/main" id="{681E2A46-7F70-40C7-AA39-D140A69837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98250" y="1525948"/>
            <a:ext cx="773750" cy="773750"/>
          </a:xfrm>
          <a:prstGeom prst="rect">
            <a:avLst/>
          </a:prstGeom>
        </p:spPr>
      </p:pic>
      <p:pic>
        <p:nvPicPr>
          <p:cNvPr id="13" name="Graphic 12" descr="Box trolley">
            <a:extLst>
              <a:ext uri="{FF2B5EF4-FFF2-40B4-BE49-F238E27FC236}">
                <a16:creationId xmlns:a16="http://schemas.microsoft.com/office/drawing/2014/main" id="{E0317A90-347D-4F8A-8605-BD42A2F924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54436" y="1421296"/>
            <a:ext cx="812010" cy="812010"/>
          </a:xfrm>
          <a:prstGeom prst="rect">
            <a:avLst/>
          </a:prstGeom>
        </p:spPr>
      </p:pic>
      <p:pic>
        <p:nvPicPr>
          <p:cNvPr id="14" name="Graphic 13" descr="Dollar">
            <a:extLst>
              <a:ext uri="{FF2B5EF4-FFF2-40B4-BE49-F238E27FC236}">
                <a16:creationId xmlns:a16="http://schemas.microsoft.com/office/drawing/2014/main" id="{82F22A90-DBBA-4B45-B30B-2311BA33C8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83097" y="1471028"/>
            <a:ext cx="773750" cy="773750"/>
          </a:xfrm>
          <a:prstGeom prst="rect">
            <a:avLst/>
          </a:prstGeom>
        </p:spPr>
      </p:pic>
      <p:pic>
        <p:nvPicPr>
          <p:cNvPr id="2" name="Picture 1">
            <a:extLst>
              <a:ext uri="{FF2B5EF4-FFF2-40B4-BE49-F238E27FC236}">
                <a16:creationId xmlns:a16="http://schemas.microsoft.com/office/drawing/2014/main" id="{BBE8D491-2775-4C42-857F-D0F4981DCEF2}"/>
              </a:ext>
            </a:extLst>
          </p:cNvPr>
          <p:cNvPicPr>
            <a:picLocks noChangeAspect="1"/>
          </p:cNvPicPr>
          <p:nvPr/>
        </p:nvPicPr>
        <p:blipFill>
          <a:blip r:embed="rId9"/>
          <a:stretch>
            <a:fillRect/>
          </a:stretch>
        </p:blipFill>
        <p:spPr>
          <a:xfrm>
            <a:off x="175078" y="3474527"/>
            <a:ext cx="8305060" cy="837544"/>
          </a:xfrm>
          <a:prstGeom prst="rect">
            <a:avLst/>
          </a:prstGeom>
        </p:spPr>
      </p:pic>
      <p:cxnSp>
        <p:nvCxnSpPr>
          <p:cNvPr id="7" name="Straight Arrow Connector 6">
            <a:extLst>
              <a:ext uri="{FF2B5EF4-FFF2-40B4-BE49-F238E27FC236}">
                <a16:creationId xmlns:a16="http://schemas.microsoft.com/office/drawing/2014/main" id="{4E4F0559-10B7-4EFD-9341-C0D7CC38D49B}"/>
              </a:ext>
            </a:extLst>
          </p:cNvPr>
          <p:cNvCxnSpPr>
            <a:cxnSpLocks/>
          </p:cNvCxnSpPr>
          <p:nvPr/>
        </p:nvCxnSpPr>
        <p:spPr>
          <a:xfrm flipV="1">
            <a:off x="2207982" y="4079499"/>
            <a:ext cx="790374" cy="803562"/>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cxnSp>
        <p:nvCxnSpPr>
          <p:cNvPr id="16" name="Straight Arrow Connector 15">
            <a:extLst>
              <a:ext uri="{FF2B5EF4-FFF2-40B4-BE49-F238E27FC236}">
                <a16:creationId xmlns:a16="http://schemas.microsoft.com/office/drawing/2014/main" id="{69BC379B-A249-41E6-99CE-EA5BB8464EFC}"/>
              </a:ext>
            </a:extLst>
          </p:cNvPr>
          <p:cNvCxnSpPr>
            <a:cxnSpLocks/>
            <a:stCxn id="20" idx="0"/>
          </p:cNvCxnSpPr>
          <p:nvPr/>
        </p:nvCxnSpPr>
        <p:spPr>
          <a:xfrm flipV="1">
            <a:off x="4457700" y="4226591"/>
            <a:ext cx="88900" cy="606046"/>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cxnSp>
        <p:nvCxnSpPr>
          <p:cNvPr id="17" name="Straight Arrow Connector 16">
            <a:extLst>
              <a:ext uri="{FF2B5EF4-FFF2-40B4-BE49-F238E27FC236}">
                <a16:creationId xmlns:a16="http://schemas.microsoft.com/office/drawing/2014/main" id="{01449018-B352-4294-B822-2B4B1E465B86}"/>
              </a:ext>
            </a:extLst>
          </p:cNvPr>
          <p:cNvCxnSpPr>
            <a:cxnSpLocks/>
          </p:cNvCxnSpPr>
          <p:nvPr/>
        </p:nvCxnSpPr>
        <p:spPr>
          <a:xfrm flipV="1">
            <a:off x="6385125" y="4112078"/>
            <a:ext cx="6935" cy="727439"/>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cxnSp>
        <p:nvCxnSpPr>
          <p:cNvPr id="18" name="Straight Arrow Connector 17">
            <a:extLst>
              <a:ext uri="{FF2B5EF4-FFF2-40B4-BE49-F238E27FC236}">
                <a16:creationId xmlns:a16="http://schemas.microsoft.com/office/drawing/2014/main" id="{68E6787C-695A-4FBF-8F77-75B8046F3DB7}"/>
              </a:ext>
            </a:extLst>
          </p:cNvPr>
          <p:cNvCxnSpPr>
            <a:cxnSpLocks/>
          </p:cNvCxnSpPr>
          <p:nvPr/>
        </p:nvCxnSpPr>
        <p:spPr>
          <a:xfrm flipV="1">
            <a:off x="7884392" y="4184647"/>
            <a:ext cx="0" cy="673981"/>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sp>
        <p:nvSpPr>
          <p:cNvPr id="19" name="Content Placeholder 2">
            <a:extLst>
              <a:ext uri="{FF2B5EF4-FFF2-40B4-BE49-F238E27FC236}">
                <a16:creationId xmlns:a16="http://schemas.microsoft.com/office/drawing/2014/main" id="{A76E24E1-F759-4E83-B09E-DE7DD6846A8F}"/>
              </a:ext>
            </a:extLst>
          </p:cNvPr>
          <p:cNvSpPr txBox="1">
            <a:spLocks/>
          </p:cNvSpPr>
          <p:nvPr/>
        </p:nvSpPr>
        <p:spPr>
          <a:xfrm>
            <a:off x="1136897" y="4793312"/>
            <a:ext cx="2317015" cy="109213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a:t>2-Year Average Output Revenue Shares</a:t>
            </a:r>
          </a:p>
        </p:txBody>
      </p:sp>
      <p:sp>
        <p:nvSpPr>
          <p:cNvPr id="20" name="Content Placeholder 2">
            <a:extLst>
              <a:ext uri="{FF2B5EF4-FFF2-40B4-BE49-F238E27FC236}">
                <a16:creationId xmlns:a16="http://schemas.microsoft.com/office/drawing/2014/main" id="{7F47E08C-E064-4D83-9A96-69A2877781EA}"/>
              </a:ext>
            </a:extLst>
          </p:cNvPr>
          <p:cNvSpPr txBox="1">
            <a:spLocks/>
          </p:cNvSpPr>
          <p:nvPr/>
        </p:nvSpPr>
        <p:spPr>
          <a:xfrm>
            <a:off x="3645673" y="4832637"/>
            <a:ext cx="1624053" cy="1186622"/>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a:t>Quantity change of outputs</a:t>
            </a:r>
          </a:p>
        </p:txBody>
      </p:sp>
      <p:sp>
        <p:nvSpPr>
          <p:cNvPr id="21" name="Content Placeholder 2">
            <a:extLst>
              <a:ext uri="{FF2B5EF4-FFF2-40B4-BE49-F238E27FC236}">
                <a16:creationId xmlns:a16="http://schemas.microsoft.com/office/drawing/2014/main" id="{87EF531C-45DE-4E0D-9755-3D57AA73D983}"/>
              </a:ext>
            </a:extLst>
          </p:cNvPr>
          <p:cNvSpPr txBox="1">
            <a:spLocks/>
          </p:cNvSpPr>
          <p:nvPr/>
        </p:nvSpPr>
        <p:spPr>
          <a:xfrm>
            <a:off x="7499081" y="4794974"/>
            <a:ext cx="1767610" cy="1492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a:t>Quantity Change of Inputs</a:t>
            </a:r>
          </a:p>
        </p:txBody>
      </p:sp>
      <p:sp>
        <p:nvSpPr>
          <p:cNvPr id="22" name="Left Brace 21">
            <a:extLst>
              <a:ext uri="{FF2B5EF4-FFF2-40B4-BE49-F238E27FC236}">
                <a16:creationId xmlns:a16="http://schemas.microsoft.com/office/drawing/2014/main" id="{F9D1190A-1B26-47A4-BE11-F7939F043B4E}"/>
              </a:ext>
            </a:extLst>
          </p:cNvPr>
          <p:cNvSpPr/>
          <p:nvPr/>
        </p:nvSpPr>
        <p:spPr>
          <a:xfrm rot="5400000">
            <a:off x="3401743" y="1756259"/>
            <a:ext cx="581731" cy="3041820"/>
          </a:xfrm>
          <a:prstGeom prst="leftBrace">
            <a:avLst/>
          </a:prstGeom>
          <a:ln w="38100">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77D7A2A6-77D8-4642-99D6-E37CFF446F1D}"/>
              </a:ext>
            </a:extLst>
          </p:cNvPr>
          <p:cNvSpPr/>
          <p:nvPr/>
        </p:nvSpPr>
        <p:spPr>
          <a:xfrm rot="5400000">
            <a:off x="6693362" y="1686164"/>
            <a:ext cx="581731" cy="3176546"/>
          </a:xfrm>
          <a:prstGeom prst="leftBrace">
            <a:avLst/>
          </a:prstGeom>
          <a:ln w="38100">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A395B8C2-295A-45DE-8154-C4EBF441929F}"/>
              </a:ext>
            </a:extLst>
          </p:cNvPr>
          <p:cNvSpPr txBox="1">
            <a:spLocks/>
          </p:cNvSpPr>
          <p:nvPr/>
        </p:nvSpPr>
        <p:spPr>
          <a:xfrm>
            <a:off x="2053052" y="2281724"/>
            <a:ext cx="3293528" cy="700674"/>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a:t>Output </a:t>
            </a:r>
          </a:p>
          <a:p>
            <a:pPr marL="0" indent="0" algn="ctr">
              <a:buFont typeface="Arial"/>
              <a:buNone/>
            </a:pPr>
            <a:r>
              <a:rPr lang="en-US" dirty="0"/>
              <a:t>(Landings data)</a:t>
            </a:r>
          </a:p>
        </p:txBody>
      </p:sp>
      <p:sp>
        <p:nvSpPr>
          <p:cNvPr id="25" name="Content Placeholder 2">
            <a:extLst>
              <a:ext uri="{FF2B5EF4-FFF2-40B4-BE49-F238E27FC236}">
                <a16:creationId xmlns:a16="http://schemas.microsoft.com/office/drawing/2014/main" id="{A6F7013F-E95F-44F8-AC20-6C64FBC53574}"/>
              </a:ext>
            </a:extLst>
          </p:cNvPr>
          <p:cNvSpPr txBox="1">
            <a:spLocks/>
          </p:cNvSpPr>
          <p:nvPr/>
        </p:nvSpPr>
        <p:spPr>
          <a:xfrm>
            <a:off x="5640498" y="2278992"/>
            <a:ext cx="2595536" cy="700674"/>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a:t>Input </a:t>
            </a:r>
            <a:br>
              <a:rPr lang="en-US" dirty="0"/>
            </a:br>
            <a:r>
              <a:rPr lang="en-US" dirty="0"/>
              <a:t>(KLEMS data) </a:t>
            </a:r>
          </a:p>
        </p:txBody>
      </p:sp>
      <p:sp>
        <p:nvSpPr>
          <p:cNvPr id="26" name="Content Placeholder 2">
            <a:extLst>
              <a:ext uri="{FF2B5EF4-FFF2-40B4-BE49-F238E27FC236}">
                <a16:creationId xmlns:a16="http://schemas.microsoft.com/office/drawing/2014/main" id="{CB0FF43B-AAA7-474F-95B0-EFD2CD905278}"/>
              </a:ext>
            </a:extLst>
          </p:cNvPr>
          <p:cNvSpPr txBox="1">
            <a:spLocks/>
          </p:cNvSpPr>
          <p:nvPr/>
        </p:nvSpPr>
        <p:spPr>
          <a:xfrm>
            <a:off x="5283701" y="4794974"/>
            <a:ext cx="2216718" cy="126610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a:t>2-Year Average Input Cost Shares</a:t>
            </a:r>
          </a:p>
        </p:txBody>
      </p:sp>
      <p:sp>
        <p:nvSpPr>
          <p:cNvPr id="27" name="Rectangle 26">
            <a:extLst>
              <a:ext uri="{FF2B5EF4-FFF2-40B4-BE49-F238E27FC236}">
                <a16:creationId xmlns:a16="http://schemas.microsoft.com/office/drawing/2014/main" id="{B997DD82-C5C3-4884-AD33-61A1E48CF79C}"/>
              </a:ext>
            </a:extLst>
          </p:cNvPr>
          <p:cNvSpPr/>
          <p:nvPr/>
        </p:nvSpPr>
        <p:spPr>
          <a:xfrm>
            <a:off x="2591955" y="3565303"/>
            <a:ext cx="1320919" cy="581731"/>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936F2560-0793-41B0-B9C2-F13BD1173D53}"/>
              </a:ext>
            </a:extLst>
          </p:cNvPr>
          <p:cNvSpPr/>
          <p:nvPr/>
        </p:nvSpPr>
        <p:spPr>
          <a:xfrm>
            <a:off x="4066606" y="3573984"/>
            <a:ext cx="1004535" cy="62993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F2CB677-AA90-48D6-B17E-2EACB6870510}"/>
              </a:ext>
            </a:extLst>
          </p:cNvPr>
          <p:cNvSpPr/>
          <p:nvPr/>
        </p:nvSpPr>
        <p:spPr>
          <a:xfrm>
            <a:off x="5813333" y="3560208"/>
            <a:ext cx="1320919" cy="581731"/>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0F8E453E-832B-4EF0-A2DF-6C0D65B43A2A}"/>
              </a:ext>
            </a:extLst>
          </p:cNvPr>
          <p:cNvSpPr/>
          <p:nvPr/>
        </p:nvSpPr>
        <p:spPr>
          <a:xfrm>
            <a:off x="7256848" y="3568890"/>
            <a:ext cx="1054698" cy="635024"/>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40" name="Group 39">
            <a:extLst>
              <a:ext uri="{FF2B5EF4-FFF2-40B4-BE49-F238E27FC236}">
                <a16:creationId xmlns:a16="http://schemas.microsoft.com/office/drawing/2014/main" id="{59616646-739F-45C0-BCA9-ED424AAE39AF}"/>
              </a:ext>
            </a:extLst>
          </p:cNvPr>
          <p:cNvGrpSpPr/>
          <p:nvPr/>
        </p:nvGrpSpPr>
        <p:grpSpPr>
          <a:xfrm>
            <a:off x="-228292" y="1301687"/>
            <a:ext cx="9371982" cy="5555624"/>
            <a:chOff x="-164452" y="799456"/>
            <a:chExt cx="9371982" cy="5555624"/>
          </a:xfrm>
        </p:grpSpPr>
        <p:sp>
          <p:nvSpPr>
            <p:cNvPr id="35" name="Rectangle 34">
              <a:extLst>
                <a:ext uri="{FF2B5EF4-FFF2-40B4-BE49-F238E27FC236}">
                  <a16:creationId xmlns:a16="http://schemas.microsoft.com/office/drawing/2014/main" id="{D8A3695F-04BD-461A-A5B0-D506AB62DAD0}"/>
                </a:ext>
              </a:extLst>
            </p:cNvPr>
            <p:cNvSpPr/>
            <p:nvPr/>
          </p:nvSpPr>
          <p:spPr>
            <a:xfrm>
              <a:off x="0" y="799456"/>
              <a:ext cx="2132267" cy="3511149"/>
            </a:xfrm>
            <a:prstGeom prst="rect">
              <a:avLst/>
            </a:prstGeom>
            <a:solidFill>
              <a:srgbClr val="A6A6A6">
                <a:alpha val="50196"/>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61E1DAD4-5AB7-4999-886B-46458CD0FC1D}"/>
                </a:ext>
              </a:extLst>
            </p:cNvPr>
            <p:cNvSpPr/>
            <p:nvPr/>
          </p:nvSpPr>
          <p:spPr>
            <a:xfrm>
              <a:off x="2132267" y="799457"/>
              <a:ext cx="7075263" cy="172742"/>
            </a:xfrm>
            <a:prstGeom prst="rect">
              <a:avLst/>
            </a:prstGeom>
            <a:solidFill>
              <a:srgbClr val="A6A6A6">
                <a:alpha val="50196"/>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6210F435-0331-4CE0-8F53-E5C9FEB5088A}"/>
                </a:ext>
              </a:extLst>
            </p:cNvPr>
            <p:cNvSpPr/>
            <p:nvPr/>
          </p:nvSpPr>
          <p:spPr>
            <a:xfrm>
              <a:off x="5384027" y="972199"/>
              <a:ext cx="3823503" cy="5382881"/>
            </a:xfrm>
            <a:prstGeom prst="rect">
              <a:avLst/>
            </a:prstGeom>
            <a:solidFill>
              <a:srgbClr val="A6A6A6">
                <a:alpha val="50196"/>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9A069E7-1DFE-407B-BA76-2547B54F2D4A}"/>
                </a:ext>
              </a:extLst>
            </p:cNvPr>
            <p:cNvSpPr/>
            <p:nvPr/>
          </p:nvSpPr>
          <p:spPr>
            <a:xfrm>
              <a:off x="-164452" y="5586093"/>
              <a:ext cx="5548479" cy="768987"/>
            </a:xfrm>
            <a:prstGeom prst="rect">
              <a:avLst/>
            </a:prstGeom>
            <a:solidFill>
              <a:srgbClr val="A6A6A6">
                <a:alpha val="50196"/>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971F30A6-E851-44D9-9D09-183CFF5F0EFD}"/>
                </a:ext>
              </a:extLst>
            </p:cNvPr>
            <p:cNvSpPr/>
            <p:nvPr/>
          </p:nvSpPr>
          <p:spPr>
            <a:xfrm>
              <a:off x="-12051" y="4310606"/>
              <a:ext cx="1089788" cy="1275487"/>
            </a:xfrm>
            <a:prstGeom prst="rect">
              <a:avLst/>
            </a:prstGeom>
            <a:solidFill>
              <a:srgbClr val="A6A6A6">
                <a:alpha val="50196"/>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pic>
        <p:nvPicPr>
          <p:cNvPr id="42" name="Graphic 41" descr="Fishing">
            <a:extLst>
              <a:ext uri="{FF2B5EF4-FFF2-40B4-BE49-F238E27FC236}">
                <a16:creationId xmlns:a16="http://schemas.microsoft.com/office/drawing/2014/main" id="{767EBE0C-CB8E-40F3-A0ED-256F8E9692D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2064" y="1486497"/>
            <a:ext cx="914400" cy="914400"/>
          </a:xfrm>
          <a:prstGeom prst="rect">
            <a:avLst/>
          </a:prstGeom>
        </p:spPr>
      </p:pic>
      <p:pic>
        <p:nvPicPr>
          <p:cNvPr id="48" name="Graphic 47" descr="Arrow Clockwise curve">
            <a:extLst>
              <a:ext uri="{FF2B5EF4-FFF2-40B4-BE49-F238E27FC236}">
                <a16:creationId xmlns:a16="http://schemas.microsoft.com/office/drawing/2014/main" id="{A9D66B89-11BE-4829-BF26-C5BD90F167D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400000">
            <a:off x="1335377" y="1653391"/>
            <a:ext cx="914400" cy="914400"/>
          </a:xfrm>
          <a:prstGeom prst="rect">
            <a:avLst/>
          </a:prstGeom>
        </p:spPr>
      </p:pic>
      <p:sp>
        <p:nvSpPr>
          <p:cNvPr id="49" name="Content Placeholder 2">
            <a:extLst>
              <a:ext uri="{FF2B5EF4-FFF2-40B4-BE49-F238E27FC236}">
                <a16:creationId xmlns:a16="http://schemas.microsoft.com/office/drawing/2014/main" id="{E8AB973A-242C-4A99-AEF0-748AC74BE78C}"/>
              </a:ext>
            </a:extLst>
          </p:cNvPr>
          <p:cNvSpPr txBox="1">
            <a:spLocks/>
          </p:cNvSpPr>
          <p:nvPr/>
        </p:nvSpPr>
        <p:spPr>
          <a:xfrm>
            <a:off x="672752" y="1822317"/>
            <a:ext cx="1473717" cy="148461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b="1" dirty="0"/>
              <a:t>Our Focus</a:t>
            </a:r>
          </a:p>
        </p:txBody>
      </p:sp>
    </p:spTree>
    <p:extLst>
      <p:ext uri="{BB962C8B-B14F-4D97-AF65-F5344CB8AC3E}">
        <p14:creationId xmlns:p14="http://schemas.microsoft.com/office/powerpoint/2010/main" val="423083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10" presetClass="entr" presetSubtype="0" fill="hold" nodeType="with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fade">
                                      <p:cBhvr>
                                        <p:cTn id="7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animBg="1"/>
      <p:bldP spid="23" grpId="0" animBg="1"/>
      <p:bldP spid="24" grpId="0"/>
      <p:bldP spid="25" grpId="0"/>
      <p:bldP spid="26" grpId="0"/>
      <p:bldP spid="27" grpId="0" animBg="1"/>
      <p:bldP spid="28" grpId="0" animBg="1"/>
      <p:bldP spid="30" grpId="0" animBg="1"/>
      <p:bldP spid="31" grpId="0" animBg="1"/>
      <p:bldP spid="4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BCC099A8-E4A7-4CC7-AE67-13E9BCC6E898}"/>
              </a:ext>
            </a:extLst>
          </p:cNvPr>
          <p:cNvGrpSpPr/>
          <p:nvPr/>
        </p:nvGrpSpPr>
        <p:grpSpPr>
          <a:xfrm>
            <a:off x="0" y="620486"/>
            <a:ext cx="9144000" cy="1910644"/>
            <a:chOff x="0" y="620486"/>
            <a:chExt cx="9144000" cy="1910644"/>
          </a:xfrm>
        </p:grpSpPr>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BA1A542A-0AA4-42E7-B5EB-33E433DF945C}"/>
                    </a:ext>
                  </a:extLst>
                </p:cNvPr>
                <p:cNvSpPr/>
                <p:nvPr/>
              </p:nvSpPr>
              <p:spPr>
                <a:xfrm>
                  <a:off x="0" y="620486"/>
                  <a:ext cx="9144000" cy="1910644"/>
                </a:xfrm>
                <a:prstGeom prst="rect">
                  <a:avLst/>
                </a:prstGeom>
                <a:solidFill>
                  <a:srgbClr val="CBDA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1257300" lvl="2" indent="-342900">
                    <a:buFont typeface="+mj-lt"/>
                    <a:buAutoNum type="arabicPeriod"/>
                  </a:pPr>
                  <a:r>
                    <a:rPr lang="en-US" b="1" dirty="0">
                      <a:solidFill>
                        <a:schemeClr val="tx2"/>
                      </a:solidFill>
                    </a:rPr>
                    <a:t>Clean data</a:t>
                  </a:r>
                </a:p>
                <a:p>
                  <a:pPr marL="1257300" lvl="2" indent="-342900">
                    <a:buFont typeface="+mj-lt"/>
                    <a:buAutoNum type="arabicPeriod"/>
                  </a:pPr>
                  <a:r>
                    <a:rPr lang="en-US" b="1" dirty="0">
                      <a:solidFill>
                        <a:schemeClr val="tx2"/>
                      </a:solidFill>
                    </a:rPr>
                    <a:t>Price </a:t>
                  </a:r>
                  <a14:m>
                    <m:oMath xmlns:m="http://schemas.openxmlformats.org/officeDocument/2006/math">
                      <m:sSub>
                        <m:sSubPr>
                          <m:ctrlPr>
                            <a:rPr lang="en-US" b="0" i="0"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𝑃</m:t>
                          </m:r>
                        </m:e>
                        <m:sub>
                          <m:r>
                            <m:rPr>
                              <m:sty m:val="p"/>
                            </m:rPr>
                            <a:rPr lang="en-US" b="0" i="0" smtClean="0">
                              <a:solidFill>
                                <a:schemeClr val="tx2"/>
                              </a:solidFill>
                              <a:latin typeface="Cambria Math" panose="02040503050406030204" pitchFamily="18" charset="0"/>
                            </a:rPr>
                            <m:t>t</m:t>
                          </m:r>
                          <m:r>
                            <a:rPr lang="en-US" b="0" i="0" smtClean="0">
                              <a:solidFill>
                                <a:schemeClr val="tx2"/>
                              </a:solidFill>
                              <a:latin typeface="Cambria Math" panose="02040503050406030204" pitchFamily="18" charset="0"/>
                            </a:rPr>
                            <m:t>,</m:t>
                          </m:r>
                          <m:r>
                            <m:rPr>
                              <m:sty m:val="p"/>
                            </m:rPr>
                            <a:rPr lang="en-US" b="0" i="0" smtClean="0">
                              <a:solidFill>
                                <a:schemeClr val="tx2"/>
                              </a:solidFill>
                              <a:latin typeface="Cambria Math" panose="02040503050406030204" pitchFamily="18" charset="0"/>
                            </a:rPr>
                            <m:t>i</m:t>
                          </m:r>
                          <m:r>
                            <a:rPr lang="en-US" b="0" i="0" smtClean="0">
                              <a:solidFill>
                                <a:schemeClr val="tx2"/>
                              </a:solidFill>
                              <a:latin typeface="Cambria Math" panose="02040503050406030204" pitchFamily="18" charset="0"/>
                            </a:rPr>
                            <m:t>, </m:t>
                          </m:r>
                          <m:r>
                            <m:rPr>
                              <m:sty m:val="p"/>
                            </m:rPr>
                            <a:rPr lang="en-US" b="0" i="0" smtClean="0">
                              <a:solidFill>
                                <a:schemeClr val="tx2"/>
                              </a:solidFill>
                              <a:latin typeface="Cambria Math" panose="02040503050406030204" pitchFamily="18" charset="0"/>
                            </a:rPr>
                            <m:t>s</m:t>
                          </m:r>
                        </m:sub>
                      </m:sSub>
                      <m:r>
                        <a:rPr lang="en-US" b="0" i="1" smtClean="0">
                          <a:solidFill>
                            <a:schemeClr val="tx2"/>
                          </a:solidFill>
                          <a:latin typeface="Cambria Math" panose="02040503050406030204" pitchFamily="18" charset="0"/>
                        </a:rPr>
                        <m:t>=</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𝑉</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𝑠</m:t>
                          </m:r>
                        </m:sub>
                      </m:sSub>
                      <m:r>
                        <a:rPr lang="en-US" b="0" i="1" smtClean="0">
                          <a:solidFill>
                            <a:schemeClr val="tx2"/>
                          </a:solidFill>
                          <a:latin typeface="Cambria Math" panose="02040503050406030204" pitchFamily="18" charset="0"/>
                        </a:rPr>
                        <m:t>/</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𝑠</m:t>
                          </m:r>
                        </m:sub>
                      </m:sSub>
                    </m:oMath>
                  </a14:m>
                  <a:endParaRPr lang="en-US" dirty="0">
                    <a:solidFill>
                      <a:schemeClr val="tx2"/>
                    </a:solidFill>
                  </a:endParaRPr>
                </a:p>
                <a:p>
                  <a:pPr marL="1257300" lvl="2" indent="-342900">
                    <a:buFont typeface="+mj-lt"/>
                    <a:buAutoNum type="arabicPeriod"/>
                  </a:pPr>
                  <a:r>
                    <a:rPr lang="en-US" b="1" dirty="0">
                      <a:solidFill>
                        <a:schemeClr val="tx2"/>
                      </a:solidFill>
                    </a:rPr>
                    <a:t>Total value of species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nary>
                        <m:naryPr>
                          <m:chr m:val="∑"/>
                          <m:ctrlPr>
                            <a:rPr lang="en-US" i="1">
                              <a:solidFill>
                                <a:schemeClr val="tx2"/>
                              </a:solidFill>
                              <a:latin typeface="Cambria Math" panose="02040503050406030204" pitchFamily="18" charset="0"/>
                            </a:rPr>
                          </m:ctrlPr>
                        </m:naryPr>
                        <m:sub>
                          <m:r>
                            <m:rPr>
                              <m:brk m:alnAt="23"/>
                            </m:rPr>
                            <a:rPr lang="en-US" i="1">
                              <a:solidFill>
                                <a:schemeClr val="tx2"/>
                              </a:solidFill>
                              <a:latin typeface="Cambria Math" panose="02040503050406030204" pitchFamily="18" charset="0"/>
                            </a:rPr>
                            <m:t>𝑠</m:t>
                          </m:r>
                          <m:r>
                            <a:rPr lang="en-US" i="1">
                              <a:solidFill>
                                <a:schemeClr val="tx2"/>
                              </a:solidFill>
                              <a:latin typeface="Cambria Math" panose="02040503050406030204" pitchFamily="18" charset="0"/>
                            </a:rPr>
                            <m:t>=1</m:t>
                          </m:r>
                        </m:sub>
                        <m:sup>
                          <m:r>
                            <a:rPr lang="en-US" i="1">
                              <a:solidFill>
                                <a:schemeClr val="tx2"/>
                              </a:solidFill>
                              <a:latin typeface="Cambria Math" panose="02040503050406030204" pitchFamily="18" charset="0"/>
                            </a:rPr>
                            <m:t>𝑙</m:t>
                          </m:r>
                        </m:sup>
                        <m:e>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r>
                            <a:rPr lang="en-US" i="1">
                              <a:solidFill>
                                <a:schemeClr val="tx2"/>
                              </a:solidFill>
                              <a:latin typeface="Cambria Math" panose="02040503050406030204" pitchFamily="18" charset="0"/>
                            </a:rPr>
                            <m:t>)</m:t>
                          </m:r>
                        </m:e>
                      </m:nary>
                    </m:oMath>
                  </a14:m>
                  <a:endParaRPr lang="en-US" dirty="0">
                    <a:solidFill>
                      <a:schemeClr val="tx2"/>
                    </a:solidFill>
                  </a:endParaRPr>
                </a:p>
                <a:p>
                  <a:pPr marL="1257300" lvl="2" indent="-342900">
                    <a:buFont typeface="+mj-lt"/>
                    <a:buAutoNum type="arabicPeriod"/>
                  </a:pPr>
                  <a:r>
                    <a:rPr lang="en-US" b="1" dirty="0">
                      <a:solidFill>
                        <a:schemeClr val="tx2"/>
                      </a:solidFill>
                    </a:rPr>
                    <a:t>Total value of species where </a:t>
                  </a:r>
                  <a14:m>
                    <m:oMath xmlns:m="http://schemas.openxmlformats.org/officeDocument/2006/math">
                      <m:r>
                        <a:rPr lang="en-US" i="1">
                          <a:solidFill>
                            <a:schemeClr val="tx2"/>
                          </a:solidFill>
                          <a:latin typeface="Cambria Math" panose="02040503050406030204" pitchFamily="18" charset="0"/>
                        </a:rPr>
                        <m:t>𝑃</m:t>
                      </m:r>
                    </m:oMath>
                  </a14:m>
                  <a:r>
                    <a:rPr lang="en-US" b="1" dirty="0">
                      <a:solidFill>
                        <a:schemeClr val="tx2"/>
                      </a:solidFill>
                    </a:rPr>
                    <a:t> is available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nary>
                        <m:naryPr>
                          <m:chr m:val="∑"/>
                          <m:ctrlPr>
                            <a:rPr lang="en-US" i="1">
                              <a:solidFill>
                                <a:schemeClr val="tx2"/>
                              </a:solidFill>
                              <a:latin typeface="Cambria Math" panose="02040503050406030204" pitchFamily="18" charset="0"/>
                            </a:rPr>
                          </m:ctrlPr>
                        </m:naryPr>
                        <m:sub>
                          <m:r>
                            <m:rPr>
                              <m:brk m:alnAt="23"/>
                            </m:rPr>
                            <a:rPr lang="en-US" i="1">
                              <a:solidFill>
                                <a:schemeClr val="tx2"/>
                              </a:solidFill>
                              <a:latin typeface="Cambria Math" panose="02040503050406030204" pitchFamily="18" charset="0"/>
                            </a:rPr>
                            <m:t>𝑠</m:t>
                          </m:r>
                          <m:r>
                            <a:rPr lang="en-US" i="1">
                              <a:solidFill>
                                <a:schemeClr val="tx2"/>
                              </a:solidFill>
                              <a:latin typeface="Cambria Math" panose="02040503050406030204" pitchFamily="18" charset="0"/>
                            </a:rPr>
                            <m:t>=1</m:t>
                          </m:r>
                        </m:sub>
                        <m:sup>
                          <m:r>
                            <a:rPr lang="en-US" i="1">
                              <a:solidFill>
                                <a:schemeClr val="tx2"/>
                              </a:solidFill>
                              <a:latin typeface="Cambria Math" panose="02040503050406030204" pitchFamily="18" charset="0"/>
                            </a:rPr>
                            <m:t>𝑙</m:t>
                          </m:r>
                        </m:sup>
                        <m:e>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𝑎𝑣𝑎𝑖𝑙𝑏𝑙𝑒</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𝑃</m:t>
                              </m:r>
                            </m:sub>
                          </m:sSub>
                          <m:r>
                            <a:rPr lang="en-US" i="1">
                              <a:solidFill>
                                <a:schemeClr val="tx2"/>
                              </a:solidFill>
                              <a:latin typeface="Cambria Math" panose="02040503050406030204" pitchFamily="18" charset="0"/>
                            </a:rPr>
                            <m:t>)</m:t>
                          </m:r>
                        </m:e>
                      </m:nary>
                    </m:oMath>
                  </a14:m>
                  <a:endParaRPr lang="en-US" dirty="0">
                    <a:solidFill>
                      <a:schemeClr val="tx2"/>
                    </a:solidFill>
                  </a:endParaRPr>
                </a:p>
                <a:p>
                  <a:pPr marL="1257300" lvl="2" indent="-342900">
                    <a:buFont typeface="+mj-lt"/>
                    <a:buAutoNum type="arabicPeriod"/>
                  </a:pPr>
                  <a:r>
                    <a:rPr lang="en-US" b="1" dirty="0">
                      <a:solidFill>
                        <a:schemeClr val="tx2"/>
                      </a:solidFill>
                    </a:rPr>
                    <a:t>Revenue-share</a:t>
                  </a:r>
                  <a:r>
                    <a:rPr lang="en-US" dirty="0">
                      <a:solidFill>
                        <a:schemeClr val="tx2"/>
                      </a:solidFill>
                    </a:rPr>
                    <a:t> </a:t>
                  </a:r>
                  <a14:m>
                    <m:oMath xmlns:m="http://schemas.openxmlformats.org/officeDocument/2006/math">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𝑅</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𝑠</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r>
                            <a:rPr lang="en-US" b="0" i="1" smtClean="0">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r>
                        <a:rPr lang="en-US" i="1">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𝑉</m:t>
                      </m:r>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𝑉</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sub>
                      </m:sSub>
                    </m:oMath>
                  </a14:m>
                  <a:endParaRPr lang="en-US" dirty="0">
                    <a:solidFill>
                      <a:schemeClr val="tx2"/>
                    </a:solidFill>
                  </a:endParaRPr>
                </a:p>
                <a:p>
                  <a:pPr marL="1257300" lvl="2" indent="-342900">
                    <a:buFont typeface="+mj-lt"/>
                    <a:buAutoNum type="arabicPeriod"/>
                  </a:pPr>
                  <a:r>
                    <a:rPr lang="en-US" b="1" dirty="0">
                      <a:solidFill>
                        <a:schemeClr val="tx2"/>
                      </a:solidFill>
                    </a:rPr>
                    <a:t>Revenue-share weighted price changes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𝑃𝐶𝑊</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r>
                            <a:rPr lang="en-US" b="0" i="1" smtClean="0">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r>
                        <a:rPr lang="en-US" i="1">
                          <a:solidFill>
                            <a:schemeClr val="tx2"/>
                          </a:solidFill>
                          <a:latin typeface="Cambria Math" panose="02040503050406030204" pitchFamily="18" charset="0"/>
                        </a:rPr>
                        <m:t>=</m:t>
                      </m:r>
                      <m:f>
                        <m:fPr>
                          <m:ctrlPr>
                            <a:rPr lang="en-US" i="1">
                              <a:solidFill>
                                <a:schemeClr val="tx2"/>
                              </a:solidFill>
                              <a:latin typeface="Cambria Math" panose="02040503050406030204" pitchFamily="18" charset="0"/>
                            </a:rPr>
                          </m:ctrlPr>
                        </m:fPr>
                        <m:num>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𝑅</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𝑅</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num>
                        <m:den>
                          <m:r>
                            <a:rPr lang="en-US" i="1">
                              <a:solidFill>
                                <a:schemeClr val="tx2"/>
                              </a:solidFill>
                              <a:latin typeface="Cambria Math" panose="02040503050406030204" pitchFamily="18" charset="0"/>
                            </a:rPr>
                            <m:t>2</m:t>
                          </m:r>
                        </m:den>
                      </m:f>
                      <m:r>
                        <a:rPr lang="en-US" i="1">
                          <a:solidFill>
                            <a:schemeClr val="tx2"/>
                          </a:solidFill>
                          <a:latin typeface="Cambria Math" panose="02040503050406030204" pitchFamily="18" charset="0"/>
                        </a:rPr>
                        <m:t>∗</m:t>
                      </m:r>
                      <m:func>
                        <m:funcPr>
                          <m:ctrlPr>
                            <a:rPr lang="en-US" i="1">
                              <a:solidFill>
                                <a:schemeClr val="tx2"/>
                              </a:solidFill>
                              <a:latin typeface="Cambria Math" panose="02040503050406030204" pitchFamily="18" charset="0"/>
                            </a:rPr>
                          </m:ctrlPr>
                        </m:funcPr>
                        <m:fName>
                          <m:r>
                            <m:rPr>
                              <m:sty m:val="p"/>
                            </m:rPr>
                            <a:rPr lang="en-US">
                              <a:solidFill>
                                <a:schemeClr val="tx2"/>
                              </a:solidFill>
                              <a:latin typeface="Cambria Math" panose="02040503050406030204" pitchFamily="18" charset="0"/>
                            </a:rPr>
                            <m:t>ln</m:t>
                          </m:r>
                        </m:fName>
                        <m:e>
                          <m:f>
                            <m:fPr>
                              <m:ctrlPr>
                                <a:rPr lang="en-US" i="1">
                                  <a:solidFill>
                                    <a:schemeClr val="tx2"/>
                                  </a:solidFill>
                                  <a:latin typeface="Cambria Math" panose="02040503050406030204" pitchFamily="18" charset="0"/>
                                </a:rPr>
                              </m:ctrlPr>
                            </m:fPr>
                            <m:num>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𝑃</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num>
                            <m:den>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𝑃</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den>
                          </m:f>
                        </m:e>
                      </m:func>
                    </m:oMath>
                  </a14:m>
                  <a:endParaRPr lang="en-US" dirty="0">
                    <a:solidFill>
                      <a:schemeClr val="tx2"/>
                    </a:solidFill>
                  </a:endParaRPr>
                </a:p>
              </p:txBody>
            </p:sp>
          </mc:Choice>
          <mc:Fallback>
            <p:sp>
              <p:nvSpPr>
                <p:cNvPr id="8" name="Rectangle 7">
                  <a:extLst>
                    <a:ext uri="{FF2B5EF4-FFF2-40B4-BE49-F238E27FC236}">
                      <a16:creationId xmlns:a16="http://schemas.microsoft.com/office/drawing/2014/main" id="{BA1A542A-0AA4-42E7-B5EB-33E433DF945C}"/>
                    </a:ext>
                  </a:extLst>
                </p:cNvPr>
                <p:cNvSpPr>
                  <a:spLocks noRot="1" noChangeAspect="1" noMove="1" noResize="1" noEditPoints="1" noAdjustHandles="1" noChangeArrowheads="1" noChangeShapeType="1" noTextEdit="1"/>
                </p:cNvSpPr>
                <p:nvPr/>
              </p:nvSpPr>
              <p:spPr>
                <a:xfrm>
                  <a:off x="0" y="620486"/>
                  <a:ext cx="9144000" cy="1910644"/>
                </a:xfrm>
                <a:prstGeom prst="rect">
                  <a:avLst/>
                </a:prstGeom>
                <a:blipFill>
                  <a:blip r:embed="rId3"/>
                  <a:stretch>
                    <a:fillRect/>
                  </a:stretch>
                </a:blipFill>
                <a:ln>
                  <a:no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36CD3DB6-9891-4CA2-BE15-50C547248CC7}"/>
                </a:ext>
              </a:extLst>
            </p:cNvPr>
            <p:cNvSpPr/>
            <p:nvPr/>
          </p:nvSpPr>
          <p:spPr>
            <a:xfrm rot="16200000">
              <a:off x="-144330" y="1050411"/>
              <a:ext cx="1211989" cy="646331"/>
            </a:xfrm>
            <a:prstGeom prst="rect">
              <a:avLst/>
            </a:prstGeom>
          </p:spPr>
          <p:txBody>
            <a:bodyPr wrap="square">
              <a:spAutoFit/>
            </a:bodyPr>
            <a:lstStyle/>
            <a:p>
              <a:r>
                <a:rPr lang="en-US" b="1" dirty="0">
                  <a:solidFill>
                    <a:schemeClr val="accent2"/>
                  </a:solidFill>
                </a:rPr>
                <a:t>For each Species (</a:t>
              </a:r>
              <a:r>
                <a:rPr lang="en-US" b="1" i="1" dirty="0">
                  <a:solidFill>
                    <a:schemeClr val="accent2"/>
                  </a:solidFill>
                </a:rPr>
                <a:t>s</a:t>
              </a:r>
              <a:r>
                <a:rPr lang="en-US" b="1" dirty="0">
                  <a:solidFill>
                    <a:schemeClr val="accent2"/>
                  </a:solidFill>
                </a:rPr>
                <a:t>)</a:t>
              </a:r>
            </a:p>
          </p:txBody>
        </p:sp>
      </p:grpSp>
      <p:grpSp>
        <p:nvGrpSpPr>
          <p:cNvPr id="110" name="Group 109">
            <a:extLst>
              <a:ext uri="{FF2B5EF4-FFF2-40B4-BE49-F238E27FC236}">
                <a16:creationId xmlns:a16="http://schemas.microsoft.com/office/drawing/2014/main" id="{F6CB0EC1-BF0C-4FA7-B74F-8C9D9DE993B1}"/>
              </a:ext>
            </a:extLst>
          </p:cNvPr>
          <p:cNvGrpSpPr/>
          <p:nvPr/>
        </p:nvGrpSpPr>
        <p:grpSpPr>
          <a:xfrm>
            <a:off x="0" y="2407920"/>
            <a:ext cx="9144000" cy="2740723"/>
            <a:chOff x="0" y="2407920"/>
            <a:chExt cx="9144000" cy="2740723"/>
          </a:xfrm>
        </p:grpSpPr>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A0804C9B-6FB3-4770-B4B2-F7D66F780E5C}"/>
                    </a:ext>
                  </a:extLst>
                </p:cNvPr>
                <p:cNvSpPr/>
                <p:nvPr/>
              </p:nvSpPr>
              <p:spPr>
                <a:xfrm>
                  <a:off x="0" y="2603729"/>
                  <a:ext cx="9144000" cy="2544914"/>
                </a:xfrm>
                <a:prstGeom prst="rect">
                  <a:avLst/>
                </a:prstGeom>
                <a:solidFill>
                  <a:srgbClr val="CBDA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1257300" lvl="2" indent="-342900">
                    <a:buFont typeface="+mj-lt"/>
                    <a:buAutoNum type="arabicPeriod"/>
                  </a:pPr>
                  <a:r>
                    <a:rPr lang="en-US" b="1" dirty="0">
                      <a:solidFill>
                        <a:schemeClr val="tx2"/>
                      </a:solidFill>
                    </a:rPr>
                    <a:t>Value of categories available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𝑉𝑉</m:t>
                          </m:r>
                        </m:e>
                        <m:sub>
                          <m:r>
                            <a:rPr lang="en-US" i="1">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𝑎𝑣𝑎𝑖𝑙𝑎𝑏𝑙𝑒</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𝑃</m:t>
                          </m:r>
                        </m:sub>
                      </m:sSub>
                      <m:r>
                        <a:rPr lang="en-US" i="1">
                          <a:solidFill>
                            <a:schemeClr val="tx2"/>
                          </a:solidFill>
                          <a:latin typeface="Cambria Math" panose="02040503050406030204" pitchFamily="18" charset="0"/>
                        </a:rPr>
                        <m:t>=</m:t>
                      </m:r>
                      <m:nary>
                        <m:naryPr>
                          <m:chr m:val="∑"/>
                          <m:ctrlPr>
                            <a:rPr lang="en-US" i="1">
                              <a:solidFill>
                                <a:schemeClr val="tx2"/>
                              </a:solidFill>
                              <a:latin typeface="Cambria Math" panose="02040503050406030204" pitchFamily="18" charset="0"/>
                            </a:rPr>
                          </m:ctrlPr>
                        </m:naryPr>
                        <m:sub>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=1</m:t>
                          </m:r>
                        </m:sub>
                        <m:sup>
                          <m:r>
                            <a:rPr lang="en-US" i="1">
                              <a:solidFill>
                                <a:schemeClr val="tx2"/>
                              </a:solidFill>
                              <a:latin typeface="Cambria Math" panose="02040503050406030204" pitchFamily="18" charset="0"/>
                            </a:rPr>
                            <m:t>𝑙</m:t>
                          </m:r>
                        </m:sup>
                        <m:e>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𝑎𝑣𝑎𝑖𝑙𝑏𝑙𝑒</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𝑃</m:t>
                              </m:r>
                            </m:sub>
                          </m:sSub>
                          <m:r>
                            <a:rPr lang="en-US" i="1">
                              <a:solidFill>
                                <a:schemeClr val="tx2"/>
                              </a:solidFill>
                              <a:latin typeface="Cambria Math" panose="02040503050406030204" pitchFamily="18" charset="0"/>
                            </a:rPr>
                            <m:t>)</m:t>
                          </m:r>
                        </m:e>
                      </m:nary>
                    </m:oMath>
                  </a14:m>
                  <a:endParaRPr lang="en-US" b="1" dirty="0">
                    <a:solidFill>
                      <a:schemeClr val="tx2"/>
                    </a:solidFill>
                  </a:endParaRPr>
                </a:p>
                <a:p>
                  <a:pPr marL="1257300" lvl="2" indent="-342900">
                    <a:buFont typeface="+mj-lt"/>
                    <a:buAutoNum type="arabicPeriod"/>
                  </a:pPr>
                  <a:r>
                    <a:rPr lang="en-US" b="1" dirty="0">
                      <a:solidFill>
                        <a:schemeClr val="tx2"/>
                      </a:solidFill>
                    </a:rPr>
                    <a:t>Price change </a:t>
                  </a:r>
                  <a14:m>
                    <m:oMath xmlns:m="http://schemas.openxmlformats.org/officeDocument/2006/math">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𝑃𝐶</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 </m:t>
                      </m:r>
                      <m:nary>
                        <m:naryPr>
                          <m:chr m:val="∑"/>
                          <m:ctrlPr>
                            <a:rPr lang="en-US" i="1">
                              <a:solidFill>
                                <a:schemeClr val="tx2"/>
                              </a:solidFill>
                              <a:latin typeface="Cambria Math" panose="02040503050406030204" pitchFamily="18" charset="0"/>
                            </a:rPr>
                          </m:ctrlPr>
                        </m:naryPr>
                        <m:sub>
                          <m:r>
                            <m:rPr>
                              <m:brk m:alnAt="23"/>
                            </m:rPr>
                            <a:rPr lang="en-US" i="1">
                              <a:solidFill>
                                <a:schemeClr val="tx2"/>
                              </a:solidFill>
                              <a:latin typeface="Cambria Math" panose="02040503050406030204" pitchFamily="18" charset="0"/>
                            </a:rPr>
                            <m:t>𝑠</m:t>
                          </m:r>
                          <m:r>
                            <a:rPr lang="en-US" i="1">
                              <a:solidFill>
                                <a:schemeClr val="tx2"/>
                              </a:solidFill>
                              <a:latin typeface="Cambria Math" panose="02040503050406030204" pitchFamily="18" charset="0"/>
                            </a:rPr>
                            <m:t>=1</m:t>
                          </m:r>
                        </m:sub>
                        <m:sup>
                          <m:r>
                            <a:rPr lang="en-US" i="1">
                              <a:solidFill>
                                <a:schemeClr val="tx2"/>
                              </a:solidFill>
                              <a:latin typeface="Cambria Math" panose="02040503050406030204" pitchFamily="18" charset="0"/>
                            </a:rPr>
                            <m:t>𝑙</m:t>
                          </m:r>
                        </m:sup>
                        <m:e>
                          <m:r>
                            <a:rPr lang="en-US" i="1">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𝑃𝐶</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𝑊</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𝑠</m:t>
                              </m:r>
                            </m:sub>
                          </m:sSub>
                          <m:r>
                            <a:rPr lang="en-US" b="0" i="1" smtClean="0">
                              <a:solidFill>
                                <a:schemeClr val="tx2"/>
                              </a:solidFill>
                              <a:latin typeface="Cambria Math" panose="02040503050406030204" pitchFamily="18" charset="0"/>
                            </a:rPr>
                            <m:t>)</m:t>
                          </m:r>
                        </m:e>
                      </m:nary>
                    </m:oMath>
                  </a14:m>
                  <a:endParaRPr lang="en-US" i="1" dirty="0">
                    <a:solidFill>
                      <a:schemeClr val="tx2"/>
                    </a:solidFill>
                  </a:endParaRPr>
                </a:p>
                <a:p>
                  <a:pPr marL="1257300" lvl="2" indent="-342900">
                    <a:buFont typeface="+mj-lt"/>
                    <a:buAutoNum type="arabicPeriod"/>
                  </a:pPr>
                  <a:r>
                    <a:rPr lang="en-US" b="1" dirty="0">
                      <a:solidFill>
                        <a:schemeClr val="tx2"/>
                      </a:solidFill>
                    </a:rPr>
                    <a:t>Price index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m:t>
                          </m:r>
                          <m:r>
                            <a:rPr lang="en-US" b="0" i="1" smtClean="0">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𝑃</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𝐼</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−1,</m:t>
                          </m:r>
                          <m:r>
                            <a:rPr lang="en-US" b="0" i="1" smtClean="0">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𝑒𝑥𝑝</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𝑃</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𝐶</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m:t>
                      </m:r>
                    </m:oMath>
                  </a14:m>
                  <a:r>
                    <a:rPr lang="en-US" dirty="0">
                      <a:solidFill>
                        <a:schemeClr val="tx2"/>
                      </a:solidFill>
                    </a:rPr>
                    <a:t>; where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=1</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=1</m:t>
                      </m:r>
                    </m:oMath>
                  </a14:m>
                  <a:r>
                    <a:rPr lang="en-US" dirty="0">
                      <a:solidFill>
                        <a:schemeClr val="tx2"/>
                      </a:solidFill>
                    </a:rPr>
                    <a:t> </a:t>
                  </a:r>
                  <a:br>
                    <a:rPr lang="en-US" dirty="0">
                      <a:solidFill>
                        <a:schemeClr val="tx2"/>
                      </a:solidFill>
                    </a:rPr>
                  </a:br>
                  <a:r>
                    <a:rPr lang="en-US" dirty="0">
                      <a:solidFill>
                        <a:schemeClr val="tx2"/>
                      </a:solidFill>
                    </a:rPr>
                    <a:t>and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smtClean="0">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oMath>
                  </a14:m>
                  <a:r>
                    <a:rPr lang="en-US" dirty="0">
                      <a:solidFill>
                        <a:schemeClr val="tx2"/>
                      </a:solidFill>
                    </a:rPr>
                    <a:t>/</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𝑃𝐼</m:t>
                          </m:r>
                        </m:e>
                        <m:sub>
                          <m:r>
                            <a:rPr lang="en-US" i="1">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𝑏𝑎𝑠𝑒𝑦𝑟</m:t>
                          </m:r>
                          <m:r>
                            <a:rPr lang="en-US" b="0" i="1" smtClean="0">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oMath>
                  </a14:m>
                  <a:endParaRPr lang="en-US" dirty="0">
                    <a:solidFill>
                      <a:schemeClr val="tx2"/>
                    </a:solidFill>
                  </a:endParaRPr>
                </a:p>
                <a:p>
                  <a:pPr marL="1257300" lvl="2" indent="-342900">
                    <a:buFont typeface="+mj-lt"/>
                    <a:buAutoNum type="arabicPeriod"/>
                  </a:pPr>
                  <a:r>
                    <a:rPr lang="en-US" b="1" dirty="0">
                      <a:solidFill>
                        <a:schemeClr val="tx2"/>
                      </a:solidFill>
                    </a:rPr>
                    <a:t>Implicit quantity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oMath>
                  </a14:m>
                  <a:r>
                    <a:rPr lang="en-US" dirty="0">
                      <a:solidFill>
                        <a:schemeClr val="tx2"/>
                      </a:solidFill>
                    </a:rPr>
                    <a:t>/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𝑃𝐼</m:t>
                          </m:r>
                        </m:e>
                        <m:sub>
                          <m:r>
                            <a:rPr lang="en-US" i="1">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oMath>
                  </a14:m>
                  <a:endParaRPr lang="en-US" dirty="0">
                    <a:solidFill>
                      <a:schemeClr val="tx2"/>
                    </a:solidFill>
                  </a:endParaRPr>
                </a:p>
                <a:p>
                  <a:pPr marL="1257300" lvl="2" indent="-342900">
                    <a:buFont typeface="+mj-lt"/>
                    <a:buAutoNum type="arabicPeriod"/>
                  </a:pPr>
                  <a:r>
                    <a:rPr lang="en-US" b="1" dirty="0">
                      <a:solidFill>
                        <a:schemeClr val="tx2"/>
                      </a:solidFill>
                    </a:rPr>
                    <a:t>Implicit quantity index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𝑄</m:t>
                          </m:r>
                          <m:r>
                            <a:rPr lang="en-US" b="0" i="1" smtClean="0">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oMath>
                  </a14:m>
                  <a:r>
                    <a:rPr lang="en-US" dirty="0">
                      <a:solidFill>
                        <a:schemeClr val="tx2"/>
                      </a:solidFill>
                    </a:rPr>
                    <a:t>/</a:t>
                  </a:r>
                  <a14:m>
                    <m:oMath xmlns:m="http://schemas.openxmlformats.org/officeDocument/2006/math">
                      <m:sSub>
                        <m:sSubPr>
                          <m:ctrlPr>
                            <a:rPr lang="en-US"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𝑏𝑎𝑠𝑒𝑦𝑟</m:t>
                          </m:r>
                          <m:r>
                            <a:rPr lang="en-US" b="0" i="1" smtClean="0">
                              <a:solidFill>
                                <a:schemeClr val="tx2"/>
                              </a:solidFill>
                              <a:latin typeface="Cambria Math" panose="02040503050406030204" pitchFamily="18" charset="0"/>
                            </a:rPr>
                            <m:t>,</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oMath>
                  </a14:m>
                  <a:endParaRPr lang="en-US" dirty="0">
                    <a:solidFill>
                      <a:schemeClr val="tx2"/>
                    </a:solidFill>
                  </a:endParaRPr>
                </a:p>
                <a:p>
                  <a:pPr marL="1257300" lvl="2" indent="-342900">
                    <a:buFont typeface="+mj-lt"/>
                    <a:buAutoNum type="arabicPeriod"/>
                  </a:pPr>
                  <a:r>
                    <a:rPr lang="en-US" b="1" dirty="0">
                      <a:solidFill>
                        <a:schemeClr val="tx2"/>
                      </a:solidFill>
                    </a:rPr>
                    <a:t>Revenue share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𝑅</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sub>
                      </m:sSub>
                    </m:oMath>
                  </a14:m>
                  <a:endParaRPr lang="en-US" dirty="0">
                    <a:solidFill>
                      <a:schemeClr val="tx2"/>
                    </a:solidFill>
                  </a:endParaRPr>
                </a:p>
                <a:p>
                  <a:pPr marL="1257300" lvl="2" indent="-342900">
                    <a:buFont typeface="+mj-lt"/>
                    <a:buAutoNum type="arabicPeriod"/>
                  </a:pPr>
                  <a:r>
                    <a:rPr lang="en-US" b="1" dirty="0">
                      <a:solidFill>
                        <a:schemeClr val="tx2"/>
                      </a:solidFill>
                    </a:rPr>
                    <a:t>Revenue share weighted price changes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𝑃𝐶𝑊</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f>
                        <m:fPr>
                          <m:ctrlPr>
                            <a:rPr lang="en-US" i="1">
                              <a:solidFill>
                                <a:schemeClr val="tx2"/>
                              </a:solidFill>
                              <a:latin typeface="Cambria Math" panose="02040503050406030204" pitchFamily="18" charset="0"/>
                            </a:rPr>
                          </m:ctrlPr>
                        </m:fPr>
                        <m:num>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𝑅</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𝑅</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r>
                                <a:rPr lang="en-US" i="1">
                                  <a:solidFill>
                                    <a:schemeClr val="tx2"/>
                                  </a:solidFill>
                                  <a:latin typeface="Cambria Math" panose="02040503050406030204" pitchFamily="18" charset="0"/>
                                </a:rPr>
                                <m:t>𝑖</m:t>
                              </m:r>
                            </m:sub>
                          </m:sSub>
                        </m:num>
                        <m:den>
                          <m:r>
                            <a:rPr lang="en-US" i="1">
                              <a:solidFill>
                                <a:schemeClr val="tx2"/>
                              </a:solidFill>
                              <a:latin typeface="Cambria Math" panose="02040503050406030204" pitchFamily="18" charset="0"/>
                            </a:rPr>
                            <m:t>2</m:t>
                          </m:r>
                        </m:den>
                      </m:f>
                      <m:r>
                        <a:rPr lang="en-US" i="1">
                          <a:solidFill>
                            <a:schemeClr val="tx2"/>
                          </a:solidFill>
                          <a:latin typeface="Cambria Math" panose="02040503050406030204" pitchFamily="18" charset="0"/>
                        </a:rPr>
                        <m:t>∗</m:t>
                      </m:r>
                      <m:func>
                        <m:funcPr>
                          <m:ctrlPr>
                            <a:rPr lang="en-US" i="1">
                              <a:solidFill>
                                <a:schemeClr val="tx2"/>
                              </a:solidFill>
                              <a:latin typeface="Cambria Math" panose="02040503050406030204" pitchFamily="18" charset="0"/>
                            </a:rPr>
                          </m:ctrlPr>
                        </m:funcPr>
                        <m:fName>
                          <m:r>
                            <m:rPr>
                              <m:sty m:val="p"/>
                            </m:rPr>
                            <a:rPr lang="en-US">
                              <a:solidFill>
                                <a:schemeClr val="tx2"/>
                              </a:solidFill>
                              <a:latin typeface="Cambria Math" panose="02040503050406030204" pitchFamily="18" charset="0"/>
                            </a:rPr>
                            <m:t>ln</m:t>
                          </m:r>
                        </m:fName>
                        <m:e>
                          <m:f>
                            <m:fPr>
                              <m:ctrlPr>
                                <a:rPr lang="en-US" i="1">
                                  <a:solidFill>
                                    <a:schemeClr val="tx2"/>
                                  </a:solidFill>
                                  <a:latin typeface="Cambria Math" panose="02040503050406030204" pitchFamily="18" charset="0"/>
                                </a:rPr>
                              </m:ctrlPr>
                            </m:fPr>
                            <m:num>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𝑃𝐼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num>
                            <m:den>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𝑃𝐼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r>
                                    <a:rPr lang="en-US" i="1">
                                      <a:solidFill>
                                        <a:schemeClr val="tx2"/>
                                      </a:solidFill>
                                      <a:latin typeface="Cambria Math" panose="02040503050406030204" pitchFamily="18" charset="0"/>
                                    </a:rPr>
                                    <m:t>𝑖</m:t>
                                  </m:r>
                                </m:sub>
                              </m:sSub>
                            </m:den>
                          </m:f>
                        </m:e>
                      </m:func>
                    </m:oMath>
                  </a14:m>
                  <a:endParaRPr lang="en-US" dirty="0">
                    <a:solidFill>
                      <a:schemeClr val="tx2"/>
                    </a:solidFill>
                  </a:endParaRPr>
                </a:p>
              </p:txBody>
            </p:sp>
          </mc:Choice>
          <mc:Fallback>
            <p:sp>
              <p:nvSpPr>
                <p:cNvPr id="7" name="Rectangle 6">
                  <a:extLst>
                    <a:ext uri="{FF2B5EF4-FFF2-40B4-BE49-F238E27FC236}">
                      <a16:creationId xmlns:a16="http://schemas.microsoft.com/office/drawing/2014/main" id="{A0804C9B-6FB3-4770-B4B2-F7D66F780E5C}"/>
                    </a:ext>
                  </a:extLst>
                </p:cNvPr>
                <p:cNvSpPr>
                  <a:spLocks noRot="1" noChangeAspect="1" noMove="1" noResize="1" noEditPoints="1" noAdjustHandles="1" noChangeArrowheads="1" noChangeShapeType="1" noTextEdit="1"/>
                </p:cNvSpPr>
                <p:nvPr/>
              </p:nvSpPr>
              <p:spPr>
                <a:xfrm>
                  <a:off x="0" y="2603729"/>
                  <a:ext cx="9144000" cy="2544914"/>
                </a:xfrm>
                <a:prstGeom prst="rect">
                  <a:avLst/>
                </a:prstGeom>
                <a:blipFill>
                  <a:blip r:embed="rId4"/>
                  <a:stretch>
                    <a:fillRect/>
                  </a:stretch>
                </a:blipFill>
                <a:ln>
                  <a:noFill/>
                </a:ln>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DF34EAC5-A5BA-4A9B-B415-0F199774026E}"/>
                </a:ext>
              </a:extLst>
            </p:cNvPr>
            <p:cNvGrpSpPr/>
            <p:nvPr/>
          </p:nvGrpSpPr>
          <p:grpSpPr>
            <a:xfrm>
              <a:off x="61659" y="2490926"/>
              <a:ext cx="952798" cy="168498"/>
              <a:chOff x="63642" y="1823343"/>
              <a:chExt cx="2824142" cy="446559"/>
            </a:xfrm>
          </p:grpSpPr>
          <p:sp>
            <p:nvSpPr>
              <p:cNvPr id="10" name="Arrow: Chevron 9">
                <a:extLst>
                  <a:ext uri="{FF2B5EF4-FFF2-40B4-BE49-F238E27FC236}">
                    <a16:creationId xmlns:a16="http://schemas.microsoft.com/office/drawing/2014/main" id="{5EB83774-D7B7-4677-9101-4E15A0E51A1D}"/>
                  </a:ext>
                </a:extLst>
              </p:cNvPr>
              <p:cNvSpPr/>
              <p:nvPr/>
            </p:nvSpPr>
            <p:spPr>
              <a:xfrm rot="5400000">
                <a:off x="144902" y="1747715"/>
                <a:ext cx="435352" cy="5978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3">
                <a:extLst>
                  <a:ext uri="{FF2B5EF4-FFF2-40B4-BE49-F238E27FC236}">
                    <a16:creationId xmlns:a16="http://schemas.microsoft.com/office/drawing/2014/main" id="{18931430-18CF-4146-82E3-54FC1A9158C2}"/>
                  </a:ext>
                </a:extLst>
              </p:cNvPr>
              <p:cNvSpPr/>
              <p:nvPr/>
            </p:nvSpPr>
            <p:spPr>
              <a:xfrm rot="5400000">
                <a:off x="877869" y="1742083"/>
                <a:ext cx="435352" cy="5978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73777A64-0913-4BA1-8012-ACBDD8FD50E2}"/>
                  </a:ext>
                </a:extLst>
              </p:cNvPr>
              <p:cNvSpPr/>
              <p:nvPr/>
            </p:nvSpPr>
            <p:spPr>
              <a:xfrm rot="5400000">
                <a:off x="1638203" y="1753289"/>
                <a:ext cx="435352" cy="5978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CB9E7010-DE49-4162-A18B-71DFB315BDF2}"/>
                  </a:ext>
                </a:extLst>
              </p:cNvPr>
              <p:cNvSpPr/>
              <p:nvPr/>
            </p:nvSpPr>
            <p:spPr>
              <a:xfrm rot="5400000">
                <a:off x="2371172" y="1753289"/>
                <a:ext cx="435351" cy="5978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a:extLst>
                <a:ext uri="{FF2B5EF4-FFF2-40B4-BE49-F238E27FC236}">
                  <a16:creationId xmlns:a16="http://schemas.microsoft.com/office/drawing/2014/main" id="{7E555A54-9AA0-4BA8-B4ED-64496B5CB6E6}"/>
                </a:ext>
              </a:extLst>
            </p:cNvPr>
            <p:cNvSpPr/>
            <p:nvPr/>
          </p:nvSpPr>
          <p:spPr>
            <a:xfrm rot="16200000">
              <a:off x="-918129" y="3426417"/>
              <a:ext cx="2683326" cy="646331"/>
            </a:xfrm>
            <a:prstGeom prst="rect">
              <a:avLst/>
            </a:prstGeom>
          </p:spPr>
          <p:txBody>
            <a:bodyPr wrap="square">
              <a:spAutoFit/>
            </a:bodyPr>
            <a:lstStyle/>
            <a:p>
              <a:r>
                <a:rPr lang="en-US" b="1" dirty="0">
                  <a:solidFill>
                    <a:schemeClr val="accent2"/>
                  </a:solidFill>
                </a:rPr>
                <a:t>For each Fishery </a:t>
              </a:r>
              <a:br>
                <a:rPr lang="en-US" b="1" dirty="0">
                  <a:solidFill>
                    <a:schemeClr val="accent2"/>
                  </a:solidFill>
                </a:rPr>
              </a:br>
              <a:r>
                <a:rPr lang="en-US" b="1" dirty="0">
                  <a:solidFill>
                    <a:schemeClr val="accent2"/>
                  </a:solidFill>
                </a:rPr>
                <a:t>Category (</a:t>
              </a:r>
              <a:r>
                <a:rPr lang="en-US" b="1" i="1" dirty="0" err="1">
                  <a:solidFill>
                    <a:schemeClr val="accent2"/>
                  </a:solidFill>
                </a:rPr>
                <a:t>i</a:t>
              </a:r>
              <a:r>
                <a:rPr lang="en-US" b="1" dirty="0">
                  <a:solidFill>
                    <a:schemeClr val="accent2"/>
                  </a:solidFill>
                </a:rPr>
                <a:t>)</a:t>
              </a:r>
            </a:p>
          </p:txBody>
        </p:sp>
      </p:grpSp>
      <p:grpSp>
        <p:nvGrpSpPr>
          <p:cNvPr id="111" name="Group 110">
            <a:extLst>
              <a:ext uri="{FF2B5EF4-FFF2-40B4-BE49-F238E27FC236}">
                <a16:creationId xmlns:a16="http://schemas.microsoft.com/office/drawing/2014/main" id="{913A9B27-1DE0-481F-8E5A-6CD94A52EBF6}"/>
              </a:ext>
            </a:extLst>
          </p:cNvPr>
          <p:cNvGrpSpPr/>
          <p:nvPr/>
        </p:nvGrpSpPr>
        <p:grpSpPr>
          <a:xfrm>
            <a:off x="-54265" y="4988770"/>
            <a:ext cx="9198265" cy="1869230"/>
            <a:chOff x="-54265" y="4988770"/>
            <a:chExt cx="9198265" cy="1869230"/>
          </a:xfrm>
        </p:grpSpPr>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4DA09E76-804C-452A-A434-A85F000073E0}"/>
                    </a:ext>
                  </a:extLst>
                </p:cNvPr>
                <p:cNvSpPr/>
                <p:nvPr/>
              </p:nvSpPr>
              <p:spPr>
                <a:xfrm>
                  <a:off x="0" y="5233296"/>
                  <a:ext cx="9144000" cy="1624704"/>
                </a:xfrm>
                <a:prstGeom prst="rect">
                  <a:avLst/>
                </a:prstGeom>
                <a:solidFill>
                  <a:srgbClr val="CBDA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1257300" lvl="2" indent="-342900">
                    <a:buFont typeface="+mj-lt"/>
                    <a:buAutoNum type="arabicPeriod"/>
                  </a:pPr>
                  <a:r>
                    <a:rPr lang="en-US" b="1" dirty="0">
                      <a:solidFill>
                        <a:schemeClr val="tx2"/>
                      </a:solidFill>
                    </a:rPr>
                    <a:t>Price change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𝑃𝐶</m:t>
                          </m:r>
                        </m:e>
                        <m:sub>
                          <m:r>
                            <a:rPr lang="en-US" i="1">
                              <a:solidFill>
                                <a:schemeClr val="tx2"/>
                              </a:solidFill>
                              <a:latin typeface="Cambria Math" panose="02040503050406030204" pitchFamily="18" charset="0"/>
                            </a:rPr>
                            <m:t>𝑡</m:t>
                          </m:r>
                        </m:sub>
                      </m:sSub>
                      <m:r>
                        <a:rPr lang="en-US" i="1">
                          <a:solidFill>
                            <a:schemeClr val="tx2"/>
                          </a:solidFill>
                          <a:latin typeface="Cambria Math" panose="02040503050406030204" pitchFamily="18" charset="0"/>
                        </a:rPr>
                        <m:t>= </m:t>
                      </m:r>
                      <m:nary>
                        <m:naryPr>
                          <m:chr m:val="∑"/>
                          <m:ctrlPr>
                            <a:rPr lang="en-US" i="1">
                              <a:solidFill>
                                <a:schemeClr val="tx2"/>
                              </a:solidFill>
                              <a:latin typeface="Cambria Math" panose="02040503050406030204" pitchFamily="18" charset="0"/>
                            </a:rPr>
                          </m:ctrlPr>
                        </m:naryPr>
                        <m:sub>
                          <m:r>
                            <a:rPr lang="en-US" b="0" i="1" smtClean="0">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=1</m:t>
                          </m:r>
                        </m:sub>
                        <m:sup>
                          <m:r>
                            <a:rPr lang="en-US" i="1">
                              <a:solidFill>
                                <a:schemeClr val="tx2"/>
                              </a:solidFill>
                              <a:latin typeface="Cambria Math" panose="02040503050406030204" pitchFamily="18" charset="0"/>
                            </a:rPr>
                            <m:t>𝑙</m:t>
                          </m:r>
                        </m:sup>
                        <m:e>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𝑃𝐶</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𝑊</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e>
                      </m:nary>
                    </m:oMath>
                  </a14:m>
                  <a:endParaRPr lang="en-US" i="1" dirty="0">
                    <a:solidFill>
                      <a:schemeClr val="tx2"/>
                    </a:solidFill>
                  </a:endParaRPr>
                </a:p>
                <a:p>
                  <a:pPr marL="1257300" lvl="2" indent="-342900">
                    <a:buFont typeface="+mj-lt"/>
                    <a:buAutoNum type="arabicPeriod"/>
                  </a:pPr>
                  <a:r>
                    <a:rPr lang="en-US" b="1" dirty="0">
                      <a:solidFill>
                        <a:schemeClr val="tx2"/>
                      </a:solidFill>
                    </a:rPr>
                    <a:t>Price index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sub>
                      </m:sSub>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𝑃</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sub>
                      </m:sSub>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𝑒𝑥𝑝</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𝑃</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𝐶</m:t>
                          </m:r>
                        </m:e>
                        <m:sub>
                          <m:r>
                            <a:rPr lang="en-US" i="1">
                              <a:solidFill>
                                <a:schemeClr val="tx2"/>
                              </a:solidFill>
                              <a:latin typeface="Cambria Math" panose="02040503050406030204" pitchFamily="18" charset="0"/>
                            </a:rPr>
                            <m:t>𝑡</m:t>
                          </m:r>
                        </m:sub>
                      </m:sSub>
                      <m:r>
                        <a:rPr lang="en-US" i="1">
                          <a:solidFill>
                            <a:schemeClr val="tx2"/>
                          </a:solidFill>
                          <a:latin typeface="Cambria Math" panose="02040503050406030204" pitchFamily="18" charset="0"/>
                        </a:rPr>
                        <m:t>)</m:t>
                      </m:r>
                    </m:oMath>
                  </a14:m>
                  <a:r>
                    <a:rPr lang="en-US" dirty="0">
                      <a:solidFill>
                        <a:schemeClr val="tx2"/>
                      </a:solidFill>
                    </a:rPr>
                    <a:t>; where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sub>
                      </m:sSub>
                      <m:r>
                        <a:rPr lang="en-US" i="1">
                          <a:solidFill>
                            <a:schemeClr val="tx2"/>
                          </a:solidFill>
                          <a:latin typeface="Cambria Math" panose="02040503050406030204" pitchFamily="18" charset="0"/>
                        </a:rPr>
                        <m:t>=1</m:t>
                      </m:r>
                    </m:oMath>
                  </a14:m>
                  <a:r>
                    <a:rPr lang="en-US" dirty="0">
                      <a:solidFill>
                        <a:schemeClr val="tx2"/>
                      </a:solidFill>
                    </a:rPr>
                    <a:t> and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sub>
                      </m:sSub>
                    </m:oMath>
                  </a14:m>
                  <a:r>
                    <a:rPr lang="en-US" dirty="0">
                      <a:solidFill>
                        <a:schemeClr val="tx2"/>
                      </a:solidFill>
                    </a:rPr>
                    <a:t>/</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𝑏𝑎𝑠𝑒𝑦𝑟</m:t>
                          </m:r>
                          <m:r>
                            <a:rPr lang="en-US" i="1">
                              <a:solidFill>
                                <a:schemeClr val="tx2"/>
                              </a:solidFill>
                              <a:latin typeface="Cambria Math" panose="02040503050406030204" pitchFamily="18" charset="0"/>
                            </a:rPr>
                            <m:t>,</m:t>
                          </m:r>
                        </m:sub>
                      </m:sSub>
                    </m:oMath>
                  </a14:m>
                  <a:endParaRPr lang="en-US" dirty="0">
                    <a:solidFill>
                      <a:schemeClr val="tx2"/>
                    </a:solidFill>
                  </a:endParaRPr>
                </a:p>
                <a:p>
                  <a:pPr marL="1257300" lvl="2" indent="-342900">
                    <a:buFont typeface="+mj-lt"/>
                    <a:buAutoNum type="arabicPeriod"/>
                  </a:pPr>
                  <a:r>
                    <a:rPr lang="en-US" b="1" dirty="0">
                      <a:solidFill>
                        <a:schemeClr val="tx2"/>
                      </a:solidFill>
                    </a:rPr>
                    <a:t>Implicit quantity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𝑄</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sub>
                      </m:sSub>
                    </m:oMath>
                  </a14:m>
                  <a:r>
                    <a:rPr lang="en-US" dirty="0">
                      <a:solidFill>
                        <a:schemeClr val="tx2"/>
                      </a:solidFill>
                    </a:rPr>
                    <a:t>/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sub>
                      </m:sSub>
                    </m:oMath>
                  </a14:m>
                  <a:endParaRPr lang="en-US" dirty="0">
                    <a:solidFill>
                      <a:schemeClr val="tx2"/>
                    </a:solidFill>
                  </a:endParaRPr>
                </a:p>
                <a:p>
                  <a:pPr marL="1257300" lvl="2" indent="-342900">
                    <a:buFont typeface="+mj-lt"/>
                    <a:buAutoNum type="arabicPeriod"/>
                  </a:pPr>
                  <a:r>
                    <a:rPr lang="en-US" b="1" dirty="0">
                      <a:solidFill>
                        <a:schemeClr val="tx2"/>
                      </a:solidFill>
                    </a:rPr>
                    <a:t>Implicit quantity index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𝑄</m:t>
                          </m:r>
                          <m:r>
                            <a:rPr lang="en-US" b="0" i="1" smtClean="0">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𝑄</m:t>
                          </m:r>
                          <m:r>
                            <a:rPr lang="en-US" b="0" i="1" smtClean="0">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sub>
                      </m:sSub>
                    </m:oMath>
                  </a14:m>
                  <a:r>
                    <a:rPr lang="en-US" dirty="0">
                      <a:solidFill>
                        <a:schemeClr val="tx2"/>
                      </a:solidFill>
                    </a:rPr>
                    <a:t>/</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𝑏𝑎𝑠𝑒𝑦𝑟</m:t>
                          </m:r>
                        </m:sub>
                      </m:sSub>
                    </m:oMath>
                  </a14:m>
                  <a:endParaRPr lang="en-US" dirty="0">
                    <a:solidFill>
                      <a:schemeClr val="tx2"/>
                    </a:solidFill>
                  </a:endParaRPr>
                </a:p>
                <a:p>
                  <a:pPr marL="1257300" lvl="2" indent="-342900">
                    <a:buFont typeface="+mj-lt"/>
                    <a:buAutoNum type="arabicPeriod"/>
                  </a:pPr>
                  <a:r>
                    <a:rPr lang="en-US" b="1" dirty="0">
                      <a:solidFill>
                        <a:schemeClr val="tx2"/>
                      </a:solidFill>
                    </a:rPr>
                    <a:t>Quantity change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𝐶</m:t>
                          </m:r>
                        </m:e>
                        <m:sub>
                          <m:r>
                            <a:rPr lang="en-US" i="1">
                              <a:solidFill>
                                <a:schemeClr val="tx2"/>
                              </a:solidFill>
                              <a:latin typeface="Cambria Math" panose="02040503050406030204" pitchFamily="18" charset="0"/>
                            </a:rPr>
                            <m:t>𝑡</m:t>
                          </m:r>
                        </m:sub>
                      </m:sSub>
                      <m:r>
                        <a:rPr lang="en-US" i="1">
                          <a:solidFill>
                            <a:schemeClr val="tx2"/>
                          </a:solidFill>
                          <a:latin typeface="Cambria Math" panose="02040503050406030204" pitchFamily="18" charset="0"/>
                        </a:rPr>
                        <m:t>=</m:t>
                      </m:r>
                      <m:r>
                        <m:rPr>
                          <m:sty m:val="p"/>
                        </m:rPr>
                        <a:rPr lang="en-US" b="0" i="0" smtClean="0">
                          <a:solidFill>
                            <a:schemeClr val="tx2"/>
                          </a:solidFill>
                          <a:latin typeface="Cambria Math" panose="02040503050406030204" pitchFamily="18" charset="0"/>
                        </a:rPr>
                        <m:t>ln</m:t>
                      </m:r>
                      <m:r>
                        <a:rPr lang="en-US" b="0" i="1" smtClean="0">
                          <a:solidFill>
                            <a:schemeClr val="tx2"/>
                          </a:solidFill>
                          <a:latin typeface="Cambria Math" panose="02040503050406030204" pitchFamily="18" charset="0"/>
                        </a:rPr>
                        <m:t>⁡(</m:t>
                      </m:r>
                      <m:f>
                        <m:fPr>
                          <m:ctrlPr>
                            <a:rPr lang="en-US" b="0" i="1" smtClean="0">
                              <a:solidFill>
                                <a:schemeClr val="tx2"/>
                              </a:solidFill>
                              <a:latin typeface="Cambria Math" panose="02040503050406030204" pitchFamily="18" charset="0"/>
                            </a:rPr>
                          </m:ctrlPr>
                        </m:fPr>
                        <m:num>
                          <m:r>
                            <a:rPr lang="en-US" b="0" i="1" smtClean="0">
                              <a:solidFill>
                                <a:schemeClr val="tx2"/>
                              </a:solidFill>
                              <a:latin typeface="Cambria Math" panose="02040503050406030204" pitchFamily="18" charset="0"/>
                            </a:rPr>
                            <m:t>𝑄</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𝐼</m:t>
                              </m:r>
                            </m:e>
                            <m:sub>
                              <m:r>
                                <a:rPr lang="en-US" b="0" i="1" smtClean="0">
                                  <a:solidFill>
                                    <a:schemeClr val="tx2"/>
                                  </a:solidFill>
                                  <a:latin typeface="Cambria Math" panose="02040503050406030204" pitchFamily="18" charset="0"/>
                                </a:rPr>
                                <m:t>𝑡</m:t>
                              </m:r>
                            </m:sub>
                          </m:sSub>
                        </m:num>
                        <m:den>
                          <m:r>
                            <a:rPr lang="en-US" i="1">
                              <a:solidFill>
                                <a:schemeClr val="tx2"/>
                              </a:solidFill>
                              <a:latin typeface="Cambria Math" panose="02040503050406030204" pitchFamily="18" charset="0"/>
                            </a:rPr>
                            <m:t>𝑄</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−1</m:t>
                              </m:r>
                            </m:sub>
                          </m:sSub>
                        </m:den>
                      </m:f>
                      <m:r>
                        <a:rPr lang="en-US" b="0" i="1" smtClean="0">
                          <a:solidFill>
                            <a:schemeClr val="tx2"/>
                          </a:solidFill>
                          <a:latin typeface="Cambria Math" panose="02040503050406030204" pitchFamily="18" charset="0"/>
                        </a:rPr>
                        <m:t>)</m:t>
                      </m:r>
                    </m:oMath>
                  </a14:m>
                  <a:endParaRPr lang="en-US" dirty="0">
                    <a:solidFill>
                      <a:schemeClr val="tx2"/>
                    </a:solidFill>
                  </a:endParaRPr>
                </a:p>
              </p:txBody>
            </p:sp>
          </mc:Choice>
          <mc:Fallback>
            <p:sp>
              <p:nvSpPr>
                <p:cNvPr id="6" name="Rectangle 5">
                  <a:extLst>
                    <a:ext uri="{FF2B5EF4-FFF2-40B4-BE49-F238E27FC236}">
                      <a16:creationId xmlns:a16="http://schemas.microsoft.com/office/drawing/2014/main" id="{4DA09E76-804C-452A-A434-A85F000073E0}"/>
                    </a:ext>
                  </a:extLst>
                </p:cNvPr>
                <p:cNvSpPr>
                  <a:spLocks noRot="1" noChangeAspect="1" noMove="1" noResize="1" noEditPoints="1" noAdjustHandles="1" noChangeArrowheads="1" noChangeShapeType="1" noTextEdit="1"/>
                </p:cNvSpPr>
                <p:nvPr/>
              </p:nvSpPr>
              <p:spPr>
                <a:xfrm>
                  <a:off x="0" y="5233296"/>
                  <a:ext cx="9144000" cy="1624704"/>
                </a:xfrm>
                <a:prstGeom prst="rect">
                  <a:avLst/>
                </a:prstGeom>
                <a:blipFill>
                  <a:blip r:embed="rId5"/>
                  <a:stretch>
                    <a:fillRect/>
                  </a:stretch>
                </a:blipFill>
                <a:ln>
                  <a:noFill/>
                </a:ln>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67C1CEAF-4BF4-4FDB-8795-B72F0109DD1A}"/>
                </a:ext>
              </a:extLst>
            </p:cNvPr>
            <p:cNvGrpSpPr/>
            <p:nvPr/>
          </p:nvGrpSpPr>
          <p:grpSpPr>
            <a:xfrm>
              <a:off x="61658" y="5133249"/>
              <a:ext cx="937556" cy="274915"/>
              <a:chOff x="63642" y="1823343"/>
              <a:chExt cx="1330839" cy="440984"/>
            </a:xfrm>
          </p:grpSpPr>
          <p:sp>
            <p:nvSpPr>
              <p:cNvPr id="20" name="Arrow: Chevron 19">
                <a:extLst>
                  <a:ext uri="{FF2B5EF4-FFF2-40B4-BE49-F238E27FC236}">
                    <a16:creationId xmlns:a16="http://schemas.microsoft.com/office/drawing/2014/main" id="{F0959B20-EC82-4D8E-929F-E4B32D8A1BCF}"/>
                  </a:ext>
                </a:extLst>
              </p:cNvPr>
              <p:cNvSpPr/>
              <p:nvPr/>
            </p:nvSpPr>
            <p:spPr>
              <a:xfrm rot="5400000">
                <a:off x="144902" y="1747715"/>
                <a:ext cx="435352" cy="5978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Chevron 20">
                <a:extLst>
                  <a:ext uri="{FF2B5EF4-FFF2-40B4-BE49-F238E27FC236}">
                    <a16:creationId xmlns:a16="http://schemas.microsoft.com/office/drawing/2014/main" id="{78C3EB6F-80A8-49BC-9D2B-334B4A825DD6}"/>
                  </a:ext>
                </a:extLst>
              </p:cNvPr>
              <p:cNvSpPr/>
              <p:nvPr/>
            </p:nvSpPr>
            <p:spPr>
              <a:xfrm rot="5400000">
                <a:off x="877869" y="1742083"/>
                <a:ext cx="435352" cy="5978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 name="Rectangle 22">
              <a:extLst>
                <a:ext uri="{FF2B5EF4-FFF2-40B4-BE49-F238E27FC236}">
                  <a16:creationId xmlns:a16="http://schemas.microsoft.com/office/drawing/2014/main" id="{5814D16D-F26D-4DE7-A4D8-B8ECAEC30F8B}"/>
                </a:ext>
              </a:extLst>
            </p:cNvPr>
            <p:cNvSpPr/>
            <p:nvPr/>
          </p:nvSpPr>
          <p:spPr>
            <a:xfrm rot="16200000">
              <a:off x="-500558" y="5435063"/>
              <a:ext cx="1815916" cy="923330"/>
            </a:xfrm>
            <a:prstGeom prst="rect">
              <a:avLst/>
            </a:prstGeom>
          </p:spPr>
          <p:txBody>
            <a:bodyPr wrap="square">
              <a:spAutoFit/>
            </a:bodyPr>
            <a:lstStyle/>
            <a:p>
              <a:r>
                <a:rPr lang="en-US" b="1" dirty="0">
                  <a:solidFill>
                    <a:schemeClr val="accent2"/>
                  </a:solidFill>
                </a:rPr>
                <a:t>For the Entire </a:t>
              </a:r>
              <a:br>
                <a:rPr lang="en-US" b="1" dirty="0">
                  <a:solidFill>
                    <a:schemeClr val="accent2"/>
                  </a:solidFill>
                </a:rPr>
              </a:br>
              <a:r>
                <a:rPr lang="en-US" b="1" dirty="0">
                  <a:solidFill>
                    <a:schemeClr val="accent2"/>
                  </a:solidFill>
                </a:rPr>
                <a:t>Commercial </a:t>
              </a:r>
              <a:br>
                <a:rPr lang="en-US" b="1" dirty="0">
                  <a:solidFill>
                    <a:schemeClr val="accent2"/>
                  </a:solidFill>
                </a:rPr>
              </a:br>
              <a:r>
                <a:rPr lang="en-US" b="1" dirty="0">
                  <a:solidFill>
                    <a:schemeClr val="accent2"/>
                  </a:solidFill>
                </a:rPr>
                <a:t>Fishing Sector</a:t>
              </a:r>
            </a:p>
          </p:txBody>
        </p:sp>
      </p:grpSp>
      <p:sp>
        <p:nvSpPr>
          <p:cNvPr id="2" name="Title 1">
            <a:extLst>
              <a:ext uri="{FF2B5EF4-FFF2-40B4-BE49-F238E27FC236}">
                <a16:creationId xmlns:a16="http://schemas.microsoft.com/office/drawing/2014/main" id="{DB85215E-6AC2-47C4-A56B-640C203B064E}"/>
              </a:ext>
            </a:extLst>
          </p:cNvPr>
          <p:cNvSpPr>
            <a:spLocks noGrp="1"/>
          </p:cNvSpPr>
          <p:nvPr>
            <p:ph type="title"/>
          </p:nvPr>
        </p:nvSpPr>
        <p:spPr>
          <a:xfrm>
            <a:off x="106680" y="91569"/>
            <a:ext cx="8747760" cy="676014"/>
          </a:xfrm>
        </p:spPr>
        <p:txBody>
          <a:bodyPr>
            <a:normAutofit/>
          </a:bodyPr>
          <a:lstStyle/>
          <a:p>
            <a:r>
              <a:rPr lang="en-US" spc="-120" dirty="0"/>
              <a:t>Output Measurement 3: Price</a:t>
            </a:r>
            <a:endParaRPr lang="en-US" dirty="0"/>
          </a:p>
        </p:txBody>
      </p:sp>
    </p:spTree>
    <p:extLst>
      <p:ext uri="{BB962C8B-B14F-4D97-AF65-F5344CB8AC3E}">
        <p14:creationId xmlns:p14="http://schemas.microsoft.com/office/powerpoint/2010/main" val="906252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926CFCCA-4083-4724-B9FA-6ADD185DBC2E}"/>
              </a:ext>
            </a:extLst>
          </p:cNvPr>
          <p:cNvSpPr>
            <a:spLocks noGrp="1"/>
          </p:cNvSpPr>
          <p:nvPr>
            <p:ph type="title"/>
          </p:nvPr>
        </p:nvSpPr>
        <p:spPr/>
        <p:txBody>
          <a:bodyPr>
            <a:normAutofit fontScale="90000"/>
          </a:bodyPr>
          <a:lstStyle/>
          <a:p>
            <a:r>
              <a:rPr lang="en-US" dirty="0"/>
              <a:t>Calculating Output in Productivity Accounting: Methods</a:t>
            </a:r>
          </a:p>
        </p:txBody>
      </p:sp>
      <p:sp>
        <p:nvSpPr>
          <p:cNvPr id="20" name="Content Placeholder 19">
            <a:extLst>
              <a:ext uri="{FF2B5EF4-FFF2-40B4-BE49-F238E27FC236}">
                <a16:creationId xmlns:a16="http://schemas.microsoft.com/office/drawing/2014/main" id="{B0C89E3C-963D-4E7B-8F3B-71E029A70C8B}"/>
              </a:ext>
            </a:extLst>
          </p:cNvPr>
          <p:cNvSpPr>
            <a:spLocks noGrp="1"/>
          </p:cNvSpPr>
          <p:nvPr>
            <p:ph type="body" idx="1"/>
          </p:nvPr>
        </p:nvSpPr>
        <p:spPr>
          <a:xfrm>
            <a:off x="457200" y="1415622"/>
            <a:ext cx="8229600" cy="2756379"/>
          </a:xfrm>
        </p:spPr>
        <p:txBody>
          <a:bodyPr>
            <a:normAutofit lnSpcReduction="10000"/>
          </a:bodyPr>
          <a:lstStyle/>
          <a:p>
            <a:pPr marL="571500" indent="-571500" algn="l">
              <a:buFont typeface="Arial" panose="020B0604020202020204" pitchFamily="34" charset="0"/>
              <a:buChar char="•"/>
            </a:pPr>
            <a:endParaRPr lang="en-US" sz="4000" b="1" dirty="0"/>
          </a:p>
          <a:p>
            <a:pPr marL="571500" indent="-571500" algn="l">
              <a:buFont typeface="Arial" panose="020B0604020202020204" pitchFamily="34" charset="0"/>
              <a:buChar char="•"/>
            </a:pPr>
            <a:r>
              <a:rPr lang="en-US" sz="4000" dirty="0"/>
              <a:t>Simple Sum of Quantity</a:t>
            </a:r>
          </a:p>
          <a:p>
            <a:pPr marL="571500" indent="-571500" algn="l">
              <a:buFont typeface="Arial" panose="020B0604020202020204" pitchFamily="34" charset="0"/>
              <a:buChar char="•"/>
            </a:pPr>
            <a:r>
              <a:rPr lang="en-US" sz="4000" dirty="0"/>
              <a:t>Quantity Model</a:t>
            </a:r>
          </a:p>
          <a:p>
            <a:pPr marL="571500" indent="-571500" algn="l">
              <a:buFont typeface="Arial" panose="020B0604020202020204" pitchFamily="34" charset="0"/>
              <a:buChar char="•"/>
            </a:pPr>
            <a:r>
              <a:rPr lang="en-US" sz="4000" dirty="0"/>
              <a:t>Price Model</a:t>
            </a:r>
          </a:p>
          <a:p>
            <a:pPr marL="571500" indent="-571500" algn="l">
              <a:buFont typeface="Arial" panose="020B0604020202020204" pitchFamily="34" charset="0"/>
              <a:buChar char="•"/>
            </a:pPr>
            <a:endParaRPr lang="en-US" sz="4000" b="1" dirty="0"/>
          </a:p>
        </p:txBody>
      </p:sp>
      <p:sp>
        <p:nvSpPr>
          <p:cNvPr id="4" name="Slide Number Placeholder 3"/>
          <p:cNvSpPr>
            <a:spLocks noGrp="1"/>
          </p:cNvSpPr>
          <p:nvPr>
            <p:ph type="sldNum" sz="quarter" idx="10"/>
          </p:nvPr>
        </p:nvSpPr>
        <p:spPr/>
        <p:txBody>
          <a:bodyPr/>
          <a:lstStyle/>
          <a:p>
            <a:r>
              <a:rPr lang="en-US" dirty="0"/>
              <a:t>U.S. Department of Commerce | National Oceanic and Atmospheric Administration | NOAA Fisheries | 1</a:t>
            </a:r>
          </a:p>
        </p:txBody>
      </p:sp>
      <p:pic>
        <p:nvPicPr>
          <p:cNvPr id="11" name="Picture 10">
            <a:extLst>
              <a:ext uri="{FF2B5EF4-FFF2-40B4-BE49-F238E27FC236}">
                <a16:creationId xmlns:a16="http://schemas.microsoft.com/office/drawing/2014/main" id="{F7231BD3-5205-4823-A74D-2CD8201A2EE3}"/>
              </a:ext>
            </a:extLst>
          </p:cNvPr>
          <p:cNvPicPr>
            <a:picLocks noChangeAspect="1"/>
          </p:cNvPicPr>
          <p:nvPr/>
        </p:nvPicPr>
        <p:blipFill>
          <a:blip r:embed="rId3"/>
          <a:stretch>
            <a:fillRect/>
          </a:stretch>
        </p:blipFill>
        <p:spPr>
          <a:xfrm>
            <a:off x="-2284254" y="1873436"/>
            <a:ext cx="2119802" cy="2756379"/>
          </a:xfrm>
          <a:prstGeom prst="rect">
            <a:avLst/>
          </a:prstGeom>
          <a:ln>
            <a:solidFill>
              <a:schemeClr val="tx1"/>
            </a:solidFill>
          </a:ln>
        </p:spPr>
      </p:pic>
      <p:pic>
        <p:nvPicPr>
          <p:cNvPr id="2" name="Picture 1">
            <a:extLst>
              <a:ext uri="{FF2B5EF4-FFF2-40B4-BE49-F238E27FC236}">
                <a16:creationId xmlns:a16="http://schemas.microsoft.com/office/drawing/2014/main" id="{BBE8D491-2775-4C42-857F-D0F4981DCEF2}"/>
              </a:ext>
            </a:extLst>
          </p:cNvPr>
          <p:cNvPicPr>
            <a:picLocks noChangeAspect="1"/>
          </p:cNvPicPr>
          <p:nvPr/>
        </p:nvPicPr>
        <p:blipFill rotWithShape="1">
          <a:blip r:embed="rId4"/>
          <a:srcRect l="24765" r="39869"/>
          <a:stretch/>
        </p:blipFill>
        <p:spPr>
          <a:xfrm>
            <a:off x="9510405" y="1940299"/>
            <a:ext cx="2937164" cy="837544"/>
          </a:xfrm>
          <a:prstGeom prst="rect">
            <a:avLst/>
          </a:prstGeom>
        </p:spPr>
      </p:pic>
      <p:sp>
        <p:nvSpPr>
          <p:cNvPr id="16" name="Content Placeholder 2">
            <a:extLst>
              <a:ext uri="{FF2B5EF4-FFF2-40B4-BE49-F238E27FC236}">
                <a16:creationId xmlns:a16="http://schemas.microsoft.com/office/drawing/2014/main" id="{AACF6A7A-19E9-4415-A813-D798387E1C68}"/>
              </a:ext>
            </a:extLst>
          </p:cNvPr>
          <p:cNvSpPr txBox="1">
            <a:spLocks/>
          </p:cNvSpPr>
          <p:nvPr/>
        </p:nvSpPr>
        <p:spPr>
          <a:xfrm>
            <a:off x="9510405" y="3452513"/>
            <a:ext cx="3293528" cy="244729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Output = Landings</a:t>
            </a:r>
          </a:p>
          <a:p>
            <a:endParaRPr lang="en-US" dirty="0"/>
          </a:p>
          <a:p>
            <a:endParaRPr lang="en-US" dirty="0"/>
          </a:p>
        </p:txBody>
      </p:sp>
      <p:graphicFrame>
        <p:nvGraphicFramePr>
          <p:cNvPr id="8" name="Diagram 7">
            <a:extLst>
              <a:ext uri="{FF2B5EF4-FFF2-40B4-BE49-F238E27FC236}">
                <a16:creationId xmlns:a16="http://schemas.microsoft.com/office/drawing/2014/main" id="{40236B4F-3EE5-4666-935F-018CCEB84B53}"/>
              </a:ext>
            </a:extLst>
          </p:cNvPr>
          <p:cNvGraphicFramePr/>
          <p:nvPr/>
        </p:nvGraphicFramePr>
        <p:xfrm>
          <a:off x="9365673" y="4323080"/>
          <a:ext cx="4085202"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9" name="Diagram 18">
            <a:extLst>
              <a:ext uri="{FF2B5EF4-FFF2-40B4-BE49-F238E27FC236}">
                <a16:creationId xmlns:a16="http://schemas.microsoft.com/office/drawing/2014/main" id="{24068085-7D05-467B-A8ED-A10648CE34BB}"/>
              </a:ext>
            </a:extLst>
          </p:cNvPr>
          <p:cNvGraphicFramePr/>
          <p:nvPr/>
        </p:nvGraphicFramePr>
        <p:xfrm>
          <a:off x="13719138" y="4323080"/>
          <a:ext cx="4085202" cy="4064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8" name="Picture 17">
            <a:extLst>
              <a:ext uri="{FF2B5EF4-FFF2-40B4-BE49-F238E27FC236}">
                <a16:creationId xmlns:a16="http://schemas.microsoft.com/office/drawing/2014/main" id="{4A86E3D6-A6D0-4CCB-A8A0-27E511CC10EE}"/>
              </a:ext>
            </a:extLst>
          </p:cNvPr>
          <p:cNvPicPr>
            <a:picLocks noChangeAspect="1"/>
          </p:cNvPicPr>
          <p:nvPr/>
        </p:nvPicPr>
        <p:blipFill rotWithShape="1">
          <a:blip r:embed="rId4"/>
          <a:srcRect l="51566" r="43986" b="55204"/>
          <a:stretch/>
        </p:blipFill>
        <p:spPr>
          <a:xfrm>
            <a:off x="10455563" y="5296281"/>
            <a:ext cx="369455" cy="375189"/>
          </a:xfrm>
          <a:prstGeom prst="rect">
            <a:avLst/>
          </a:prstGeom>
        </p:spPr>
      </p:pic>
    </p:spTree>
    <p:extLst>
      <p:ext uri="{BB962C8B-B14F-4D97-AF65-F5344CB8AC3E}">
        <p14:creationId xmlns:p14="http://schemas.microsoft.com/office/powerpoint/2010/main" val="630597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67D8-D07D-4E8B-B22E-E6C8BAD2AA18}"/>
              </a:ext>
            </a:extLst>
          </p:cNvPr>
          <p:cNvSpPr>
            <a:spLocks noGrp="1"/>
          </p:cNvSpPr>
          <p:nvPr>
            <p:ph type="title"/>
          </p:nvPr>
        </p:nvSpPr>
        <p:spPr/>
        <p:txBody>
          <a:bodyPr>
            <a:normAutofit/>
          </a:bodyPr>
          <a:lstStyle/>
          <a:p>
            <a:r>
              <a:rPr lang="en-US" dirty="0"/>
              <a:t>Output Measurement 1: Simple Sum</a:t>
            </a:r>
          </a:p>
        </p:txBody>
      </p:sp>
      <p:sp>
        <p:nvSpPr>
          <p:cNvPr id="3" name="Content Placeholder 2">
            <a:extLst>
              <a:ext uri="{FF2B5EF4-FFF2-40B4-BE49-F238E27FC236}">
                <a16:creationId xmlns:a16="http://schemas.microsoft.com/office/drawing/2014/main" id="{D8501388-C445-42E5-9E90-7F85B86E009A}"/>
              </a:ext>
            </a:extLst>
          </p:cNvPr>
          <p:cNvSpPr>
            <a:spLocks noGrp="1"/>
          </p:cNvSpPr>
          <p:nvPr>
            <p:ph idx="1"/>
          </p:nvPr>
        </p:nvSpPr>
        <p:spPr>
          <a:xfrm>
            <a:off x="457200" y="1207293"/>
            <a:ext cx="8229600" cy="5147787"/>
          </a:xfrm>
        </p:spPr>
        <p:txBody>
          <a:bodyPr>
            <a:normAutofit/>
          </a:bodyPr>
          <a:lstStyle/>
          <a:p>
            <a:pPr marL="0" indent="0">
              <a:buNone/>
            </a:pPr>
            <a:endParaRPr lang="en-US" dirty="0"/>
          </a:p>
          <a:p>
            <a:pPr marL="0" indent="0">
              <a:buNone/>
            </a:pPr>
            <a:r>
              <a:rPr lang="en-US" dirty="0"/>
              <a:t>Calculate the </a:t>
            </a:r>
            <a:r>
              <a:rPr lang="en-US" b="1" dirty="0"/>
              <a:t>simple sum</a:t>
            </a:r>
            <a:r>
              <a:rPr lang="en-US" dirty="0"/>
              <a:t> of fisheries quantity from species’ quantities</a:t>
            </a:r>
          </a:p>
        </p:txBody>
      </p:sp>
      <p:sp>
        <p:nvSpPr>
          <p:cNvPr id="4" name="Slide Number Placeholder 3">
            <a:extLst>
              <a:ext uri="{FF2B5EF4-FFF2-40B4-BE49-F238E27FC236}">
                <a16:creationId xmlns:a16="http://schemas.microsoft.com/office/drawing/2014/main" id="{B4898047-2351-4989-8D66-319AF920B939}"/>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5</a:t>
            </a:fld>
            <a:endParaRPr lang="en-US" dirty="0"/>
          </a:p>
        </p:txBody>
      </p:sp>
      <p:grpSp>
        <p:nvGrpSpPr>
          <p:cNvPr id="33" name="Group 32">
            <a:extLst>
              <a:ext uri="{FF2B5EF4-FFF2-40B4-BE49-F238E27FC236}">
                <a16:creationId xmlns:a16="http://schemas.microsoft.com/office/drawing/2014/main" id="{0CF8CD95-CC7F-4712-B958-15AAB71C5F0A}"/>
              </a:ext>
            </a:extLst>
          </p:cNvPr>
          <p:cNvGrpSpPr/>
          <p:nvPr/>
        </p:nvGrpSpPr>
        <p:grpSpPr>
          <a:xfrm>
            <a:off x="-65314" y="3237471"/>
            <a:ext cx="9470573" cy="2161844"/>
            <a:chOff x="-151602" y="1986524"/>
            <a:chExt cx="9470573" cy="2877468"/>
          </a:xfrm>
        </p:grpSpPr>
        <p:sp>
          <p:nvSpPr>
            <p:cNvPr id="20" name="Rectangle 19">
              <a:extLst>
                <a:ext uri="{FF2B5EF4-FFF2-40B4-BE49-F238E27FC236}">
                  <a16:creationId xmlns:a16="http://schemas.microsoft.com/office/drawing/2014/main" id="{99BA75B9-D34B-4BB7-B91C-87C7217707D5}"/>
                </a:ext>
              </a:extLst>
            </p:cNvPr>
            <p:cNvSpPr/>
            <p:nvPr/>
          </p:nvSpPr>
          <p:spPr>
            <a:xfrm>
              <a:off x="-151602" y="1986524"/>
              <a:ext cx="9470573" cy="1144032"/>
            </a:xfrm>
            <a:prstGeom prst="rect">
              <a:avLst/>
            </a:prstGeom>
            <a:solidFill>
              <a:srgbClr val="CBDA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1257300" lvl="2" indent="-342900">
                <a:buFont typeface="+mj-lt"/>
                <a:buAutoNum type="arabicPeriod"/>
              </a:pPr>
              <a:endParaRPr lang="en-US" dirty="0">
                <a:solidFill>
                  <a:schemeClr val="tx2"/>
                </a:solidFill>
              </a:endParaRPr>
            </a:p>
          </p:txBody>
        </p:sp>
        <p:sp>
          <p:nvSpPr>
            <p:cNvPr id="21" name="Rectangle 20">
              <a:extLst>
                <a:ext uri="{FF2B5EF4-FFF2-40B4-BE49-F238E27FC236}">
                  <a16:creationId xmlns:a16="http://schemas.microsoft.com/office/drawing/2014/main" id="{272E0775-6AA9-4AF0-9B18-56C9163DE3A8}"/>
                </a:ext>
              </a:extLst>
            </p:cNvPr>
            <p:cNvSpPr/>
            <p:nvPr/>
          </p:nvSpPr>
          <p:spPr>
            <a:xfrm>
              <a:off x="-151601" y="3207529"/>
              <a:ext cx="9470572" cy="1656463"/>
            </a:xfrm>
            <a:prstGeom prst="rect">
              <a:avLst/>
            </a:prstGeom>
            <a:solidFill>
              <a:srgbClr val="CBDA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1257300" lvl="2" indent="-342900">
                <a:buFont typeface="+mj-lt"/>
                <a:buAutoNum type="arabicPeriod"/>
              </a:pPr>
              <a:endParaRPr lang="en-US" dirty="0">
                <a:solidFill>
                  <a:schemeClr val="tx2"/>
                </a:solidFill>
              </a:endParaRPr>
            </a:p>
          </p:txBody>
        </p:sp>
        <p:sp>
          <p:nvSpPr>
            <p:cNvPr id="22" name="Rectangle 21">
              <a:extLst>
                <a:ext uri="{FF2B5EF4-FFF2-40B4-BE49-F238E27FC236}">
                  <a16:creationId xmlns:a16="http://schemas.microsoft.com/office/drawing/2014/main" id="{1B1D53D8-FCFA-4097-8350-9F3D0A4D7033}"/>
                </a:ext>
              </a:extLst>
            </p:cNvPr>
            <p:cNvSpPr/>
            <p:nvPr/>
          </p:nvSpPr>
          <p:spPr>
            <a:xfrm>
              <a:off x="20971" y="3207529"/>
              <a:ext cx="2836897" cy="369332"/>
            </a:xfrm>
            <a:prstGeom prst="rect">
              <a:avLst/>
            </a:prstGeom>
          </p:spPr>
          <p:txBody>
            <a:bodyPr wrap="square">
              <a:spAutoFit/>
            </a:bodyPr>
            <a:lstStyle/>
            <a:p>
              <a:r>
                <a:rPr lang="en-US" b="1" dirty="0">
                  <a:solidFill>
                    <a:schemeClr val="accent2"/>
                  </a:solidFill>
                </a:rPr>
                <a:t>Species (</a:t>
              </a:r>
              <a:r>
                <a:rPr lang="en-US" b="1" i="1" dirty="0">
                  <a:solidFill>
                    <a:schemeClr val="accent2"/>
                  </a:solidFill>
                </a:rPr>
                <a:t>s</a:t>
              </a:r>
              <a:r>
                <a:rPr lang="en-US" b="1" dirty="0">
                  <a:solidFill>
                    <a:schemeClr val="accent2"/>
                  </a:solidFill>
                </a:rPr>
                <a:t>)</a:t>
              </a:r>
            </a:p>
          </p:txBody>
        </p:sp>
        <p:sp>
          <p:nvSpPr>
            <p:cNvPr id="23" name="Rectangle 22">
              <a:extLst>
                <a:ext uri="{FF2B5EF4-FFF2-40B4-BE49-F238E27FC236}">
                  <a16:creationId xmlns:a16="http://schemas.microsoft.com/office/drawing/2014/main" id="{7DF025C8-A0BB-478C-AAEE-7D05FE6D8800}"/>
                </a:ext>
              </a:extLst>
            </p:cNvPr>
            <p:cNvSpPr/>
            <p:nvPr/>
          </p:nvSpPr>
          <p:spPr>
            <a:xfrm>
              <a:off x="34210" y="2061736"/>
              <a:ext cx="2534045" cy="860282"/>
            </a:xfrm>
            <a:prstGeom prst="rect">
              <a:avLst/>
            </a:prstGeom>
          </p:spPr>
          <p:txBody>
            <a:bodyPr wrap="square">
              <a:spAutoFit/>
            </a:bodyPr>
            <a:lstStyle/>
            <a:p>
              <a:r>
                <a:rPr lang="en-US" b="1" dirty="0">
                  <a:solidFill>
                    <a:schemeClr val="accent2"/>
                  </a:solidFill>
                </a:rPr>
                <a:t>Entire Commercial Fishing Sector</a:t>
              </a:r>
            </a:p>
          </p:txBody>
        </p:sp>
        <p:sp>
          <p:nvSpPr>
            <p:cNvPr id="24" name="Rectangle 23">
              <a:extLst>
                <a:ext uri="{FF2B5EF4-FFF2-40B4-BE49-F238E27FC236}">
                  <a16:creationId xmlns:a16="http://schemas.microsoft.com/office/drawing/2014/main" id="{0730D1A3-1A60-4915-8DBE-E281A1838480}"/>
                </a:ext>
              </a:extLst>
            </p:cNvPr>
            <p:cNvSpPr/>
            <p:nvPr/>
          </p:nvSpPr>
          <p:spPr>
            <a:xfrm>
              <a:off x="3046428" y="2180215"/>
              <a:ext cx="1341663" cy="83382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Commercial Fishing</a:t>
              </a:r>
            </a:p>
          </p:txBody>
        </p:sp>
        <p:sp>
          <p:nvSpPr>
            <p:cNvPr id="25" name="Rectangle 24">
              <a:extLst>
                <a:ext uri="{FF2B5EF4-FFF2-40B4-BE49-F238E27FC236}">
                  <a16:creationId xmlns:a16="http://schemas.microsoft.com/office/drawing/2014/main" id="{1EB1B00E-ADD8-48B9-BB32-84166EBBB144}"/>
                </a:ext>
              </a:extLst>
            </p:cNvPr>
            <p:cNvSpPr/>
            <p:nvPr/>
          </p:nvSpPr>
          <p:spPr>
            <a:xfrm>
              <a:off x="1420224" y="3669749"/>
              <a:ext cx="1341663" cy="83382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Cod</a:t>
              </a:r>
            </a:p>
          </p:txBody>
        </p:sp>
        <p:sp>
          <p:nvSpPr>
            <p:cNvPr id="26" name="Rectangle 25">
              <a:extLst>
                <a:ext uri="{FF2B5EF4-FFF2-40B4-BE49-F238E27FC236}">
                  <a16:creationId xmlns:a16="http://schemas.microsoft.com/office/drawing/2014/main" id="{13FF9E53-097D-4B9C-B412-5DA196AE21AE}"/>
                </a:ext>
              </a:extLst>
            </p:cNvPr>
            <p:cNvSpPr/>
            <p:nvPr/>
          </p:nvSpPr>
          <p:spPr>
            <a:xfrm>
              <a:off x="2906485" y="3669748"/>
              <a:ext cx="1341663" cy="83382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Flounder</a:t>
              </a:r>
            </a:p>
          </p:txBody>
        </p:sp>
        <p:sp>
          <p:nvSpPr>
            <p:cNvPr id="27" name="Rectangle 26">
              <a:extLst>
                <a:ext uri="{FF2B5EF4-FFF2-40B4-BE49-F238E27FC236}">
                  <a16:creationId xmlns:a16="http://schemas.microsoft.com/office/drawing/2014/main" id="{18422B2A-0EF1-401E-8C5C-5B33A87808EC}"/>
                </a:ext>
              </a:extLst>
            </p:cNvPr>
            <p:cNvSpPr/>
            <p:nvPr/>
          </p:nvSpPr>
          <p:spPr>
            <a:xfrm>
              <a:off x="4388091" y="3679412"/>
              <a:ext cx="1341663" cy="83382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Lobster</a:t>
              </a:r>
            </a:p>
          </p:txBody>
        </p:sp>
        <p:sp>
          <p:nvSpPr>
            <p:cNvPr id="28" name="Rectangle 27">
              <a:extLst>
                <a:ext uri="{FF2B5EF4-FFF2-40B4-BE49-F238E27FC236}">
                  <a16:creationId xmlns:a16="http://schemas.microsoft.com/office/drawing/2014/main" id="{292B434A-5C49-47DD-A287-0389317DD996}"/>
                </a:ext>
              </a:extLst>
            </p:cNvPr>
            <p:cNvSpPr/>
            <p:nvPr/>
          </p:nvSpPr>
          <p:spPr>
            <a:xfrm>
              <a:off x="5869697" y="3668590"/>
              <a:ext cx="1341663" cy="83382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Seaweed</a:t>
              </a:r>
            </a:p>
          </p:txBody>
        </p:sp>
        <p:sp>
          <p:nvSpPr>
            <p:cNvPr id="29" name="Rectangle 28">
              <a:extLst>
                <a:ext uri="{FF2B5EF4-FFF2-40B4-BE49-F238E27FC236}">
                  <a16:creationId xmlns:a16="http://schemas.microsoft.com/office/drawing/2014/main" id="{BDA3E33B-F4B6-40E2-BAEC-3932B5C19946}"/>
                </a:ext>
              </a:extLst>
            </p:cNvPr>
            <p:cNvSpPr/>
            <p:nvPr/>
          </p:nvSpPr>
          <p:spPr>
            <a:xfrm>
              <a:off x="7351303" y="3668589"/>
              <a:ext cx="1341663" cy="83382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t>
              </a:r>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A73DDE9C-4618-4B5D-922A-C6A4BEF25E13}"/>
                    </a:ext>
                  </a:extLst>
                </p:cNvPr>
                <p:cNvSpPr txBox="1"/>
                <p:nvPr/>
              </p:nvSpPr>
              <p:spPr>
                <a:xfrm>
                  <a:off x="0" y="3588368"/>
                  <a:ext cx="1785257" cy="119202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e/>
                        </m:nary>
                      </m:oMath>
                    </m:oMathPara>
                  </a14:m>
                  <a:endParaRPr lang="en-US" dirty="0"/>
                </a:p>
              </p:txBody>
            </p:sp>
          </mc:Choice>
          <mc:Fallback>
            <p:sp>
              <p:nvSpPr>
                <p:cNvPr id="30" name="TextBox 29">
                  <a:extLst>
                    <a:ext uri="{FF2B5EF4-FFF2-40B4-BE49-F238E27FC236}">
                      <a16:creationId xmlns:a16="http://schemas.microsoft.com/office/drawing/2014/main" id="{A73DDE9C-4618-4B5D-922A-C6A4BEF25E13}"/>
                    </a:ext>
                  </a:extLst>
                </p:cNvPr>
                <p:cNvSpPr txBox="1">
                  <a:spLocks noRot="1" noChangeAspect="1" noMove="1" noResize="1" noEditPoints="1" noAdjustHandles="1" noChangeArrowheads="1" noChangeShapeType="1" noTextEdit="1"/>
                </p:cNvSpPr>
                <p:nvPr/>
              </p:nvSpPr>
              <p:spPr>
                <a:xfrm>
                  <a:off x="0" y="3588368"/>
                  <a:ext cx="1785257" cy="1192021"/>
                </a:xfrm>
                <a:prstGeom prst="rect">
                  <a:avLst/>
                </a:prstGeom>
                <a:blipFill>
                  <a:blip r:embed="rId3"/>
                  <a:stretch>
                    <a:fillRect/>
                  </a:stretch>
                </a:blipFill>
              </p:spPr>
              <p:txBody>
                <a:bodyPr/>
                <a:lstStyle/>
                <a:p>
                  <a:r>
                    <a:rPr lang="en-US">
                      <a:noFill/>
                    </a:rPr>
                    <a:t> </a:t>
                  </a:r>
                </a:p>
              </p:txBody>
            </p:sp>
          </mc:Fallback>
        </mc:AlternateContent>
        <p:sp>
          <p:nvSpPr>
            <p:cNvPr id="31" name="Double Bracket 30">
              <a:extLst>
                <a:ext uri="{FF2B5EF4-FFF2-40B4-BE49-F238E27FC236}">
                  <a16:creationId xmlns:a16="http://schemas.microsoft.com/office/drawing/2014/main" id="{E6BB1336-E1C7-44C9-ABD9-99BD8F652642}"/>
                </a:ext>
              </a:extLst>
            </p:cNvPr>
            <p:cNvSpPr/>
            <p:nvPr/>
          </p:nvSpPr>
          <p:spPr>
            <a:xfrm>
              <a:off x="1181489" y="3532096"/>
              <a:ext cx="7696200" cy="1106808"/>
            </a:xfrm>
            <a:prstGeom prst="bracketPair">
              <a:avLst/>
            </a:pr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2" name="Equals 31">
              <a:extLst>
                <a:ext uri="{FF2B5EF4-FFF2-40B4-BE49-F238E27FC236}">
                  <a16:creationId xmlns:a16="http://schemas.microsoft.com/office/drawing/2014/main" id="{A2EAEE12-D3FB-4155-B371-3DE1EE5E92AD}"/>
                </a:ext>
              </a:extLst>
            </p:cNvPr>
            <p:cNvSpPr/>
            <p:nvPr/>
          </p:nvSpPr>
          <p:spPr>
            <a:xfrm>
              <a:off x="4532690" y="2347050"/>
              <a:ext cx="914400" cy="50015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sp>
        <p:nvSpPr>
          <p:cNvPr id="34" name="Rectangle 33">
            <a:extLst>
              <a:ext uri="{FF2B5EF4-FFF2-40B4-BE49-F238E27FC236}">
                <a16:creationId xmlns:a16="http://schemas.microsoft.com/office/drawing/2014/main" id="{2697F71C-23BD-4891-86E8-1F8D91AF23FA}"/>
              </a:ext>
            </a:extLst>
          </p:cNvPr>
          <p:cNvSpPr/>
          <p:nvPr/>
        </p:nvSpPr>
        <p:spPr>
          <a:xfrm>
            <a:off x="6719582" y="3339373"/>
            <a:ext cx="2076845" cy="646331"/>
          </a:xfrm>
          <a:prstGeom prst="rect">
            <a:avLst/>
          </a:prstGeom>
        </p:spPr>
        <p:txBody>
          <a:bodyPr wrap="square">
            <a:spAutoFit/>
          </a:bodyPr>
          <a:lstStyle/>
          <a:p>
            <a:r>
              <a:rPr lang="en-US" dirty="0"/>
              <a:t>*No data is removed the original data set</a:t>
            </a:r>
          </a:p>
        </p:txBody>
      </p:sp>
    </p:spTree>
    <p:extLst>
      <p:ext uri="{BB962C8B-B14F-4D97-AF65-F5344CB8AC3E}">
        <p14:creationId xmlns:p14="http://schemas.microsoft.com/office/powerpoint/2010/main" val="1135182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5215E-6AC2-47C4-A56B-640C203B064E}"/>
              </a:ext>
            </a:extLst>
          </p:cNvPr>
          <p:cNvSpPr>
            <a:spLocks noGrp="1"/>
          </p:cNvSpPr>
          <p:nvPr>
            <p:ph type="title"/>
          </p:nvPr>
        </p:nvSpPr>
        <p:spPr>
          <a:xfrm>
            <a:off x="106680" y="91569"/>
            <a:ext cx="8747760" cy="676014"/>
          </a:xfrm>
        </p:spPr>
        <p:txBody>
          <a:bodyPr>
            <a:normAutofit/>
          </a:bodyPr>
          <a:lstStyle/>
          <a:p>
            <a:r>
              <a:rPr lang="en-US" spc="-120" dirty="0"/>
              <a:t>Output Measurement 2: Directly from Quantity Data</a:t>
            </a:r>
            <a:endParaRPr lang="en-US" dirty="0"/>
          </a:p>
        </p:txBody>
      </p:sp>
      <p:grpSp>
        <p:nvGrpSpPr>
          <p:cNvPr id="55" name="Group 54">
            <a:extLst>
              <a:ext uri="{FF2B5EF4-FFF2-40B4-BE49-F238E27FC236}">
                <a16:creationId xmlns:a16="http://schemas.microsoft.com/office/drawing/2014/main" id="{16CA66DA-768C-424F-BCD6-F3002180668C}"/>
              </a:ext>
            </a:extLst>
          </p:cNvPr>
          <p:cNvGrpSpPr/>
          <p:nvPr/>
        </p:nvGrpSpPr>
        <p:grpSpPr>
          <a:xfrm>
            <a:off x="0" y="1005209"/>
            <a:ext cx="9144000" cy="1714403"/>
            <a:chOff x="0" y="1005209"/>
            <a:chExt cx="9144000" cy="1714403"/>
          </a:xfrm>
        </p:grpSpPr>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BA1A542A-0AA4-42E7-B5EB-33E433DF945C}"/>
                    </a:ext>
                  </a:extLst>
                </p:cNvPr>
                <p:cNvSpPr/>
                <p:nvPr/>
              </p:nvSpPr>
              <p:spPr>
                <a:xfrm>
                  <a:off x="0" y="1005209"/>
                  <a:ext cx="9144000" cy="1714403"/>
                </a:xfrm>
                <a:prstGeom prst="rect">
                  <a:avLst/>
                </a:prstGeom>
                <a:solidFill>
                  <a:srgbClr val="CBDA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1257300" lvl="2" indent="-342900">
                    <a:buFont typeface="+mj-lt"/>
                    <a:buAutoNum type="arabicPeriod"/>
                  </a:pPr>
                  <a:r>
                    <a:rPr lang="en-US" b="1" dirty="0">
                      <a:solidFill>
                        <a:schemeClr val="tx2"/>
                      </a:solidFill>
                    </a:rPr>
                    <a:t>Total Value of species with available Q data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𝑉𝑉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nary>
                        <m:naryPr>
                          <m:chr m:val="∑"/>
                          <m:ctrlPr>
                            <a:rPr lang="en-US" i="1">
                              <a:solidFill>
                                <a:schemeClr val="tx2"/>
                              </a:solidFill>
                              <a:latin typeface="Cambria Math" panose="02040503050406030204" pitchFamily="18" charset="0"/>
                            </a:rPr>
                          </m:ctrlPr>
                        </m:naryPr>
                        <m:sub>
                          <m:r>
                            <m:rPr>
                              <m:brk m:alnAt="23"/>
                            </m:rPr>
                            <a:rPr lang="en-US" i="1">
                              <a:solidFill>
                                <a:schemeClr val="tx2"/>
                              </a:solidFill>
                              <a:latin typeface="Cambria Math" panose="02040503050406030204" pitchFamily="18" charset="0"/>
                            </a:rPr>
                            <m:t>𝑠</m:t>
                          </m:r>
                          <m:r>
                            <a:rPr lang="en-US" i="1">
                              <a:solidFill>
                                <a:schemeClr val="tx2"/>
                              </a:solidFill>
                              <a:latin typeface="Cambria Math" panose="02040503050406030204" pitchFamily="18" charset="0"/>
                            </a:rPr>
                            <m:t>=1</m:t>
                          </m:r>
                        </m:sub>
                        <m:sup>
                          <m:r>
                            <a:rPr lang="en-US" i="1">
                              <a:solidFill>
                                <a:schemeClr val="tx2"/>
                              </a:solidFill>
                              <a:latin typeface="Cambria Math" panose="02040503050406030204" pitchFamily="18" charset="0"/>
                            </a:rPr>
                            <m:t>𝑙</m:t>
                          </m:r>
                        </m:sup>
                        <m:e>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𝑎𝑣𝑎𝑖𝑙𝑏𝑙𝑒</m:t>
                              </m:r>
                            </m:sub>
                          </m:sSub>
                          <m:r>
                            <a:rPr lang="en-US" i="1">
                              <a:solidFill>
                                <a:schemeClr val="tx2"/>
                              </a:solidFill>
                              <a:latin typeface="Cambria Math" panose="02040503050406030204" pitchFamily="18" charset="0"/>
                            </a:rPr>
                            <m:t>)</m:t>
                          </m:r>
                        </m:e>
                      </m:nary>
                    </m:oMath>
                  </a14:m>
                  <a:endParaRPr lang="en-US" dirty="0">
                    <a:solidFill>
                      <a:schemeClr val="tx2"/>
                    </a:solidFill>
                  </a:endParaRPr>
                </a:p>
                <a:p>
                  <a:pPr marL="1257300" lvl="2" indent="-342900">
                    <a:buFont typeface="+mj-lt"/>
                    <a:buAutoNum type="arabicPeriod"/>
                  </a:pPr>
                  <a:r>
                    <a:rPr lang="en-US" b="1" dirty="0">
                      <a:solidFill>
                        <a:schemeClr val="tx2"/>
                      </a:solidFill>
                    </a:rPr>
                    <a:t>Revenue-share</a:t>
                  </a:r>
                  <a:r>
                    <a:rPr lang="en-US" dirty="0">
                      <a:solidFill>
                        <a:schemeClr val="tx2"/>
                      </a:solidFill>
                    </a:rPr>
                    <a:t> </a:t>
                  </a:r>
                  <a14:m>
                    <m:oMath xmlns:m="http://schemas.openxmlformats.org/officeDocument/2006/math">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𝑅</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𝑠</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r>
                            <a:rPr lang="en-US" b="0" i="1" smtClean="0">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𝑉𝑉</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sub>
                      </m:sSub>
                    </m:oMath>
                  </a14:m>
                  <a:endParaRPr lang="en-US" dirty="0">
                    <a:solidFill>
                      <a:schemeClr val="tx2"/>
                    </a:solidFill>
                  </a:endParaRPr>
                </a:p>
                <a:p>
                  <a:pPr marL="1257300" lvl="2" indent="-342900">
                    <a:buFont typeface="+mj-lt"/>
                    <a:buAutoNum type="arabicPeriod"/>
                  </a:pPr>
                  <a:r>
                    <a:rPr lang="en-US" b="1" dirty="0">
                      <a:solidFill>
                        <a:schemeClr val="tx2"/>
                      </a:solidFill>
                    </a:rPr>
                    <a:t>Revenue-share weighted quantity changes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𝑄𝐶𝑊</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r>
                            <a:rPr lang="en-US" b="0" i="1" smtClean="0">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r>
                        <a:rPr lang="en-US" i="1">
                          <a:solidFill>
                            <a:schemeClr val="tx2"/>
                          </a:solidFill>
                          <a:latin typeface="Cambria Math" panose="02040503050406030204" pitchFamily="18" charset="0"/>
                        </a:rPr>
                        <m:t>=</m:t>
                      </m:r>
                      <m:f>
                        <m:fPr>
                          <m:ctrlPr>
                            <a:rPr lang="en-US" i="1">
                              <a:solidFill>
                                <a:schemeClr val="tx2"/>
                              </a:solidFill>
                              <a:latin typeface="Cambria Math" panose="02040503050406030204" pitchFamily="18" charset="0"/>
                            </a:rPr>
                          </m:ctrlPr>
                        </m:fPr>
                        <m:num>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𝑅</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𝑅</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num>
                        <m:den>
                          <m:r>
                            <a:rPr lang="en-US" i="1">
                              <a:solidFill>
                                <a:schemeClr val="tx2"/>
                              </a:solidFill>
                              <a:latin typeface="Cambria Math" panose="02040503050406030204" pitchFamily="18" charset="0"/>
                            </a:rPr>
                            <m:t>2</m:t>
                          </m:r>
                        </m:den>
                      </m:f>
                      <m:r>
                        <a:rPr lang="en-US" i="1">
                          <a:solidFill>
                            <a:schemeClr val="tx2"/>
                          </a:solidFill>
                          <a:latin typeface="Cambria Math" panose="02040503050406030204" pitchFamily="18" charset="0"/>
                        </a:rPr>
                        <m:t>∗</m:t>
                      </m:r>
                      <m:func>
                        <m:funcPr>
                          <m:ctrlPr>
                            <a:rPr lang="en-US" i="1">
                              <a:solidFill>
                                <a:schemeClr val="tx2"/>
                              </a:solidFill>
                              <a:latin typeface="Cambria Math" panose="02040503050406030204" pitchFamily="18" charset="0"/>
                            </a:rPr>
                          </m:ctrlPr>
                        </m:funcPr>
                        <m:fName>
                          <m:r>
                            <m:rPr>
                              <m:sty m:val="p"/>
                            </m:rPr>
                            <a:rPr lang="en-US">
                              <a:solidFill>
                                <a:schemeClr val="tx2"/>
                              </a:solidFill>
                              <a:latin typeface="Cambria Math" panose="02040503050406030204" pitchFamily="18" charset="0"/>
                            </a:rPr>
                            <m:t>ln</m:t>
                          </m:r>
                        </m:fName>
                        <m:e>
                          <m:f>
                            <m:fPr>
                              <m:ctrlPr>
                                <a:rPr lang="en-US" i="1">
                                  <a:solidFill>
                                    <a:schemeClr val="tx2"/>
                                  </a:solidFill>
                                  <a:latin typeface="Cambria Math" panose="02040503050406030204" pitchFamily="18" charset="0"/>
                                </a:rPr>
                              </m:ctrlPr>
                            </m:fPr>
                            <m:num>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num>
                            <m:den>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den>
                          </m:f>
                        </m:e>
                      </m:func>
                    </m:oMath>
                  </a14:m>
                  <a:endParaRPr lang="en-US" dirty="0">
                    <a:solidFill>
                      <a:schemeClr val="tx2"/>
                    </a:solidFill>
                  </a:endParaRPr>
                </a:p>
              </p:txBody>
            </p:sp>
          </mc:Choice>
          <mc:Fallback>
            <p:sp>
              <p:nvSpPr>
                <p:cNvPr id="8" name="Rectangle 7">
                  <a:extLst>
                    <a:ext uri="{FF2B5EF4-FFF2-40B4-BE49-F238E27FC236}">
                      <a16:creationId xmlns:a16="http://schemas.microsoft.com/office/drawing/2014/main" id="{BA1A542A-0AA4-42E7-B5EB-33E433DF945C}"/>
                    </a:ext>
                  </a:extLst>
                </p:cNvPr>
                <p:cNvSpPr>
                  <a:spLocks noRot="1" noChangeAspect="1" noMove="1" noResize="1" noEditPoints="1" noAdjustHandles="1" noChangeArrowheads="1" noChangeShapeType="1" noTextEdit="1"/>
                </p:cNvSpPr>
                <p:nvPr/>
              </p:nvSpPr>
              <p:spPr>
                <a:xfrm>
                  <a:off x="0" y="1005209"/>
                  <a:ext cx="9144000" cy="1714403"/>
                </a:xfrm>
                <a:prstGeom prst="rect">
                  <a:avLst/>
                </a:prstGeom>
                <a:blipFill>
                  <a:blip r:embed="rId3"/>
                  <a:stretch>
                    <a:fillRect/>
                  </a:stretch>
                </a:blipFill>
                <a:ln>
                  <a:no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36CD3DB6-9891-4CA2-BE15-50C547248CC7}"/>
                </a:ext>
              </a:extLst>
            </p:cNvPr>
            <p:cNvSpPr/>
            <p:nvPr/>
          </p:nvSpPr>
          <p:spPr>
            <a:xfrm rot="16200000">
              <a:off x="-144330" y="1352418"/>
              <a:ext cx="1211989" cy="646331"/>
            </a:xfrm>
            <a:prstGeom prst="rect">
              <a:avLst/>
            </a:prstGeom>
          </p:spPr>
          <p:txBody>
            <a:bodyPr wrap="square">
              <a:spAutoFit/>
            </a:bodyPr>
            <a:lstStyle/>
            <a:p>
              <a:r>
                <a:rPr lang="en-US" b="1" dirty="0">
                  <a:solidFill>
                    <a:schemeClr val="accent2"/>
                  </a:solidFill>
                </a:rPr>
                <a:t>For each Species (</a:t>
              </a:r>
              <a:r>
                <a:rPr lang="en-US" b="1" i="1" dirty="0">
                  <a:solidFill>
                    <a:schemeClr val="accent2"/>
                  </a:solidFill>
                </a:rPr>
                <a:t>s</a:t>
              </a:r>
              <a:r>
                <a:rPr lang="en-US" b="1" dirty="0">
                  <a:solidFill>
                    <a:schemeClr val="accent2"/>
                  </a:solidFill>
                </a:rPr>
                <a:t>)</a:t>
              </a:r>
            </a:p>
          </p:txBody>
        </p:sp>
      </p:grpSp>
      <p:grpSp>
        <p:nvGrpSpPr>
          <p:cNvPr id="57" name="Group 56">
            <a:extLst>
              <a:ext uri="{FF2B5EF4-FFF2-40B4-BE49-F238E27FC236}">
                <a16:creationId xmlns:a16="http://schemas.microsoft.com/office/drawing/2014/main" id="{6D1E0BB7-53C9-430D-9910-FC89F460F0CF}"/>
              </a:ext>
            </a:extLst>
          </p:cNvPr>
          <p:cNvGrpSpPr/>
          <p:nvPr/>
        </p:nvGrpSpPr>
        <p:grpSpPr>
          <a:xfrm>
            <a:off x="0" y="2164080"/>
            <a:ext cx="9144000" cy="3011123"/>
            <a:chOff x="0" y="2164080"/>
            <a:chExt cx="9144000" cy="3011123"/>
          </a:xfrm>
        </p:grpSpPr>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A0804C9B-6FB3-4770-B4B2-F7D66F780E5C}"/>
                    </a:ext>
                  </a:extLst>
                </p:cNvPr>
                <p:cNvSpPr/>
                <p:nvPr/>
              </p:nvSpPr>
              <p:spPr>
                <a:xfrm>
                  <a:off x="0" y="2795207"/>
                  <a:ext cx="9144000" cy="2379996"/>
                </a:xfrm>
                <a:prstGeom prst="rect">
                  <a:avLst/>
                </a:prstGeom>
                <a:solidFill>
                  <a:srgbClr val="CBDA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1257300" lvl="2" indent="-342900">
                    <a:buFont typeface="+mj-lt"/>
                    <a:buAutoNum type="arabicPeriod"/>
                  </a:pPr>
                  <a:r>
                    <a:rPr lang="en-US" b="1" dirty="0">
                      <a:solidFill>
                        <a:schemeClr val="tx2"/>
                      </a:solidFill>
                    </a:rPr>
                    <a:t>Quantity change </a:t>
                  </a:r>
                  <a14:m>
                    <m:oMath xmlns:m="http://schemas.openxmlformats.org/officeDocument/2006/math">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b="0" i="1" smtClean="0">
                              <a:solidFill>
                                <a:schemeClr val="tx2"/>
                              </a:solidFill>
                              <a:latin typeface="Cambria Math" panose="02040503050406030204" pitchFamily="18" charset="0"/>
                            </a:rPr>
                            <m:t>𝐶</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 </m:t>
                      </m:r>
                      <m:nary>
                        <m:naryPr>
                          <m:chr m:val="∑"/>
                          <m:ctrlPr>
                            <a:rPr lang="en-US" i="1">
                              <a:solidFill>
                                <a:schemeClr val="tx2"/>
                              </a:solidFill>
                              <a:latin typeface="Cambria Math" panose="02040503050406030204" pitchFamily="18" charset="0"/>
                            </a:rPr>
                          </m:ctrlPr>
                        </m:naryPr>
                        <m:sub>
                          <m:r>
                            <m:rPr>
                              <m:brk m:alnAt="23"/>
                            </m:rPr>
                            <a:rPr lang="en-US" i="1">
                              <a:solidFill>
                                <a:schemeClr val="tx2"/>
                              </a:solidFill>
                              <a:latin typeface="Cambria Math" panose="02040503050406030204" pitchFamily="18" charset="0"/>
                            </a:rPr>
                            <m:t>𝑠</m:t>
                          </m:r>
                          <m:r>
                            <a:rPr lang="en-US" i="1">
                              <a:solidFill>
                                <a:schemeClr val="tx2"/>
                              </a:solidFill>
                              <a:latin typeface="Cambria Math" panose="02040503050406030204" pitchFamily="18" charset="0"/>
                            </a:rPr>
                            <m:t>=1</m:t>
                          </m:r>
                        </m:sub>
                        <m:sup>
                          <m:r>
                            <a:rPr lang="en-US" i="1">
                              <a:solidFill>
                                <a:schemeClr val="tx2"/>
                              </a:solidFill>
                              <a:latin typeface="Cambria Math" panose="02040503050406030204" pitchFamily="18" charset="0"/>
                            </a:rPr>
                            <m:t>𝑙</m:t>
                          </m:r>
                        </m:sup>
                        <m:e>
                          <m:r>
                            <a:rPr lang="en-US" i="1">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𝑄𝐶</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𝑊</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𝑠</m:t>
                              </m:r>
                            </m:sub>
                          </m:sSub>
                          <m:r>
                            <a:rPr lang="en-US" b="0" i="1" smtClean="0">
                              <a:solidFill>
                                <a:schemeClr val="tx2"/>
                              </a:solidFill>
                              <a:latin typeface="Cambria Math" panose="02040503050406030204" pitchFamily="18" charset="0"/>
                            </a:rPr>
                            <m:t>)</m:t>
                          </m:r>
                        </m:e>
                      </m:nary>
                    </m:oMath>
                  </a14:m>
                  <a:endParaRPr lang="en-US" i="1" dirty="0">
                    <a:solidFill>
                      <a:schemeClr val="tx2"/>
                    </a:solidFill>
                  </a:endParaRPr>
                </a:p>
                <a:p>
                  <a:pPr marL="1257300" lvl="2" indent="-342900">
                    <a:buFont typeface="+mj-lt"/>
                    <a:buAutoNum type="arabicPeriod"/>
                  </a:pPr>
                  <a:r>
                    <a:rPr lang="en-US" b="1" dirty="0">
                      <a:solidFill>
                        <a:schemeClr val="tx2"/>
                      </a:solidFill>
                    </a:rPr>
                    <a:t>Implicit quantity index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𝑄</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𝐼</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−1,</m:t>
                          </m:r>
                          <m:r>
                            <a:rPr lang="en-US" b="0" i="1" smtClean="0">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𝑒𝑥𝑝</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𝑄</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𝐶</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m:t>
                      </m:r>
                    </m:oMath>
                  </a14:m>
                  <a:r>
                    <a:rPr lang="en-US" dirty="0">
                      <a:solidFill>
                        <a:schemeClr val="tx2"/>
                      </a:solidFill>
                    </a:rPr>
                    <a:t>; where </a:t>
                  </a:r>
                  <a14:m>
                    <m:oMath xmlns:m="http://schemas.openxmlformats.org/officeDocument/2006/math">
                      <m:sSub>
                        <m:sSubPr>
                          <m:ctrlPr>
                            <a:rPr lang="en-US"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=1</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=1</m:t>
                      </m:r>
                    </m:oMath>
                  </a14:m>
                  <a:r>
                    <a:rPr lang="en-US" dirty="0">
                      <a:solidFill>
                        <a:schemeClr val="tx2"/>
                      </a:solidFill>
                    </a:rPr>
                    <a:t> </a:t>
                  </a:r>
                  <a:br>
                    <a:rPr lang="en-US" dirty="0">
                      <a:solidFill>
                        <a:schemeClr val="tx2"/>
                      </a:solidFill>
                    </a:rPr>
                  </a:br>
                  <a:r>
                    <a:rPr lang="en-US" dirty="0">
                      <a:solidFill>
                        <a:schemeClr val="tx2"/>
                      </a:solidFill>
                    </a:rPr>
                    <a:t>and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smtClean="0">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oMath>
                  </a14:m>
                  <a:r>
                    <a:rPr lang="en-US" dirty="0">
                      <a:solidFill>
                        <a:schemeClr val="tx2"/>
                      </a:solidFill>
                    </a:rPr>
                    <a:t>/</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𝑏𝑎𝑠𝑒𝑦𝑟</m:t>
                          </m:r>
                          <m:r>
                            <a:rPr lang="en-US" b="0" i="1" smtClean="0">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oMath>
                  </a14:m>
                  <a:endParaRPr lang="en-US" dirty="0">
                    <a:solidFill>
                      <a:schemeClr val="tx2"/>
                    </a:solidFill>
                  </a:endParaRPr>
                </a:p>
                <a:p>
                  <a:pPr marL="1257300" lvl="2" indent="-342900">
                    <a:buFont typeface="+mj-lt"/>
                    <a:buAutoNum type="arabicPeriod"/>
                  </a:pPr>
                  <a:r>
                    <a:rPr lang="en-US" b="1" dirty="0">
                      <a:solidFill>
                        <a:schemeClr val="tx2"/>
                      </a:solidFill>
                    </a:rPr>
                    <a:t>Value of categories available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𝑉𝑉</m:t>
                          </m:r>
                        </m:e>
                        <m:sub>
                          <m:r>
                            <a:rPr lang="en-US" i="1">
                              <a:solidFill>
                                <a:schemeClr val="tx2"/>
                              </a:solidFill>
                              <a:latin typeface="Cambria Math" panose="02040503050406030204" pitchFamily="18" charset="0"/>
                            </a:rPr>
                            <m:t>𝑡</m:t>
                          </m:r>
                        </m:sub>
                      </m:sSub>
                      <m:r>
                        <a:rPr lang="en-US" i="1">
                          <a:solidFill>
                            <a:schemeClr val="tx2"/>
                          </a:solidFill>
                          <a:latin typeface="Cambria Math" panose="02040503050406030204" pitchFamily="18" charset="0"/>
                        </a:rPr>
                        <m:t>=</m:t>
                      </m:r>
                      <m:nary>
                        <m:naryPr>
                          <m:chr m:val="∑"/>
                          <m:ctrlPr>
                            <a:rPr lang="en-US" i="1">
                              <a:solidFill>
                                <a:schemeClr val="tx2"/>
                              </a:solidFill>
                              <a:latin typeface="Cambria Math" panose="02040503050406030204" pitchFamily="18" charset="0"/>
                            </a:rPr>
                          </m:ctrlPr>
                        </m:naryPr>
                        <m:sub>
                          <m:r>
                            <a:rPr lang="en-US" b="0" i="1" smtClean="0">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=1</m:t>
                          </m:r>
                        </m:sub>
                        <m:sup>
                          <m:r>
                            <a:rPr lang="en-US" i="1">
                              <a:solidFill>
                                <a:schemeClr val="tx2"/>
                              </a:solidFill>
                              <a:latin typeface="Cambria Math" panose="02040503050406030204" pitchFamily="18" charset="0"/>
                            </a:rPr>
                            <m:t>𝑙</m:t>
                          </m:r>
                        </m:sup>
                        <m:e>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𝑎𝑣𝑎𝑖𝑙𝑏𝑙𝑒</m:t>
                              </m:r>
                            </m:sub>
                          </m:sSub>
                          <m:r>
                            <a:rPr lang="en-US" i="1">
                              <a:solidFill>
                                <a:schemeClr val="tx2"/>
                              </a:solidFill>
                              <a:latin typeface="Cambria Math" panose="02040503050406030204" pitchFamily="18" charset="0"/>
                            </a:rPr>
                            <m:t>)</m:t>
                          </m:r>
                        </m:e>
                      </m:nary>
                    </m:oMath>
                  </a14:m>
                  <a:endParaRPr lang="en-US" b="1" dirty="0">
                    <a:solidFill>
                      <a:schemeClr val="tx2"/>
                    </a:solidFill>
                  </a:endParaRPr>
                </a:p>
                <a:p>
                  <a:pPr marL="1257300" lvl="2" indent="-342900">
                    <a:buFont typeface="+mj-lt"/>
                    <a:buAutoNum type="arabicPeriod"/>
                  </a:pPr>
                  <a:r>
                    <a:rPr lang="en-US" b="1" dirty="0">
                      <a:solidFill>
                        <a:schemeClr val="tx2"/>
                      </a:solidFill>
                    </a:rPr>
                    <a:t>Revenue share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𝑅</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𝑉</m:t>
                          </m:r>
                          <m:r>
                            <a:rPr lang="en-US" i="1">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sub>
                      </m:sSub>
                    </m:oMath>
                  </a14:m>
                  <a:endParaRPr lang="en-US" dirty="0">
                    <a:solidFill>
                      <a:schemeClr val="tx2"/>
                    </a:solidFill>
                  </a:endParaRPr>
                </a:p>
                <a:p>
                  <a:pPr marL="1257300" lvl="2" indent="-342900">
                    <a:buFont typeface="+mj-lt"/>
                    <a:buAutoNum type="arabicPeriod"/>
                  </a:pPr>
                  <a:r>
                    <a:rPr lang="en-US" b="1" dirty="0">
                      <a:solidFill>
                        <a:schemeClr val="tx2"/>
                      </a:solidFill>
                    </a:rPr>
                    <a:t>Revenue share weighted quantity changes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𝐶𝑊</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f>
                        <m:fPr>
                          <m:ctrlPr>
                            <a:rPr lang="en-US" i="1">
                              <a:solidFill>
                                <a:schemeClr val="tx2"/>
                              </a:solidFill>
                              <a:latin typeface="Cambria Math" panose="02040503050406030204" pitchFamily="18" charset="0"/>
                            </a:rPr>
                          </m:ctrlPr>
                        </m:fPr>
                        <m:num>
                          <m:sSub>
                            <m:sSubPr>
                              <m:ctrlPr>
                                <a:rPr lang="en-US" i="1">
                                  <a:solidFill>
                                    <a:schemeClr val="tx2"/>
                                  </a:solidFill>
                                  <a:latin typeface="Cambria Math" panose="02040503050406030204" pitchFamily="18" charset="0"/>
                                </a:rPr>
                              </m:ctrlPr>
                            </m:sSubPr>
                            <m:e>
                              <m:r>
                                <a:rPr lang="en-US" i="1" smtClean="0">
                                  <a:solidFill>
                                    <a:schemeClr val="tx2"/>
                                  </a:solidFill>
                                  <a:latin typeface="Cambria Math" panose="02040503050406030204" pitchFamily="18" charset="0"/>
                                </a:rPr>
                                <m:t>𝑅</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𝑅</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r>
                                <a:rPr lang="en-US" i="1">
                                  <a:solidFill>
                                    <a:schemeClr val="tx2"/>
                                  </a:solidFill>
                                  <a:latin typeface="Cambria Math" panose="02040503050406030204" pitchFamily="18" charset="0"/>
                                </a:rPr>
                                <m:t>𝑖</m:t>
                              </m:r>
                            </m:sub>
                          </m:sSub>
                        </m:num>
                        <m:den>
                          <m:r>
                            <a:rPr lang="en-US" i="1">
                              <a:solidFill>
                                <a:schemeClr val="tx2"/>
                              </a:solidFill>
                              <a:latin typeface="Cambria Math" panose="02040503050406030204" pitchFamily="18" charset="0"/>
                            </a:rPr>
                            <m:t>2</m:t>
                          </m:r>
                        </m:den>
                      </m:f>
                      <m:r>
                        <a:rPr lang="en-US" i="1">
                          <a:solidFill>
                            <a:schemeClr val="tx2"/>
                          </a:solidFill>
                          <a:latin typeface="Cambria Math" panose="02040503050406030204" pitchFamily="18" charset="0"/>
                        </a:rPr>
                        <m:t>∗</m:t>
                      </m:r>
                      <m:func>
                        <m:funcPr>
                          <m:ctrlPr>
                            <a:rPr lang="en-US" i="1">
                              <a:solidFill>
                                <a:schemeClr val="tx2"/>
                              </a:solidFill>
                              <a:latin typeface="Cambria Math" panose="02040503050406030204" pitchFamily="18" charset="0"/>
                            </a:rPr>
                          </m:ctrlPr>
                        </m:funcPr>
                        <m:fName>
                          <m:r>
                            <m:rPr>
                              <m:sty m:val="p"/>
                            </m:rPr>
                            <a:rPr lang="en-US">
                              <a:solidFill>
                                <a:schemeClr val="tx2"/>
                              </a:solidFill>
                              <a:latin typeface="Cambria Math" panose="02040503050406030204" pitchFamily="18" charset="0"/>
                            </a:rPr>
                            <m:t>ln</m:t>
                          </m:r>
                        </m:fName>
                        <m:e>
                          <m:f>
                            <m:fPr>
                              <m:ctrlPr>
                                <a:rPr lang="en-US" i="1">
                                  <a:solidFill>
                                    <a:schemeClr val="tx2"/>
                                  </a:solidFill>
                                  <a:latin typeface="Cambria Math" panose="02040503050406030204" pitchFamily="18" charset="0"/>
                                </a:rPr>
                              </m:ctrlPr>
                            </m:fPr>
                            <m:num>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num>
                            <m:den>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r>
                                    <a:rPr lang="en-US" i="1">
                                      <a:solidFill>
                                        <a:schemeClr val="tx2"/>
                                      </a:solidFill>
                                      <a:latin typeface="Cambria Math" panose="02040503050406030204" pitchFamily="18" charset="0"/>
                                    </a:rPr>
                                    <m:t>𝑖</m:t>
                                  </m:r>
                                </m:sub>
                              </m:sSub>
                            </m:den>
                          </m:f>
                        </m:e>
                      </m:func>
                    </m:oMath>
                  </a14:m>
                  <a:endParaRPr lang="en-US" dirty="0">
                    <a:solidFill>
                      <a:schemeClr val="tx2"/>
                    </a:solidFill>
                  </a:endParaRPr>
                </a:p>
              </p:txBody>
            </p:sp>
          </mc:Choice>
          <mc:Fallback>
            <p:sp>
              <p:nvSpPr>
                <p:cNvPr id="7" name="Rectangle 6">
                  <a:extLst>
                    <a:ext uri="{FF2B5EF4-FFF2-40B4-BE49-F238E27FC236}">
                      <a16:creationId xmlns:a16="http://schemas.microsoft.com/office/drawing/2014/main" id="{A0804C9B-6FB3-4770-B4B2-F7D66F780E5C}"/>
                    </a:ext>
                  </a:extLst>
                </p:cNvPr>
                <p:cNvSpPr>
                  <a:spLocks noRot="1" noChangeAspect="1" noMove="1" noResize="1" noEditPoints="1" noAdjustHandles="1" noChangeArrowheads="1" noChangeShapeType="1" noTextEdit="1"/>
                </p:cNvSpPr>
                <p:nvPr/>
              </p:nvSpPr>
              <p:spPr>
                <a:xfrm>
                  <a:off x="0" y="2795207"/>
                  <a:ext cx="9144000" cy="2379996"/>
                </a:xfrm>
                <a:prstGeom prst="rect">
                  <a:avLst/>
                </a:prstGeom>
                <a:blipFill>
                  <a:blip r:embed="rId4"/>
                  <a:stretch>
                    <a:fillRect/>
                  </a:stretch>
                </a:blipFill>
                <a:ln>
                  <a:noFill/>
                </a:ln>
              </p:spPr>
              <p:txBody>
                <a:bodyPr/>
                <a:lstStyle/>
                <a:p>
                  <a:r>
                    <a:rPr lang="en-US">
                      <a:noFill/>
                    </a:rPr>
                    <a:t> </a:t>
                  </a:r>
                </a:p>
              </p:txBody>
            </p:sp>
          </mc:Fallback>
        </mc:AlternateContent>
        <p:sp>
          <p:nvSpPr>
            <p:cNvPr id="22" name="Rectangle 21">
              <a:extLst>
                <a:ext uri="{FF2B5EF4-FFF2-40B4-BE49-F238E27FC236}">
                  <a16:creationId xmlns:a16="http://schemas.microsoft.com/office/drawing/2014/main" id="{7E555A54-9AA0-4BA8-B4ED-64496B5CB6E6}"/>
                </a:ext>
              </a:extLst>
            </p:cNvPr>
            <p:cNvSpPr/>
            <p:nvPr/>
          </p:nvSpPr>
          <p:spPr>
            <a:xfrm rot="16200000">
              <a:off x="-918129" y="3182577"/>
              <a:ext cx="2683326" cy="646331"/>
            </a:xfrm>
            <a:prstGeom prst="rect">
              <a:avLst/>
            </a:prstGeom>
          </p:spPr>
          <p:txBody>
            <a:bodyPr wrap="square">
              <a:spAutoFit/>
            </a:bodyPr>
            <a:lstStyle/>
            <a:p>
              <a:r>
                <a:rPr lang="en-US" b="1" dirty="0">
                  <a:solidFill>
                    <a:schemeClr val="accent2"/>
                  </a:solidFill>
                </a:rPr>
                <a:t>For each Fishery </a:t>
              </a:r>
              <a:br>
                <a:rPr lang="en-US" b="1" dirty="0">
                  <a:solidFill>
                    <a:schemeClr val="accent2"/>
                  </a:solidFill>
                </a:rPr>
              </a:br>
              <a:r>
                <a:rPr lang="en-US" b="1" dirty="0">
                  <a:solidFill>
                    <a:schemeClr val="accent2"/>
                  </a:solidFill>
                </a:rPr>
                <a:t>Category (</a:t>
              </a:r>
              <a:r>
                <a:rPr lang="en-US" b="1" i="1" dirty="0" err="1">
                  <a:solidFill>
                    <a:schemeClr val="accent2"/>
                  </a:solidFill>
                </a:rPr>
                <a:t>i</a:t>
              </a:r>
              <a:r>
                <a:rPr lang="en-US" b="1" dirty="0">
                  <a:solidFill>
                    <a:schemeClr val="accent2"/>
                  </a:solidFill>
                </a:rPr>
                <a:t>)</a:t>
              </a:r>
            </a:p>
          </p:txBody>
        </p:sp>
        <p:grpSp>
          <p:nvGrpSpPr>
            <p:cNvPr id="24" name="Group 23">
              <a:extLst>
                <a:ext uri="{FF2B5EF4-FFF2-40B4-BE49-F238E27FC236}">
                  <a16:creationId xmlns:a16="http://schemas.microsoft.com/office/drawing/2014/main" id="{91E3FE36-4A15-4BAA-A168-C63BF1C05213}"/>
                </a:ext>
              </a:extLst>
            </p:cNvPr>
            <p:cNvGrpSpPr/>
            <p:nvPr/>
          </p:nvGrpSpPr>
          <p:grpSpPr>
            <a:xfrm>
              <a:off x="41874" y="2668900"/>
              <a:ext cx="937557" cy="168497"/>
              <a:chOff x="63642" y="1823343"/>
              <a:chExt cx="2778968" cy="446557"/>
            </a:xfrm>
          </p:grpSpPr>
          <p:sp>
            <p:nvSpPr>
              <p:cNvPr id="25" name="Arrow: Chevron 24">
                <a:extLst>
                  <a:ext uri="{FF2B5EF4-FFF2-40B4-BE49-F238E27FC236}">
                    <a16:creationId xmlns:a16="http://schemas.microsoft.com/office/drawing/2014/main" id="{15FEF503-0106-4016-B23D-8125EB6210AA}"/>
                  </a:ext>
                </a:extLst>
              </p:cNvPr>
              <p:cNvSpPr/>
              <p:nvPr/>
            </p:nvSpPr>
            <p:spPr>
              <a:xfrm rot="5400000">
                <a:off x="144902" y="1747715"/>
                <a:ext cx="435352" cy="5978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Chevron 25">
                <a:extLst>
                  <a:ext uri="{FF2B5EF4-FFF2-40B4-BE49-F238E27FC236}">
                    <a16:creationId xmlns:a16="http://schemas.microsoft.com/office/drawing/2014/main" id="{9B779D47-D7D7-4AB7-8C86-8EDA61A80A12}"/>
                  </a:ext>
                </a:extLst>
              </p:cNvPr>
              <p:cNvSpPr/>
              <p:nvPr/>
            </p:nvSpPr>
            <p:spPr>
              <a:xfrm rot="5400000">
                <a:off x="877869" y="1742083"/>
                <a:ext cx="435352" cy="5978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row: Chevron 26">
                <a:extLst>
                  <a:ext uri="{FF2B5EF4-FFF2-40B4-BE49-F238E27FC236}">
                    <a16:creationId xmlns:a16="http://schemas.microsoft.com/office/drawing/2014/main" id="{1A68E43F-9192-48E6-8A55-4B194E823343}"/>
                  </a:ext>
                </a:extLst>
              </p:cNvPr>
              <p:cNvSpPr/>
              <p:nvPr/>
            </p:nvSpPr>
            <p:spPr>
              <a:xfrm rot="5400000">
                <a:off x="1593031" y="1753288"/>
                <a:ext cx="435352" cy="5978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49E317E3-0F0B-49B7-A634-FF7752D110F9}"/>
                  </a:ext>
                </a:extLst>
              </p:cNvPr>
              <p:cNvSpPr/>
              <p:nvPr/>
            </p:nvSpPr>
            <p:spPr>
              <a:xfrm rot="5400000">
                <a:off x="2325998" y="1753288"/>
                <a:ext cx="435352" cy="5978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58" name="Group 57">
            <a:extLst>
              <a:ext uri="{FF2B5EF4-FFF2-40B4-BE49-F238E27FC236}">
                <a16:creationId xmlns:a16="http://schemas.microsoft.com/office/drawing/2014/main" id="{D3C16DE0-FF1E-4F58-82AE-521BA38AA429}"/>
              </a:ext>
            </a:extLst>
          </p:cNvPr>
          <p:cNvGrpSpPr/>
          <p:nvPr/>
        </p:nvGrpSpPr>
        <p:grpSpPr>
          <a:xfrm>
            <a:off x="-54265" y="4973528"/>
            <a:ext cx="9198265" cy="1891577"/>
            <a:chOff x="-54265" y="4973528"/>
            <a:chExt cx="9198265" cy="1891577"/>
          </a:xfrm>
        </p:grpSpPr>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4DA09E76-804C-452A-A434-A85F000073E0}"/>
                    </a:ext>
                  </a:extLst>
                </p:cNvPr>
                <p:cNvSpPr/>
                <p:nvPr/>
              </p:nvSpPr>
              <p:spPr>
                <a:xfrm>
                  <a:off x="0" y="5250797"/>
                  <a:ext cx="9144000" cy="1614308"/>
                </a:xfrm>
                <a:prstGeom prst="rect">
                  <a:avLst/>
                </a:prstGeom>
                <a:solidFill>
                  <a:srgbClr val="CBDA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1257300" lvl="2" indent="-342900">
                    <a:buFont typeface="+mj-lt"/>
                    <a:buAutoNum type="arabicPeriod"/>
                  </a:pPr>
                  <a:r>
                    <a:rPr lang="en-US" b="1" dirty="0">
                      <a:solidFill>
                        <a:schemeClr val="tx2"/>
                      </a:solidFill>
                    </a:rPr>
                    <a:t>Quantity change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𝐶</m:t>
                          </m:r>
                        </m:e>
                        <m:sub>
                          <m:r>
                            <a:rPr lang="en-US" i="1">
                              <a:solidFill>
                                <a:schemeClr val="tx2"/>
                              </a:solidFill>
                              <a:latin typeface="Cambria Math" panose="02040503050406030204" pitchFamily="18" charset="0"/>
                            </a:rPr>
                            <m:t>𝑡</m:t>
                          </m:r>
                        </m:sub>
                      </m:sSub>
                      <m:r>
                        <a:rPr lang="en-US" i="1">
                          <a:solidFill>
                            <a:schemeClr val="tx2"/>
                          </a:solidFill>
                          <a:latin typeface="Cambria Math" panose="02040503050406030204" pitchFamily="18" charset="0"/>
                        </a:rPr>
                        <m:t>= </m:t>
                      </m:r>
                      <m:nary>
                        <m:naryPr>
                          <m:chr m:val="∑"/>
                          <m:ctrlPr>
                            <a:rPr lang="en-US" i="1">
                              <a:solidFill>
                                <a:schemeClr val="tx2"/>
                              </a:solidFill>
                              <a:latin typeface="Cambria Math" panose="02040503050406030204" pitchFamily="18" charset="0"/>
                            </a:rPr>
                          </m:ctrlPr>
                        </m:naryPr>
                        <m:sub>
                          <m:r>
                            <a:rPr lang="en-US" b="0" i="1" smtClean="0">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=1</m:t>
                          </m:r>
                        </m:sub>
                        <m:sup>
                          <m:r>
                            <a:rPr lang="en-US" i="1">
                              <a:solidFill>
                                <a:schemeClr val="tx2"/>
                              </a:solidFill>
                              <a:latin typeface="Cambria Math" panose="02040503050406030204" pitchFamily="18" charset="0"/>
                            </a:rPr>
                            <m:t>𝑙</m:t>
                          </m:r>
                        </m:sup>
                        <m:e>
                          <m:r>
                            <a:rPr lang="en-US" i="1">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𝐶</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𝑊</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e>
                      </m:nary>
                    </m:oMath>
                  </a14:m>
                  <a:endParaRPr lang="en-US" i="1" dirty="0">
                    <a:solidFill>
                      <a:schemeClr val="tx2"/>
                    </a:solidFill>
                  </a:endParaRPr>
                </a:p>
                <a:p>
                  <a:pPr marL="1257300" lvl="2" indent="-342900">
                    <a:buFont typeface="+mj-lt"/>
                    <a:buAutoNum type="arabicPeriod"/>
                  </a:pPr>
                  <a:r>
                    <a:rPr lang="en-US" b="1" dirty="0">
                      <a:solidFill>
                        <a:schemeClr val="tx2"/>
                      </a:solidFill>
                    </a:rPr>
                    <a:t>Quantity index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sub>
                      </m:sSub>
                      <m:r>
                        <a:rPr lang="en-US" i="1">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𝑄</m:t>
                      </m:r>
                      <m:sSub>
                        <m:sSubPr>
                          <m:ctrlPr>
                            <a:rPr lang="en-US" i="1" smtClean="0">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sub>
                      </m:sSub>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𝑒𝑥𝑝</m:t>
                      </m:r>
                      <m:r>
                        <a:rPr lang="en-US" i="1">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𝑄</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𝐶</m:t>
                          </m:r>
                        </m:e>
                        <m:sub>
                          <m:r>
                            <a:rPr lang="en-US" i="1">
                              <a:solidFill>
                                <a:schemeClr val="tx2"/>
                              </a:solidFill>
                              <a:latin typeface="Cambria Math" panose="02040503050406030204" pitchFamily="18" charset="0"/>
                            </a:rPr>
                            <m:t>𝑡</m:t>
                          </m:r>
                        </m:sub>
                      </m:sSub>
                      <m:r>
                        <a:rPr lang="en-US" i="1">
                          <a:solidFill>
                            <a:schemeClr val="tx2"/>
                          </a:solidFill>
                          <a:latin typeface="Cambria Math" panose="02040503050406030204" pitchFamily="18" charset="0"/>
                        </a:rPr>
                        <m:t>)</m:t>
                      </m:r>
                    </m:oMath>
                  </a14:m>
                  <a:r>
                    <a:rPr lang="en-US" dirty="0">
                      <a:solidFill>
                        <a:schemeClr val="tx2"/>
                      </a:solidFill>
                    </a:rPr>
                    <a:t>; where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sub>
                      </m:sSub>
                      <m:r>
                        <a:rPr lang="en-US" i="1">
                          <a:solidFill>
                            <a:schemeClr val="tx2"/>
                          </a:solidFill>
                          <a:latin typeface="Cambria Math" panose="02040503050406030204" pitchFamily="18" charset="0"/>
                        </a:rPr>
                        <m:t>=1</m:t>
                      </m:r>
                    </m:oMath>
                  </a14:m>
                  <a:r>
                    <a:rPr lang="en-US" dirty="0">
                      <a:solidFill>
                        <a:schemeClr val="tx2"/>
                      </a:solidFill>
                    </a:rPr>
                    <a:t> </a:t>
                  </a:r>
                  <a:br>
                    <a:rPr lang="en-US" dirty="0">
                      <a:solidFill>
                        <a:schemeClr val="tx2"/>
                      </a:solidFill>
                    </a:rPr>
                  </a:br>
                  <a:r>
                    <a:rPr lang="en-US" dirty="0">
                      <a:solidFill>
                        <a:schemeClr val="tx2"/>
                      </a:solidFill>
                    </a:rPr>
                    <a:t>and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sub>
                      </m:sSub>
                    </m:oMath>
                  </a14:m>
                  <a:r>
                    <a:rPr lang="en-US" dirty="0">
                      <a:solidFill>
                        <a:schemeClr val="tx2"/>
                      </a:solidFill>
                    </a:rPr>
                    <a:t>/</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𝑏𝑎𝑠𝑒𝑦𝑟</m:t>
                          </m:r>
                          <m:r>
                            <a:rPr lang="en-US" i="1">
                              <a:solidFill>
                                <a:schemeClr val="tx2"/>
                              </a:solidFill>
                              <a:latin typeface="Cambria Math" panose="02040503050406030204" pitchFamily="18" charset="0"/>
                            </a:rPr>
                            <m:t>,</m:t>
                          </m:r>
                        </m:sub>
                      </m:sSub>
                    </m:oMath>
                  </a14:m>
                  <a:endParaRPr lang="en-US" dirty="0">
                    <a:solidFill>
                      <a:schemeClr val="tx2"/>
                    </a:solidFill>
                  </a:endParaRPr>
                </a:p>
              </p:txBody>
            </p:sp>
          </mc:Choice>
          <mc:Fallback>
            <p:sp>
              <p:nvSpPr>
                <p:cNvPr id="6" name="Rectangle 5">
                  <a:extLst>
                    <a:ext uri="{FF2B5EF4-FFF2-40B4-BE49-F238E27FC236}">
                      <a16:creationId xmlns:a16="http://schemas.microsoft.com/office/drawing/2014/main" id="{4DA09E76-804C-452A-A434-A85F000073E0}"/>
                    </a:ext>
                  </a:extLst>
                </p:cNvPr>
                <p:cNvSpPr>
                  <a:spLocks noRot="1" noChangeAspect="1" noMove="1" noResize="1" noEditPoints="1" noAdjustHandles="1" noChangeArrowheads="1" noChangeShapeType="1" noTextEdit="1"/>
                </p:cNvSpPr>
                <p:nvPr/>
              </p:nvSpPr>
              <p:spPr>
                <a:xfrm>
                  <a:off x="0" y="5250797"/>
                  <a:ext cx="9144000" cy="1614308"/>
                </a:xfrm>
                <a:prstGeom prst="rect">
                  <a:avLst/>
                </a:prstGeom>
                <a:blipFill>
                  <a:blip r:embed="rId5"/>
                  <a:stretch>
                    <a:fillRect/>
                  </a:stretch>
                </a:blipFill>
                <a:ln>
                  <a:noFill/>
                </a:ln>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814D16D-F26D-4DE7-A4D8-B8ECAEC30F8B}"/>
                </a:ext>
              </a:extLst>
            </p:cNvPr>
            <p:cNvSpPr/>
            <p:nvPr/>
          </p:nvSpPr>
          <p:spPr>
            <a:xfrm rot="16200000">
              <a:off x="-500558" y="5419821"/>
              <a:ext cx="1815916" cy="923330"/>
            </a:xfrm>
            <a:prstGeom prst="rect">
              <a:avLst/>
            </a:prstGeom>
          </p:spPr>
          <p:txBody>
            <a:bodyPr wrap="square">
              <a:spAutoFit/>
            </a:bodyPr>
            <a:lstStyle/>
            <a:p>
              <a:r>
                <a:rPr lang="en-US" b="1" dirty="0">
                  <a:solidFill>
                    <a:schemeClr val="accent2"/>
                  </a:solidFill>
                </a:rPr>
                <a:t>For the Entire </a:t>
              </a:r>
              <a:br>
                <a:rPr lang="en-US" b="1" dirty="0">
                  <a:solidFill>
                    <a:schemeClr val="accent2"/>
                  </a:solidFill>
                </a:rPr>
              </a:br>
              <a:r>
                <a:rPr lang="en-US" b="1" dirty="0">
                  <a:solidFill>
                    <a:schemeClr val="accent2"/>
                  </a:solidFill>
                </a:rPr>
                <a:t>Commercial </a:t>
              </a:r>
              <a:br>
                <a:rPr lang="en-US" b="1" dirty="0">
                  <a:solidFill>
                    <a:schemeClr val="accent2"/>
                  </a:solidFill>
                </a:rPr>
              </a:br>
              <a:r>
                <a:rPr lang="en-US" b="1" dirty="0">
                  <a:solidFill>
                    <a:schemeClr val="accent2"/>
                  </a:solidFill>
                </a:rPr>
                <a:t>Fishing Sector</a:t>
              </a:r>
            </a:p>
          </p:txBody>
        </p:sp>
        <p:grpSp>
          <p:nvGrpSpPr>
            <p:cNvPr id="29" name="Group 28">
              <a:extLst>
                <a:ext uri="{FF2B5EF4-FFF2-40B4-BE49-F238E27FC236}">
                  <a16:creationId xmlns:a16="http://schemas.microsoft.com/office/drawing/2014/main" id="{BEB1DFDF-16B6-4E7C-9E54-171767F41F2B}"/>
                </a:ext>
              </a:extLst>
            </p:cNvPr>
            <p:cNvGrpSpPr/>
            <p:nvPr/>
          </p:nvGrpSpPr>
          <p:grpSpPr>
            <a:xfrm>
              <a:off x="50775" y="5076645"/>
              <a:ext cx="937556" cy="274915"/>
              <a:chOff x="63642" y="1823343"/>
              <a:chExt cx="1330839" cy="440984"/>
            </a:xfrm>
          </p:grpSpPr>
          <p:sp>
            <p:nvSpPr>
              <p:cNvPr id="30" name="Arrow: Chevron 29">
                <a:extLst>
                  <a:ext uri="{FF2B5EF4-FFF2-40B4-BE49-F238E27FC236}">
                    <a16:creationId xmlns:a16="http://schemas.microsoft.com/office/drawing/2014/main" id="{991EC0C8-1AEA-4D62-AAE1-CF354FD469D9}"/>
                  </a:ext>
                </a:extLst>
              </p:cNvPr>
              <p:cNvSpPr/>
              <p:nvPr/>
            </p:nvSpPr>
            <p:spPr>
              <a:xfrm rot="5400000">
                <a:off x="144902" y="1747715"/>
                <a:ext cx="435352" cy="5978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Chevron 30">
                <a:extLst>
                  <a:ext uri="{FF2B5EF4-FFF2-40B4-BE49-F238E27FC236}">
                    <a16:creationId xmlns:a16="http://schemas.microsoft.com/office/drawing/2014/main" id="{5B9711C5-9604-435A-B374-413F0DBAA92A}"/>
                  </a:ext>
                </a:extLst>
              </p:cNvPr>
              <p:cNvSpPr/>
              <p:nvPr/>
            </p:nvSpPr>
            <p:spPr>
              <a:xfrm rot="5400000">
                <a:off x="877869" y="1742083"/>
                <a:ext cx="435352" cy="5978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aphicFrame>
        <p:nvGraphicFramePr>
          <p:cNvPr id="49" name="Table 48">
            <a:extLst>
              <a:ext uri="{FF2B5EF4-FFF2-40B4-BE49-F238E27FC236}">
                <a16:creationId xmlns:a16="http://schemas.microsoft.com/office/drawing/2014/main" id="{59823C12-55C2-4E8D-892E-5C7F4A2B0BD1}"/>
              </a:ext>
            </a:extLst>
          </p:cNvPr>
          <p:cNvGraphicFramePr>
            <a:graphicFrameLocks noGrp="1"/>
          </p:cNvGraphicFramePr>
          <p:nvPr>
            <p:extLst>
              <p:ext uri="{D42A27DB-BD31-4B8C-83A1-F6EECF244321}">
                <p14:modId xmlns:p14="http://schemas.microsoft.com/office/powerpoint/2010/main" val="2294145644"/>
              </p:ext>
            </p:extLst>
          </p:nvPr>
        </p:nvGraphicFramePr>
        <p:xfrm>
          <a:off x="5710891" y="2467912"/>
          <a:ext cx="3123453" cy="4392972"/>
        </p:xfrm>
        <a:graphic>
          <a:graphicData uri="http://schemas.openxmlformats.org/drawingml/2006/table">
            <a:tbl>
              <a:tblPr>
                <a:tableStyleId>{0660B408-B3CF-4A94-85FC-2B1E0A45F4A2}</a:tableStyleId>
              </a:tblPr>
              <a:tblGrid>
                <a:gridCol w="325904">
                  <a:extLst>
                    <a:ext uri="{9D8B030D-6E8A-4147-A177-3AD203B41FA5}">
                      <a16:colId xmlns:a16="http://schemas.microsoft.com/office/drawing/2014/main" val="196962117"/>
                    </a:ext>
                  </a:extLst>
                </a:gridCol>
                <a:gridCol w="674165">
                  <a:extLst>
                    <a:ext uri="{9D8B030D-6E8A-4147-A177-3AD203B41FA5}">
                      <a16:colId xmlns:a16="http://schemas.microsoft.com/office/drawing/2014/main" val="3229612829"/>
                    </a:ext>
                  </a:extLst>
                </a:gridCol>
                <a:gridCol w="951055">
                  <a:extLst>
                    <a:ext uri="{9D8B030D-6E8A-4147-A177-3AD203B41FA5}">
                      <a16:colId xmlns:a16="http://schemas.microsoft.com/office/drawing/2014/main" val="2696197723"/>
                    </a:ext>
                  </a:extLst>
                </a:gridCol>
                <a:gridCol w="848039">
                  <a:extLst>
                    <a:ext uri="{9D8B030D-6E8A-4147-A177-3AD203B41FA5}">
                      <a16:colId xmlns:a16="http://schemas.microsoft.com/office/drawing/2014/main" val="3316825765"/>
                    </a:ext>
                  </a:extLst>
                </a:gridCol>
                <a:gridCol w="324290">
                  <a:extLst>
                    <a:ext uri="{9D8B030D-6E8A-4147-A177-3AD203B41FA5}">
                      <a16:colId xmlns:a16="http://schemas.microsoft.com/office/drawing/2014/main" val="1361707894"/>
                    </a:ext>
                  </a:extLst>
                </a:gridCol>
              </a:tblGrid>
              <a:tr h="233565">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r" fontAlgn="b"/>
                      <a:r>
                        <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rPr>
                        <a:t>Generic Fish</a:t>
                      </a:r>
                    </a:p>
                  </a:txBody>
                  <a:tcPr marL="2017" marR="2017" marT="2017"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5837812"/>
                  </a:ext>
                </a:extLst>
              </a:tr>
              <a:tr h="233565">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Q </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V</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3847860"/>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2007</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2000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00121191"/>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2008</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rgbClr val="EA7125"/>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rgbClr val="EA7125"/>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2700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1365462339"/>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2009</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2000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2000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2458086068"/>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2010</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2500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4052405330"/>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2011</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rgbClr val="EA7125"/>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rgbClr val="EA7125"/>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3100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3315469106"/>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2012</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2300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4600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3251755838"/>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2013</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rgbClr val="EA7125"/>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rgbClr val="EA7125"/>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2800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999017552"/>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2014</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rgbClr val="EA7125"/>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rgbClr val="EA7125"/>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3200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798134981"/>
                  </a:ext>
                </a:extLst>
              </a:tr>
              <a:tr h="349118">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2015</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solidFill>
                            <a:srgbClr val="EA7125"/>
                          </a:solidFill>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rgbClr val="EA7125"/>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3500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1951238753"/>
                  </a:ext>
                </a:extLst>
              </a:tr>
              <a:tr h="349118">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2016</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2200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3200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1283131992"/>
                  </a:ext>
                </a:extLst>
              </a:tr>
              <a:tr h="349118">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2971468027"/>
                  </a:ext>
                </a:extLst>
              </a:tr>
            </a:tbl>
          </a:graphicData>
        </a:graphic>
      </p:graphicFrame>
      <p:grpSp>
        <p:nvGrpSpPr>
          <p:cNvPr id="56" name="Group 55">
            <a:extLst>
              <a:ext uri="{FF2B5EF4-FFF2-40B4-BE49-F238E27FC236}">
                <a16:creationId xmlns:a16="http://schemas.microsoft.com/office/drawing/2014/main" id="{E788C6E2-538F-47E5-8F31-F64FDD801EA9}"/>
              </a:ext>
            </a:extLst>
          </p:cNvPr>
          <p:cNvGrpSpPr/>
          <p:nvPr/>
        </p:nvGrpSpPr>
        <p:grpSpPr>
          <a:xfrm>
            <a:off x="2472268" y="1104848"/>
            <a:ext cx="5542818" cy="5652887"/>
            <a:chOff x="2472268" y="1104848"/>
            <a:chExt cx="5542818" cy="5652887"/>
          </a:xfrm>
        </p:grpSpPr>
        <p:pic>
          <p:nvPicPr>
            <p:cNvPr id="50" name="Graphic 49" descr="Arrow Counterclockwise curve">
              <a:extLst>
                <a:ext uri="{FF2B5EF4-FFF2-40B4-BE49-F238E27FC236}">
                  <a16:creationId xmlns:a16="http://schemas.microsoft.com/office/drawing/2014/main" id="{CEC2600B-055D-41E3-8B89-236504490F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100000" flipV="1">
              <a:off x="6170179" y="1306395"/>
              <a:ext cx="2046454" cy="1643360"/>
            </a:xfrm>
            <a:prstGeom prst="rect">
              <a:avLst/>
            </a:prstGeom>
          </p:spPr>
        </p:pic>
        <mc:AlternateContent xmlns:mc="http://schemas.openxmlformats.org/markup-compatibility/2006">
          <mc:Choice xmlns:a14="http://schemas.microsoft.com/office/drawing/2010/main" Requires="a14">
            <p:sp>
              <p:nvSpPr>
                <p:cNvPr id="52" name="Rectangle 51">
                  <a:extLst>
                    <a:ext uri="{FF2B5EF4-FFF2-40B4-BE49-F238E27FC236}">
                      <a16:creationId xmlns:a16="http://schemas.microsoft.com/office/drawing/2014/main" id="{0C462F47-4CCC-43CC-8C3F-5138BA9BCB5A}"/>
                    </a:ext>
                  </a:extLst>
                </p:cNvPr>
                <p:cNvSpPr/>
                <p:nvPr/>
              </p:nvSpPr>
              <p:spPr>
                <a:xfrm>
                  <a:off x="2472268" y="3653254"/>
                  <a:ext cx="4477167" cy="310448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sz="3200" dirty="0"/>
                    <a:t>Ex. Here, we’ll say this </a:t>
                  </a:r>
                  <a14:m>
                    <m:oMath xmlns:m="http://schemas.openxmlformats.org/officeDocument/2006/math">
                      <m:r>
                        <a:rPr lang="en-US" sz="3200" i="1" smtClean="0">
                          <a:solidFill>
                            <a:schemeClr val="tx2"/>
                          </a:solidFill>
                          <a:latin typeface="Cambria Math" panose="02040503050406030204" pitchFamily="18" charset="0"/>
                        </a:rPr>
                        <m:t>𝑄</m:t>
                      </m:r>
                    </m:oMath>
                  </a14:m>
                  <a:r>
                    <a:rPr lang="en-US" sz="3200" dirty="0"/>
                    <a:t> is “available”</a:t>
                  </a:r>
                </a:p>
                <a:p>
                  <a:endParaRPr lang="en-US" sz="3200" dirty="0"/>
                </a:p>
                <a:p>
                  <a:r>
                    <a:rPr lang="en-US" sz="3200" dirty="0"/>
                    <a:t>But for where </a:t>
                  </a:r>
                  <a14:m>
                    <m:oMath xmlns:m="http://schemas.openxmlformats.org/officeDocument/2006/math">
                      <m:sSub>
                        <m:sSubPr>
                          <m:ctrlPr>
                            <a:rPr lang="en-US" sz="3200" i="1">
                              <a:solidFill>
                                <a:schemeClr val="tx2"/>
                              </a:solidFill>
                              <a:latin typeface="Cambria Math" panose="02040503050406030204" pitchFamily="18" charset="0"/>
                            </a:rPr>
                          </m:ctrlPr>
                        </m:sSubPr>
                        <m:e>
                          <m:r>
                            <a:rPr lang="en-US" sz="3200" b="0" i="1" smtClean="0">
                              <a:solidFill>
                                <a:schemeClr val="tx2"/>
                              </a:solidFill>
                              <a:latin typeface="Cambria Math" panose="02040503050406030204" pitchFamily="18" charset="0"/>
                            </a:rPr>
                            <m:t>𝑄</m:t>
                          </m:r>
                        </m:e>
                        <m:sub>
                          <m:r>
                            <a:rPr lang="en-US" sz="3200" i="1">
                              <a:solidFill>
                                <a:schemeClr val="tx2"/>
                              </a:solidFill>
                              <a:latin typeface="Cambria Math" panose="02040503050406030204" pitchFamily="18" charset="0"/>
                            </a:rPr>
                            <m:t>𝑡</m:t>
                          </m:r>
                          <m:r>
                            <a:rPr lang="en-US" sz="3200" i="1">
                              <a:solidFill>
                                <a:schemeClr val="tx2"/>
                              </a:solidFill>
                              <a:latin typeface="Cambria Math" panose="02040503050406030204" pitchFamily="18" charset="0"/>
                            </a:rPr>
                            <m:t>,</m:t>
                          </m:r>
                          <m:r>
                            <a:rPr lang="en-US" sz="3200" i="1">
                              <a:solidFill>
                                <a:schemeClr val="tx2"/>
                              </a:solidFill>
                              <a:latin typeface="Cambria Math" panose="02040503050406030204" pitchFamily="18" charset="0"/>
                            </a:rPr>
                            <m:t>𝑖</m:t>
                          </m:r>
                          <m:r>
                            <a:rPr lang="en-US" sz="3200" b="0" i="1" smtClean="0">
                              <a:solidFill>
                                <a:schemeClr val="tx2"/>
                              </a:solidFill>
                              <a:latin typeface="Cambria Math" panose="02040503050406030204" pitchFamily="18" charset="0"/>
                            </a:rPr>
                            <m:t>,</m:t>
                          </m:r>
                          <m:r>
                            <a:rPr lang="en-US" sz="3200" b="0" i="1" smtClean="0">
                              <a:solidFill>
                                <a:schemeClr val="tx2"/>
                              </a:solidFill>
                              <a:latin typeface="Cambria Math" panose="02040503050406030204" pitchFamily="18" charset="0"/>
                            </a:rPr>
                            <m:t>𝑠</m:t>
                          </m:r>
                        </m:sub>
                      </m:sSub>
                    </m:oMath>
                  </a14:m>
                  <a:r>
                    <a:rPr lang="en-US" sz="3200" dirty="0"/>
                    <a:t> is not available, the data is simply removed from the analysis. </a:t>
                  </a:r>
                </a:p>
              </p:txBody>
            </p:sp>
          </mc:Choice>
          <mc:Fallback>
            <p:sp>
              <p:nvSpPr>
                <p:cNvPr id="52" name="Rectangle 51">
                  <a:extLst>
                    <a:ext uri="{FF2B5EF4-FFF2-40B4-BE49-F238E27FC236}">
                      <a16:creationId xmlns:a16="http://schemas.microsoft.com/office/drawing/2014/main" id="{0C462F47-4CCC-43CC-8C3F-5138BA9BCB5A}"/>
                    </a:ext>
                  </a:extLst>
                </p:cNvPr>
                <p:cNvSpPr>
                  <a:spLocks noRot="1" noChangeAspect="1" noMove="1" noResize="1" noEditPoints="1" noAdjustHandles="1" noChangeArrowheads="1" noChangeShapeType="1" noTextEdit="1"/>
                </p:cNvSpPr>
                <p:nvPr/>
              </p:nvSpPr>
              <p:spPr>
                <a:xfrm>
                  <a:off x="2472268" y="3653254"/>
                  <a:ext cx="4477167" cy="3104481"/>
                </a:xfrm>
                <a:prstGeom prst="rect">
                  <a:avLst/>
                </a:prstGeom>
                <a:blipFill>
                  <a:blip r:embed="rId8"/>
                  <a:stretch>
                    <a:fillRect l="-3252" t="-973" r="-407" b="-5058"/>
                  </a:stretch>
                </a:blipFill>
              </p:spPr>
              <p:txBody>
                <a:bodyPr/>
                <a:lstStyle/>
                <a:p>
                  <a:r>
                    <a:rPr lang="en-US">
                      <a:noFill/>
                    </a:rPr>
                    <a:t> </a:t>
                  </a:r>
                </a:p>
              </p:txBody>
            </p:sp>
          </mc:Fallback>
        </mc:AlternateContent>
      </p:grpSp>
      <p:grpSp>
        <p:nvGrpSpPr>
          <p:cNvPr id="62" name="Group 61">
            <a:extLst>
              <a:ext uri="{FF2B5EF4-FFF2-40B4-BE49-F238E27FC236}">
                <a16:creationId xmlns:a16="http://schemas.microsoft.com/office/drawing/2014/main" id="{38124E3E-A2B8-4DEA-A18B-215D0578B72E}"/>
              </a:ext>
            </a:extLst>
          </p:cNvPr>
          <p:cNvGrpSpPr/>
          <p:nvPr/>
        </p:nvGrpSpPr>
        <p:grpSpPr>
          <a:xfrm>
            <a:off x="1210533" y="3032833"/>
            <a:ext cx="5712782" cy="3520366"/>
            <a:chOff x="1210533" y="3032833"/>
            <a:chExt cx="5712782" cy="3520366"/>
          </a:xfrm>
        </p:grpSpPr>
        <p:pic>
          <p:nvPicPr>
            <p:cNvPr id="39" name="Picture 38">
              <a:extLst>
                <a:ext uri="{FF2B5EF4-FFF2-40B4-BE49-F238E27FC236}">
                  <a16:creationId xmlns:a16="http://schemas.microsoft.com/office/drawing/2014/main" id="{EA186D0A-3E44-49E8-BEDE-2FD3F244E014}"/>
                </a:ext>
              </a:extLst>
            </p:cNvPr>
            <p:cNvPicPr>
              <a:picLocks noChangeAspect="1"/>
            </p:cNvPicPr>
            <p:nvPr/>
          </p:nvPicPr>
          <p:blipFill>
            <a:blip r:embed="rId9"/>
            <a:stretch>
              <a:fillRect/>
            </a:stretch>
          </p:blipFill>
          <p:spPr>
            <a:xfrm>
              <a:off x="1210755" y="4915244"/>
              <a:ext cx="5712560" cy="576097"/>
            </a:xfrm>
            <a:prstGeom prst="rect">
              <a:avLst/>
            </a:prstGeom>
          </p:spPr>
        </p:pic>
        <p:sp>
          <p:nvSpPr>
            <p:cNvPr id="33" name="Rectangle 32">
              <a:extLst>
                <a:ext uri="{FF2B5EF4-FFF2-40B4-BE49-F238E27FC236}">
                  <a16:creationId xmlns:a16="http://schemas.microsoft.com/office/drawing/2014/main" id="{633A7E4E-64A3-4604-8CA9-0E8590EF011C}"/>
                </a:ext>
              </a:extLst>
            </p:cNvPr>
            <p:cNvSpPr/>
            <p:nvPr/>
          </p:nvSpPr>
          <p:spPr>
            <a:xfrm>
              <a:off x="1210533" y="5592146"/>
              <a:ext cx="5516838" cy="96105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EF12BC4F-C5FA-4573-9C65-2BB400875B55}"/>
                    </a:ext>
                  </a:extLst>
                </p:cNvPr>
                <p:cNvSpPr/>
                <p:nvPr/>
              </p:nvSpPr>
              <p:spPr>
                <a:xfrm>
                  <a:off x="1210534" y="3032833"/>
                  <a:ext cx="3779288" cy="171771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sz="3200" dirty="0"/>
                    <a:t>This method is good for data where </a:t>
                  </a:r>
                  <a14:m>
                    <m:oMath xmlns:m="http://schemas.openxmlformats.org/officeDocument/2006/math">
                      <m:sSub>
                        <m:sSubPr>
                          <m:ctrlPr>
                            <a:rPr lang="en-US" sz="3200" i="1">
                              <a:solidFill>
                                <a:schemeClr val="tx2"/>
                              </a:solidFill>
                              <a:latin typeface="Cambria Math" panose="02040503050406030204" pitchFamily="18" charset="0"/>
                            </a:rPr>
                          </m:ctrlPr>
                        </m:sSubPr>
                        <m:e>
                          <m:r>
                            <a:rPr lang="en-US" sz="3200" i="1">
                              <a:solidFill>
                                <a:schemeClr val="tx2"/>
                              </a:solidFill>
                              <a:latin typeface="Cambria Math" panose="02040503050406030204" pitchFamily="18" charset="0"/>
                            </a:rPr>
                            <m:t>𝑄</m:t>
                          </m:r>
                        </m:e>
                        <m:sub>
                          <m:r>
                            <a:rPr lang="en-US" sz="3200" i="1">
                              <a:solidFill>
                                <a:schemeClr val="tx2"/>
                              </a:solidFill>
                              <a:latin typeface="Cambria Math" panose="02040503050406030204" pitchFamily="18" charset="0"/>
                            </a:rPr>
                            <m:t>𝑡</m:t>
                          </m:r>
                          <m:r>
                            <a:rPr lang="en-US" sz="3200" i="1">
                              <a:solidFill>
                                <a:schemeClr val="tx2"/>
                              </a:solidFill>
                              <a:latin typeface="Cambria Math" panose="02040503050406030204" pitchFamily="18" charset="0"/>
                            </a:rPr>
                            <m:t>,</m:t>
                          </m:r>
                          <m:r>
                            <a:rPr lang="en-US" sz="3200" i="1">
                              <a:solidFill>
                                <a:schemeClr val="tx2"/>
                              </a:solidFill>
                              <a:latin typeface="Cambria Math" panose="02040503050406030204" pitchFamily="18" charset="0"/>
                            </a:rPr>
                            <m:t>𝑖</m:t>
                          </m:r>
                          <m:r>
                            <a:rPr lang="en-US" sz="3200" i="1">
                              <a:solidFill>
                                <a:schemeClr val="tx2"/>
                              </a:solidFill>
                              <a:latin typeface="Cambria Math" panose="02040503050406030204" pitchFamily="18" charset="0"/>
                            </a:rPr>
                            <m:t>,</m:t>
                          </m:r>
                          <m:r>
                            <a:rPr lang="en-US" sz="3200" i="1">
                              <a:solidFill>
                                <a:schemeClr val="tx2"/>
                              </a:solidFill>
                              <a:latin typeface="Cambria Math" panose="02040503050406030204" pitchFamily="18" charset="0"/>
                            </a:rPr>
                            <m:t>𝑠</m:t>
                          </m:r>
                        </m:sub>
                      </m:sSub>
                    </m:oMath>
                  </a14:m>
                  <a:r>
                    <a:rPr lang="en-US" sz="3200" dirty="0"/>
                    <a:t> is often available. </a:t>
                  </a:r>
                </a:p>
              </p:txBody>
            </p:sp>
          </mc:Choice>
          <mc:Fallback>
            <p:sp>
              <p:nvSpPr>
                <p:cNvPr id="38" name="Rectangle 37">
                  <a:extLst>
                    <a:ext uri="{FF2B5EF4-FFF2-40B4-BE49-F238E27FC236}">
                      <a16:creationId xmlns:a16="http://schemas.microsoft.com/office/drawing/2014/main" id="{EF12BC4F-C5FA-4573-9C65-2BB400875B55}"/>
                    </a:ext>
                  </a:extLst>
                </p:cNvPr>
                <p:cNvSpPr>
                  <a:spLocks noRot="1" noChangeAspect="1" noMove="1" noResize="1" noEditPoints="1" noAdjustHandles="1" noChangeArrowheads="1" noChangeShapeType="1" noTextEdit="1"/>
                </p:cNvSpPr>
                <p:nvPr/>
              </p:nvSpPr>
              <p:spPr>
                <a:xfrm>
                  <a:off x="1210534" y="3032833"/>
                  <a:ext cx="3779288" cy="1717715"/>
                </a:xfrm>
                <a:prstGeom prst="rect">
                  <a:avLst/>
                </a:prstGeom>
                <a:blipFill>
                  <a:blip r:embed="rId10"/>
                  <a:stretch>
                    <a:fillRect l="-3846" r="-3205" b="-7018"/>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DDC3EFFE-B137-4423-930D-E35C6CA08E86}"/>
                </a:ext>
              </a:extLst>
            </p:cNvPr>
            <p:cNvSpPr/>
            <p:nvPr/>
          </p:nvSpPr>
          <p:spPr>
            <a:xfrm>
              <a:off x="2890042" y="4955084"/>
              <a:ext cx="1649301" cy="44489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0" name="Graphic 39" descr="Arrow Counterclockwise curve">
              <a:extLst>
                <a:ext uri="{FF2B5EF4-FFF2-40B4-BE49-F238E27FC236}">
                  <a16:creationId xmlns:a16="http://schemas.microsoft.com/office/drawing/2014/main" id="{14762517-D1CB-4696-8594-2A47A1B1C3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1700000" flipV="1">
              <a:off x="2551734" y="5250090"/>
              <a:ext cx="914637" cy="734479"/>
            </a:xfrm>
            <a:prstGeom prst="rect">
              <a:avLst/>
            </a:prstGeom>
          </p:spPr>
        </p:pic>
      </p:grpSp>
    </p:spTree>
    <p:extLst>
      <p:ext uri="{BB962C8B-B14F-4D97-AF65-F5344CB8AC3E}">
        <p14:creationId xmlns:p14="http://schemas.microsoft.com/office/powerpoint/2010/main" val="266957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10"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9"/>
                                        </p:tgtEl>
                                      </p:cBhvr>
                                    </p:animEffect>
                                    <p:set>
                                      <p:cBhvr>
                                        <p:cTn id="20" dur="1" fill="hold">
                                          <p:stCondLst>
                                            <p:cond delay="499"/>
                                          </p:stCondLst>
                                        </p:cTn>
                                        <p:tgtEl>
                                          <p:spTgt spid="49"/>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56"/>
                                        </p:tgtEl>
                                      </p:cBhvr>
                                    </p:animEffect>
                                    <p:set>
                                      <p:cBhvr>
                                        <p:cTn id="23" dur="1" fill="hold">
                                          <p:stCondLst>
                                            <p:cond delay="499"/>
                                          </p:stCondLst>
                                        </p:cTn>
                                        <p:tgtEl>
                                          <p:spTgt spid="56"/>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BCC099A8-E4A7-4CC7-AE67-13E9BCC6E898}"/>
              </a:ext>
            </a:extLst>
          </p:cNvPr>
          <p:cNvGrpSpPr/>
          <p:nvPr/>
        </p:nvGrpSpPr>
        <p:grpSpPr>
          <a:xfrm>
            <a:off x="0" y="870224"/>
            <a:ext cx="9144000" cy="1660905"/>
            <a:chOff x="0" y="870224"/>
            <a:chExt cx="9144000" cy="1660905"/>
          </a:xfrm>
        </p:grpSpPr>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BA1A542A-0AA4-42E7-B5EB-33E433DF945C}"/>
                    </a:ext>
                  </a:extLst>
                </p:cNvPr>
                <p:cNvSpPr/>
                <p:nvPr/>
              </p:nvSpPr>
              <p:spPr>
                <a:xfrm>
                  <a:off x="0" y="870224"/>
                  <a:ext cx="9144000" cy="1660905"/>
                </a:xfrm>
                <a:prstGeom prst="rect">
                  <a:avLst/>
                </a:prstGeom>
                <a:solidFill>
                  <a:srgbClr val="CBDA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1257300" lvl="2" indent="-342900">
                    <a:buFont typeface="+mj-lt"/>
                    <a:buAutoNum type="arabicPeriod"/>
                  </a:pPr>
                  <a:r>
                    <a:rPr lang="en-US" b="1" dirty="0">
                      <a:solidFill>
                        <a:schemeClr val="tx2"/>
                      </a:solidFill>
                    </a:rPr>
                    <a:t>Price </a:t>
                  </a:r>
                  <a14:m>
                    <m:oMath xmlns:m="http://schemas.openxmlformats.org/officeDocument/2006/math">
                      <m:sSub>
                        <m:sSubPr>
                          <m:ctrlPr>
                            <a:rPr lang="en-US" b="0" i="0"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𝑃</m:t>
                          </m:r>
                        </m:e>
                        <m:sub>
                          <m:r>
                            <m:rPr>
                              <m:sty m:val="p"/>
                            </m:rPr>
                            <a:rPr lang="en-US" b="0" i="0" smtClean="0">
                              <a:solidFill>
                                <a:schemeClr val="tx2"/>
                              </a:solidFill>
                              <a:latin typeface="Cambria Math" panose="02040503050406030204" pitchFamily="18" charset="0"/>
                            </a:rPr>
                            <m:t>t</m:t>
                          </m:r>
                          <m:r>
                            <a:rPr lang="en-US" b="0" i="0" smtClean="0">
                              <a:solidFill>
                                <a:schemeClr val="tx2"/>
                              </a:solidFill>
                              <a:latin typeface="Cambria Math" panose="02040503050406030204" pitchFamily="18" charset="0"/>
                            </a:rPr>
                            <m:t>,</m:t>
                          </m:r>
                          <m:r>
                            <m:rPr>
                              <m:sty m:val="p"/>
                            </m:rPr>
                            <a:rPr lang="en-US" b="0" i="0" smtClean="0">
                              <a:solidFill>
                                <a:schemeClr val="tx2"/>
                              </a:solidFill>
                              <a:latin typeface="Cambria Math" panose="02040503050406030204" pitchFamily="18" charset="0"/>
                            </a:rPr>
                            <m:t>i</m:t>
                          </m:r>
                          <m:r>
                            <a:rPr lang="en-US" b="0" i="0" smtClean="0">
                              <a:solidFill>
                                <a:schemeClr val="tx2"/>
                              </a:solidFill>
                              <a:latin typeface="Cambria Math" panose="02040503050406030204" pitchFamily="18" charset="0"/>
                            </a:rPr>
                            <m:t>, </m:t>
                          </m:r>
                          <m:r>
                            <m:rPr>
                              <m:sty m:val="p"/>
                            </m:rPr>
                            <a:rPr lang="en-US" b="0" i="0" smtClean="0">
                              <a:solidFill>
                                <a:schemeClr val="tx2"/>
                              </a:solidFill>
                              <a:latin typeface="Cambria Math" panose="02040503050406030204" pitchFamily="18" charset="0"/>
                            </a:rPr>
                            <m:t>s</m:t>
                          </m:r>
                        </m:sub>
                      </m:sSub>
                      <m:r>
                        <a:rPr lang="en-US" b="0" i="1" smtClean="0">
                          <a:solidFill>
                            <a:schemeClr val="tx2"/>
                          </a:solidFill>
                          <a:latin typeface="Cambria Math" panose="02040503050406030204" pitchFamily="18" charset="0"/>
                        </a:rPr>
                        <m:t>=</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𝑉</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𝑠</m:t>
                          </m:r>
                        </m:sub>
                      </m:sSub>
                      <m:r>
                        <a:rPr lang="en-US" b="0" i="1" smtClean="0">
                          <a:solidFill>
                            <a:schemeClr val="tx2"/>
                          </a:solidFill>
                          <a:latin typeface="Cambria Math" panose="02040503050406030204" pitchFamily="18" charset="0"/>
                        </a:rPr>
                        <m:t>/</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𝑠</m:t>
                          </m:r>
                        </m:sub>
                      </m:sSub>
                    </m:oMath>
                  </a14:m>
                  <a:endParaRPr lang="en-US" dirty="0">
                    <a:solidFill>
                      <a:schemeClr val="tx2"/>
                    </a:solidFill>
                  </a:endParaRPr>
                </a:p>
                <a:p>
                  <a:pPr marL="1257300" lvl="2" indent="-342900">
                    <a:buFont typeface="+mj-lt"/>
                    <a:buAutoNum type="arabicPeriod"/>
                  </a:pPr>
                  <a:r>
                    <a:rPr lang="en-US" b="1" dirty="0">
                      <a:solidFill>
                        <a:schemeClr val="tx2"/>
                      </a:solidFill>
                    </a:rPr>
                    <a:t>Total value of species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nary>
                        <m:naryPr>
                          <m:chr m:val="∑"/>
                          <m:ctrlPr>
                            <a:rPr lang="en-US" i="1">
                              <a:solidFill>
                                <a:schemeClr val="tx2"/>
                              </a:solidFill>
                              <a:latin typeface="Cambria Math" panose="02040503050406030204" pitchFamily="18" charset="0"/>
                            </a:rPr>
                          </m:ctrlPr>
                        </m:naryPr>
                        <m:sub>
                          <m:r>
                            <m:rPr>
                              <m:brk m:alnAt="23"/>
                            </m:rPr>
                            <a:rPr lang="en-US" i="1">
                              <a:solidFill>
                                <a:schemeClr val="tx2"/>
                              </a:solidFill>
                              <a:latin typeface="Cambria Math" panose="02040503050406030204" pitchFamily="18" charset="0"/>
                            </a:rPr>
                            <m:t>𝑠</m:t>
                          </m:r>
                          <m:r>
                            <a:rPr lang="en-US" i="1">
                              <a:solidFill>
                                <a:schemeClr val="tx2"/>
                              </a:solidFill>
                              <a:latin typeface="Cambria Math" panose="02040503050406030204" pitchFamily="18" charset="0"/>
                            </a:rPr>
                            <m:t>=1</m:t>
                          </m:r>
                        </m:sub>
                        <m:sup>
                          <m:r>
                            <a:rPr lang="en-US" i="1">
                              <a:solidFill>
                                <a:schemeClr val="tx2"/>
                              </a:solidFill>
                              <a:latin typeface="Cambria Math" panose="02040503050406030204" pitchFamily="18" charset="0"/>
                            </a:rPr>
                            <m:t>𝑙</m:t>
                          </m:r>
                        </m:sup>
                        <m:e>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r>
                            <a:rPr lang="en-US" i="1">
                              <a:solidFill>
                                <a:schemeClr val="tx2"/>
                              </a:solidFill>
                              <a:latin typeface="Cambria Math" panose="02040503050406030204" pitchFamily="18" charset="0"/>
                            </a:rPr>
                            <m:t>)</m:t>
                          </m:r>
                        </m:e>
                      </m:nary>
                    </m:oMath>
                  </a14:m>
                  <a:endParaRPr lang="en-US" dirty="0">
                    <a:solidFill>
                      <a:schemeClr val="tx2"/>
                    </a:solidFill>
                  </a:endParaRPr>
                </a:p>
                <a:p>
                  <a:pPr marL="1257300" lvl="2" indent="-342900">
                    <a:buFont typeface="+mj-lt"/>
                    <a:buAutoNum type="arabicPeriod"/>
                  </a:pPr>
                  <a:r>
                    <a:rPr lang="en-US" b="1" dirty="0">
                      <a:solidFill>
                        <a:schemeClr val="tx2"/>
                      </a:solidFill>
                    </a:rPr>
                    <a:t>Total value of species where P is available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nary>
                        <m:naryPr>
                          <m:chr m:val="∑"/>
                          <m:ctrlPr>
                            <a:rPr lang="en-US" i="1">
                              <a:solidFill>
                                <a:schemeClr val="tx2"/>
                              </a:solidFill>
                              <a:latin typeface="Cambria Math" panose="02040503050406030204" pitchFamily="18" charset="0"/>
                            </a:rPr>
                          </m:ctrlPr>
                        </m:naryPr>
                        <m:sub>
                          <m:r>
                            <m:rPr>
                              <m:brk m:alnAt="23"/>
                            </m:rPr>
                            <a:rPr lang="en-US" i="1">
                              <a:solidFill>
                                <a:schemeClr val="tx2"/>
                              </a:solidFill>
                              <a:latin typeface="Cambria Math" panose="02040503050406030204" pitchFamily="18" charset="0"/>
                            </a:rPr>
                            <m:t>𝑠</m:t>
                          </m:r>
                          <m:r>
                            <a:rPr lang="en-US" i="1">
                              <a:solidFill>
                                <a:schemeClr val="tx2"/>
                              </a:solidFill>
                              <a:latin typeface="Cambria Math" panose="02040503050406030204" pitchFamily="18" charset="0"/>
                            </a:rPr>
                            <m:t>=1</m:t>
                          </m:r>
                        </m:sub>
                        <m:sup>
                          <m:r>
                            <a:rPr lang="en-US" i="1">
                              <a:solidFill>
                                <a:schemeClr val="tx2"/>
                              </a:solidFill>
                              <a:latin typeface="Cambria Math" panose="02040503050406030204" pitchFamily="18" charset="0"/>
                            </a:rPr>
                            <m:t>𝑙</m:t>
                          </m:r>
                        </m:sup>
                        <m:e>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𝑎𝑣𝑎𝑖𝑙𝑏𝑙𝑒</m:t>
                              </m:r>
                            </m:sub>
                          </m:sSub>
                          <m:r>
                            <a:rPr lang="en-US" i="1">
                              <a:solidFill>
                                <a:schemeClr val="tx2"/>
                              </a:solidFill>
                              <a:latin typeface="Cambria Math" panose="02040503050406030204" pitchFamily="18" charset="0"/>
                            </a:rPr>
                            <m:t>)</m:t>
                          </m:r>
                        </m:e>
                      </m:nary>
                    </m:oMath>
                  </a14:m>
                  <a:endParaRPr lang="en-US" dirty="0">
                    <a:solidFill>
                      <a:schemeClr val="tx2"/>
                    </a:solidFill>
                  </a:endParaRPr>
                </a:p>
                <a:p>
                  <a:pPr marL="1257300" lvl="2" indent="-342900">
                    <a:buFont typeface="+mj-lt"/>
                    <a:buAutoNum type="arabicPeriod"/>
                  </a:pPr>
                  <a:r>
                    <a:rPr lang="en-US" b="1" dirty="0">
                      <a:solidFill>
                        <a:schemeClr val="tx2"/>
                      </a:solidFill>
                    </a:rPr>
                    <a:t>Revenue-share</a:t>
                  </a:r>
                  <a:r>
                    <a:rPr lang="en-US" dirty="0">
                      <a:solidFill>
                        <a:schemeClr val="tx2"/>
                      </a:solidFill>
                    </a:rPr>
                    <a:t> </a:t>
                  </a:r>
                  <a14:m>
                    <m:oMath xmlns:m="http://schemas.openxmlformats.org/officeDocument/2006/math">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𝑅</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𝑠</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r>
                            <a:rPr lang="en-US" b="0" i="1" smtClean="0">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r>
                        <a:rPr lang="en-US" i="1">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𝑉</m:t>
                      </m:r>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𝑉</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sub>
                      </m:sSub>
                    </m:oMath>
                  </a14:m>
                  <a:endParaRPr lang="en-US" dirty="0">
                    <a:solidFill>
                      <a:schemeClr val="tx2"/>
                    </a:solidFill>
                  </a:endParaRPr>
                </a:p>
                <a:p>
                  <a:pPr marL="1257300" lvl="2" indent="-342900">
                    <a:buFont typeface="+mj-lt"/>
                    <a:buAutoNum type="arabicPeriod"/>
                  </a:pPr>
                  <a:r>
                    <a:rPr lang="en-US" b="1" dirty="0">
                      <a:solidFill>
                        <a:schemeClr val="tx2"/>
                      </a:solidFill>
                    </a:rPr>
                    <a:t>Revenue-share weighted price changes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𝑃𝐶𝑊</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r>
                            <a:rPr lang="en-US" b="0" i="1" smtClean="0">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r>
                        <a:rPr lang="en-US" i="1">
                          <a:solidFill>
                            <a:schemeClr val="tx2"/>
                          </a:solidFill>
                          <a:latin typeface="Cambria Math" panose="02040503050406030204" pitchFamily="18" charset="0"/>
                        </a:rPr>
                        <m:t>=</m:t>
                      </m:r>
                      <m:f>
                        <m:fPr>
                          <m:ctrlPr>
                            <a:rPr lang="en-US" i="1">
                              <a:solidFill>
                                <a:schemeClr val="tx2"/>
                              </a:solidFill>
                              <a:latin typeface="Cambria Math" panose="02040503050406030204" pitchFamily="18" charset="0"/>
                            </a:rPr>
                          </m:ctrlPr>
                        </m:fPr>
                        <m:num>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𝑅</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𝑅</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num>
                        <m:den>
                          <m:r>
                            <a:rPr lang="en-US" i="1">
                              <a:solidFill>
                                <a:schemeClr val="tx2"/>
                              </a:solidFill>
                              <a:latin typeface="Cambria Math" panose="02040503050406030204" pitchFamily="18" charset="0"/>
                            </a:rPr>
                            <m:t>2</m:t>
                          </m:r>
                        </m:den>
                      </m:f>
                      <m:r>
                        <a:rPr lang="en-US" i="1">
                          <a:solidFill>
                            <a:schemeClr val="tx2"/>
                          </a:solidFill>
                          <a:latin typeface="Cambria Math" panose="02040503050406030204" pitchFamily="18" charset="0"/>
                        </a:rPr>
                        <m:t>∗</m:t>
                      </m:r>
                      <m:func>
                        <m:funcPr>
                          <m:ctrlPr>
                            <a:rPr lang="en-US" i="1">
                              <a:solidFill>
                                <a:schemeClr val="tx2"/>
                              </a:solidFill>
                              <a:latin typeface="Cambria Math" panose="02040503050406030204" pitchFamily="18" charset="0"/>
                            </a:rPr>
                          </m:ctrlPr>
                        </m:funcPr>
                        <m:fName>
                          <m:r>
                            <m:rPr>
                              <m:sty m:val="p"/>
                            </m:rPr>
                            <a:rPr lang="en-US">
                              <a:solidFill>
                                <a:schemeClr val="tx2"/>
                              </a:solidFill>
                              <a:latin typeface="Cambria Math" panose="02040503050406030204" pitchFamily="18" charset="0"/>
                            </a:rPr>
                            <m:t>ln</m:t>
                          </m:r>
                        </m:fName>
                        <m:e>
                          <m:f>
                            <m:fPr>
                              <m:ctrlPr>
                                <a:rPr lang="en-US" i="1">
                                  <a:solidFill>
                                    <a:schemeClr val="tx2"/>
                                  </a:solidFill>
                                  <a:latin typeface="Cambria Math" panose="02040503050406030204" pitchFamily="18" charset="0"/>
                                </a:rPr>
                              </m:ctrlPr>
                            </m:fPr>
                            <m:num>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𝑃</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num>
                            <m:den>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𝑃</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𝑠</m:t>
                                  </m:r>
                                </m:sub>
                              </m:sSub>
                            </m:den>
                          </m:f>
                        </m:e>
                      </m:func>
                    </m:oMath>
                  </a14:m>
                  <a:endParaRPr lang="en-US" dirty="0">
                    <a:solidFill>
                      <a:schemeClr val="tx2"/>
                    </a:solidFill>
                  </a:endParaRPr>
                </a:p>
              </p:txBody>
            </p:sp>
          </mc:Choice>
          <mc:Fallback>
            <p:sp>
              <p:nvSpPr>
                <p:cNvPr id="8" name="Rectangle 7">
                  <a:extLst>
                    <a:ext uri="{FF2B5EF4-FFF2-40B4-BE49-F238E27FC236}">
                      <a16:creationId xmlns:a16="http://schemas.microsoft.com/office/drawing/2014/main" id="{BA1A542A-0AA4-42E7-B5EB-33E433DF945C}"/>
                    </a:ext>
                  </a:extLst>
                </p:cNvPr>
                <p:cNvSpPr>
                  <a:spLocks noRot="1" noChangeAspect="1" noMove="1" noResize="1" noEditPoints="1" noAdjustHandles="1" noChangeArrowheads="1" noChangeShapeType="1" noTextEdit="1"/>
                </p:cNvSpPr>
                <p:nvPr/>
              </p:nvSpPr>
              <p:spPr>
                <a:xfrm>
                  <a:off x="0" y="870224"/>
                  <a:ext cx="9144000" cy="1660905"/>
                </a:xfrm>
                <a:prstGeom prst="rect">
                  <a:avLst/>
                </a:prstGeom>
                <a:blipFill>
                  <a:blip r:embed="rId3"/>
                  <a:stretch>
                    <a:fillRect/>
                  </a:stretch>
                </a:blipFill>
                <a:ln>
                  <a:no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36CD3DB6-9891-4CA2-BE15-50C547248CC7}"/>
                </a:ext>
              </a:extLst>
            </p:cNvPr>
            <p:cNvSpPr/>
            <p:nvPr/>
          </p:nvSpPr>
          <p:spPr>
            <a:xfrm rot="16200000">
              <a:off x="-144330" y="1315906"/>
              <a:ext cx="1211989" cy="646331"/>
            </a:xfrm>
            <a:prstGeom prst="rect">
              <a:avLst/>
            </a:prstGeom>
          </p:spPr>
          <p:txBody>
            <a:bodyPr wrap="square">
              <a:spAutoFit/>
            </a:bodyPr>
            <a:lstStyle/>
            <a:p>
              <a:r>
                <a:rPr lang="en-US" b="1" dirty="0">
                  <a:solidFill>
                    <a:schemeClr val="accent2"/>
                  </a:solidFill>
                </a:rPr>
                <a:t>For each Species (</a:t>
              </a:r>
              <a:r>
                <a:rPr lang="en-US" b="1" i="1" dirty="0">
                  <a:solidFill>
                    <a:schemeClr val="accent2"/>
                  </a:solidFill>
                </a:rPr>
                <a:t>s</a:t>
              </a:r>
              <a:r>
                <a:rPr lang="en-US" b="1" dirty="0">
                  <a:solidFill>
                    <a:schemeClr val="accent2"/>
                  </a:solidFill>
                </a:rPr>
                <a:t>)</a:t>
              </a:r>
            </a:p>
          </p:txBody>
        </p:sp>
      </p:grpSp>
      <p:grpSp>
        <p:nvGrpSpPr>
          <p:cNvPr id="110" name="Group 109">
            <a:extLst>
              <a:ext uri="{FF2B5EF4-FFF2-40B4-BE49-F238E27FC236}">
                <a16:creationId xmlns:a16="http://schemas.microsoft.com/office/drawing/2014/main" id="{F6CB0EC1-BF0C-4FA7-B74F-8C9D9DE993B1}"/>
              </a:ext>
            </a:extLst>
          </p:cNvPr>
          <p:cNvGrpSpPr/>
          <p:nvPr/>
        </p:nvGrpSpPr>
        <p:grpSpPr>
          <a:xfrm>
            <a:off x="0" y="2407920"/>
            <a:ext cx="9144000" cy="2740723"/>
            <a:chOff x="0" y="2407920"/>
            <a:chExt cx="9144000" cy="2740723"/>
          </a:xfrm>
        </p:grpSpPr>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A0804C9B-6FB3-4770-B4B2-F7D66F780E5C}"/>
                    </a:ext>
                  </a:extLst>
                </p:cNvPr>
                <p:cNvSpPr/>
                <p:nvPr/>
              </p:nvSpPr>
              <p:spPr>
                <a:xfrm>
                  <a:off x="0" y="2603729"/>
                  <a:ext cx="9144000" cy="2544914"/>
                </a:xfrm>
                <a:prstGeom prst="rect">
                  <a:avLst/>
                </a:prstGeom>
                <a:solidFill>
                  <a:srgbClr val="CBDA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1257300" lvl="2" indent="-342900">
                    <a:buFont typeface="+mj-lt"/>
                    <a:buAutoNum type="arabicPeriod"/>
                  </a:pPr>
                  <a:r>
                    <a:rPr lang="en-US" b="1" dirty="0">
                      <a:solidFill>
                        <a:schemeClr val="tx2"/>
                      </a:solidFill>
                    </a:rPr>
                    <a:t>Value of categories available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𝑉𝑉</m:t>
                          </m:r>
                        </m:e>
                        <m:sub>
                          <m:r>
                            <a:rPr lang="en-US" i="1">
                              <a:solidFill>
                                <a:schemeClr val="tx2"/>
                              </a:solidFill>
                              <a:latin typeface="Cambria Math" panose="02040503050406030204" pitchFamily="18" charset="0"/>
                            </a:rPr>
                            <m:t>𝑡</m:t>
                          </m:r>
                        </m:sub>
                      </m:sSub>
                      <m:r>
                        <a:rPr lang="en-US" i="1">
                          <a:solidFill>
                            <a:schemeClr val="tx2"/>
                          </a:solidFill>
                          <a:latin typeface="Cambria Math" panose="02040503050406030204" pitchFamily="18" charset="0"/>
                        </a:rPr>
                        <m:t>=</m:t>
                      </m:r>
                      <m:nary>
                        <m:naryPr>
                          <m:chr m:val="∑"/>
                          <m:ctrlPr>
                            <a:rPr lang="en-US" i="1">
                              <a:solidFill>
                                <a:schemeClr val="tx2"/>
                              </a:solidFill>
                              <a:latin typeface="Cambria Math" panose="02040503050406030204" pitchFamily="18" charset="0"/>
                            </a:rPr>
                          </m:ctrlPr>
                        </m:naryPr>
                        <m:sub>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=1</m:t>
                          </m:r>
                        </m:sub>
                        <m:sup>
                          <m:r>
                            <a:rPr lang="en-US" i="1">
                              <a:solidFill>
                                <a:schemeClr val="tx2"/>
                              </a:solidFill>
                              <a:latin typeface="Cambria Math" panose="02040503050406030204" pitchFamily="18" charset="0"/>
                            </a:rPr>
                            <m:t>𝑙</m:t>
                          </m:r>
                        </m:sup>
                        <m:e>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𝑎𝑣𝑎𝑖𝑙𝑏𝑙𝑒</m:t>
                              </m:r>
                            </m:sub>
                          </m:sSub>
                          <m:r>
                            <a:rPr lang="en-US" i="1">
                              <a:solidFill>
                                <a:schemeClr val="tx2"/>
                              </a:solidFill>
                              <a:latin typeface="Cambria Math" panose="02040503050406030204" pitchFamily="18" charset="0"/>
                            </a:rPr>
                            <m:t>)</m:t>
                          </m:r>
                        </m:e>
                      </m:nary>
                    </m:oMath>
                  </a14:m>
                  <a:endParaRPr lang="en-US" b="1" dirty="0">
                    <a:solidFill>
                      <a:schemeClr val="tx2"/>
                    </a:solidFill>
                  </a:endParaRPr>
                </a:p>
                <a:p>
                  <a:pPr marL="1257300" lvl="2" indent="-342900">
                    <a:buFont typeface="+mj-lt"/>
                    <a:buAutoNum type="arabicPeriod"/>
                  </a:pPr>
                  <a:r>
                    <a:rPr lang="en-US" b="1" dirty="0">
                      <a:solidFill>
                        <a:schemeClr val="tx2"/>
                      </a:solidFill>
                    </a:rPr>
                    <a:t>Price change </a:t>
                  </a:r>
                  <a14:m>
                    <m:oMath xmlns:m="http://schemas.openxmlformats.org/officeDocument/2006/math">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𝑃𝐶</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 </m:t>
                      </m:r>
                      <m:nary>
                        <m:naryPr>
                          <m:chr m:val="∑"/>
                          <m:ctrlPr>
                            <a:rPr lang="en-US" i="1">
                              <a:solidFill>
                                <a:schemeClr val="tx2"/>
                              </a:solidFill>
                              <a:latin typeface="Cambria Math" panose="02040503050406030204" pitchFamily="18" charset="0"/>
                            </a:rPr>
                          </m:ctrlPr>
                        </m:naryPr>
                        <m:sub>
                          <m:r>
                            <m:rPr>
                              <m:brk m:alnAt="23"/>
                            </m:rPr>
                            <a:rPr lang="en-US" i="1">
                              <a:solidFill>
                                <a:schemeClr val="tx2"/>
                              </a:solidFill>
                              <a:latin typeface="Cambria Math" panose="02040503050406030204" pitchFamily="18" charset="0"/>
                            </a:rPr>
                            <m:t>𝑠</m:t>
                          </m:r>
                          <m:r>
                            <a:rPr lang="en-US" i="1">
                              <a:solidFill>
                                <a:schemeClr val="tx2"/>
                              </a:solidFill>
                              <a:latin typeface="Cambria Math" panose="02040503050406030204" pitchFamily="18" charset="0"/>
                            </a:rPr>
                            <m:t>=1</m:t>
                          </m:r>
                        </m:sub>
                        <m:sup>
                          <m:r>
                            <a:rPr lang="en-US" i="1">
                              <a:solidFill>
                                <a:schemeClr val="tx2"/>
                              </a:solidFill>
                              <a:latin typeface="Cambria Math" panose="02040503050406030204" pitchFamily="18" charset="0"/>
                            </a:rPr>
                            <m:t>𝑙</m:t>
                          </m:r>
                        </m:sup>
                        <m:e>
                          <m:r>
                            <a:rPr lang="en-US" i="1">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𝑃𝐶</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𝑊</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𝑠</m:t>
                              </m:r>
                            </m:sub>
                          </m:sSub>
                          <m:r>
                            <a:rPr lang="en-US" b="0" i="1" smtClean="0">
                              <a:solidFill>
                                <a:schemeClr val="tx2"/>
                              </a:solidFill>
                              <a:latin typeface="Cambria Math" panose="02040503050406030204" pitchFamily="18" charset="0"/>
                            </a:rPr>
                            <m:t>)</m:t>
                          </m:r>
                        </m:e>
                      </m:nary>
                    </m:oMath>
                  </a14:m>
                  <a:endParaRPr lang="en-US" i="1" dirty="0">
                    <a:solidFill>
                      <a:schemeClr val="tx2"/>
                    </a:solidFill>
                  </a:endParaRPr>
                </a:p>
                <a:p>
                  <a:pPr marL="1257300" lvl="2" indent="-342900">
                    <a:buFont typeface="+mj-lt"/>
                    <a:buAutoNum type="arabicPeriod"/>
                  </a:pPr>
                  <a:r>
                    <a:rPr lang="en-US" b="1" dirty="0">
                      <a:solidFill>
                        <a:schemeClr val="tx2"/>
                      </a:solidFill>
                    </a:rPr>
                    <a:t>Price index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m:t>
                          </m:r>
                          <m:r>
                            <a:rPr lang="en-US" b="0" i="1" smtClean="0">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𝑃</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𝐼</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−1,</m:t>
                          </m:r>
                          <m:r>
                            <a:rPr lang="en-US" b="0" i="1" smtClean="0">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𝑒𝑥𝑝</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𝑃</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𝐶</m:t>
                          </m:r>
                        </m:e>
                        <m:sub>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m:t>
                      </m:r>
                    </m:oMath>
                  </a14:m>
                  <a:r>
                    <a:rPr lang="en-US" dirty="0">
                      <a:solidFill>
                        <a:schemeClr val="tx2"/>
                      </a:solidFill>
                    </a:rPr>
                    <a:t>; where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=1</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=1</m:t>
                      </m:r>
                    </m:oMath>
                  </a14:m>
                  <a:r>
                    <a:rPr lang="en-US" dirty="0">
                      <a:solidFill>
                        <a:schemeClr val="tx2"/>
                      </a:solidFill>
                    </a:rPr>
                    <a:t> </a:t>
                  </a:r>
                  <a:br>
                    <a:rPr lang="en-US" dirty="0">
                      <a:solidFill>
                        <a:schemeClr val="tx2"/>
                      </a:solidFill>
                    </a:rPr>
                  </a:br>
                  <a:r>
                    <a:rPr lang="en-US" dirty="0">
                      <a:solidFill>
                        <a:schemeClr val="tx2"/>
                      </a:solidFill>
                    </a:rPr>
                    <a:t>and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smtClean="0">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oMath>
                  </a14:m>
                  <a:r>
                    <a:rPr lang="en-US" dirty="0">
                      <a:solidFill>
                        <a:schemeClr val="tx2"/>
                      </a:solidFill>
                    </a:rPr>
                    <a:t>/</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𝑃𝐼</m:t>
                          </m:r>
                        </m:e>
                        <m:sub>
                          <m:r>
                            <a:rPr lang="en-US" i="1">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𝑏𝑎𝑠𝑒𝑦𝑟</m:t>
                          </m:r>
                          <m:r>
                            <a:rPr lang="en-US" b="0" i="1" smtClean="0">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oMath>
                  </a14:m>
                  <a:endParaRPr lang="en-US" dirty="0">
                    <a:solidFill>
                      <a:schemeClr val="tx2"/>
                    </a:solidFill>
                  </a:endParaRPr>
                </a:p>
                <a:p>
                  <a:pPr marL="1257300" lvl="2" indent="-342900">
                    <a:buFont typeface="+mj-lt"/>
                    <a:buAutoNum type="arabicPeriod"/>
                  </a:pPr>
                  <a:r>
                    <a:rPr lang="en-US" b="1" dirty="0">
                      <a:solidFill>
                        <a:schemeClr val="tx2"/>
                      </a:solidFill>
                    </a:rPr>
                    <a:t>Implicit quantity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oMath>
                  </a14:m>
                  <a:r>
                    <a:rPr lang="en-US" dirty="0">
                      <a:solidFill>
                        <a:schemeClr val="tx2"/>
                      </a:solidFill>
                    </a:rPr>
                    <a:t>/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𝑃𝐼</m:t>
                          </m:r>
                        </m:e>
                        <m:sub>
                          <m:r>
                            <a:rPr lang="en-US" i="1">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oMath>
                  </a14:m>
                  <a:endParaRPr lang="en-US" dirty="0">
                    <a:solidFill>
                      <a:schemeClr val="tx2"/>
                    </a:solidFill>
                  </a:endParaRPr>
                </a:p>
                <a:p>
                  <a:pPr marL="1257300" lvl="2" indent="-342900">
                    <a:buFont typeface="+mj-lt"/>
                    <a:buAutoNum type="arabicPeriod"/>
                  </a:pPr>
                  <a:r>
                    <a:rPr lang="en-US" b="1" dirty="0">
                      <a:solidFill>
                        <a:schemeClr val="tx2"/>
                      </a:solidFill>
                    </a:rPr>
                    <a:t>Implicit quantity index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𝑄</m:t>
                          </m:r>
                          <m:r>
                            <a:rPr lang="en-US" b="0" i="1" smtClean="0">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oMath>
                  </a14:m>
                  <a:r>
                    <a:rPr lang="en-US" dirty="0">
                      <a:solidFill>
                        <a:schemeClr val="tx2"/>
                      </a:solidFill>
                    </a:rPr>
                    <a:t>/</a:t>
                  </a:r>
                  <a14:m>
                    <m:oMath xmlns:m="http://schemas.openxmlformats.org/officeDocument/2006/math">
                      <m:sSub>
                        <m:sSubPr>
                          <m:ctrlPr>
                            <a:rPr lang="en-US"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𝑏𝑎𝑠𝑒𝑦𝑟</m:t>
                          </m:r>
                          <m:r>
                            <a:rPr lang="en-US" b="0" i="1" smtClean="0">
                              <a:solidFill>
                                <a:schemeClr val="tx2"/>
                              </a:solidFill>
                              <a:latin typeface="Cambria Math" panose="02040503050406030204" pitchFamily="18" charset="0"/>
                            </a:rPr>
                            <m:t>,</m:t>
                          </m:r>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𝑖</m:t>
                          </m:r>
                        </m:sub>
                      </m:sSub>
                    </m:oMath>
                  </a14:m>
                  <a:endParaRPr lang="en-US" dirty="0">
                    <a:solidFill>
                      <a:schemeClr val="tx2"/>
                    </a:solidFill>
                  </a:endParaRPr>
                </a:p>
                <a:p>
                  <a:pPr marL="1257300" lvl="2" indent="-342900">
                    <a:buFont typeface="+mj-lt"/>
                    <a:buAutoNum type="arabicPeriod"/>
                  </a:pPr>
                  <a:r>
                    <a:rPr lang="en-US" b="1" dirty="0">
                      <a:solidFill>
                        <a:schemeClr val="tx2"/>
                      </a:solidFill>
                    </a:rPr>
                    <a:t>Revenue share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𝑅</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sub>
                      </m:sSub>
                    </m:oMath>
                  </a14:m>
                  <a:endParaRPr lang="en-US" dirty="0">
                    <a:solidFill>
                      <a:schemeClr val="tx2"/>
                    </a:solidFill>
                  </a:endParaRPr>
                </a:p>
                <a:p>
                  <a:pPr marL="1257300" lvl="2" indent="-342900">
                    <a:buFont typeface="+mj-lt"/>
                    <a:buAutoNum type="arabicPeriod"/>
                  </a:pPr>
                  <a:r>
                    <a:rPr lang="en-US" b="1" dirty="0">
                      <a:solidFill>
                        <a:schemeClr val="tx2"/>
                      </a:solidFill>
                    </a:rPr>
                    <a:t>Revenue share weighted price changes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𝑃𝐶𝑊</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f>
                        <m:fPr>
                          <m:ctrlPr>
                            <a:rPr lang="en-US" i="1">
                              <a:solidFill>
                                <a:schemeClr val="tx2"/>
                              </a:solidFill>
                              <a:latin typeface="Cambria Math" panose="02040503050406030204" pitchFamily="18" charset="0"/>
                            </a:rPr>
                          </m:ctrlPr>
                        </m:fPr>
                        <m:num>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𝑅</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𝑅</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r>
                                <a:rPr lang="en-US" i="1">
                                  <a:solidFill>
                                    <a:schemeClr val="tx2"/>
                                  </a:solidFill>
                                  <a:latin typeface="Cambria Math" panose="02040503050406030204" pitchFamily="18" charset="0"/>
                                </a:rPr>
                                <m:t>𝑖</m:t>
                              </m:r>
                            </m:sub>
                          </m:sSub>
                        </m:num>
                        <m:den>
                          <m:r>
                            <a:rPr lang="en-US" i="1">
                              <a:solidFill>
                                <a:schemeClr val="tx2"/>
                              </a:solidFill>
                              <a:latin typeface="Cambria Math" panose="02040503050406030204" pitchFamily="18" charset="0"/>
                            </a:rPr>
                            <m:t>2</m:t>
                          </m:r>
                        </m:den>
                      </m:f>
                      <m:r>
                        <a:rPr lang="en-US" i="1">
                          <a:solidFill>
                            <a:schemeClr val="tx2"/>
                          </a:solidFill>
                          <a:latin typeface="Cambria Math" panose="02040503050406030204" pitchFamily="18" charset="0"/>
                        </a:rPr>
                        <m:t>∗</m:t>
                      </m:r>
                      <m:func>
                        <m:funcPr>
                          <m:ctrlPr>
                            <a:rPr lang="en-US" i="1">
                              <a:solidFill>
                                <a:schemeClr val="tx2"/>
                              </a:solidFill>
                              <a:latin typeface="Cambria Math" panose="02040503050406030204" pitchFamily="18" charset="0"/>
                            </a:rPr>
                          </m:ctrlPr>
                        </m:funcPr>
                        <m:fName>
                          <m:r>
                            <m:rPr>
                              <m:sty m:val="p"/>
                            </m:rPr>
                            <a:rPr lang="en-US">
                              <a:solidFill>
                                <a:schemeClr val="tx2"/>
                              </a:solidFill>
                              <a:latin typeface="Cambria Math" panose="02040503050406030204" pitchFamily="18" charset="0"/>
                            </a:rPr>
                            <m:t>ln</m:t>
                          </m:r>
                        </m:fName>
                        <m:e>
                          <m:f>
                            <m:fPr>
                              <m:ctrlPr>
                                <a:rPr lang="en-US" i="1">
                                  <a:solidFill>
                                    <a:schemeClr val="tx2"/>
                                  </a:solidFill>
                                  <a:latin typeface="Cambria Math" panose="02040503050406030204" pitchFamily="18" charset="0"/>
                                </a:rPr>
                              </m:ctrlPr>
                            </m:fPr>
                            <m:num>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𝑃𝐼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num>
                            <m:den>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𝑃𝐼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r>
                                    <a:rPr lang="en-US" i="1">
                                      <a:solidFill>
                                        <a:schemeClr val="tx2"/>
                                      </a:solidFill>
                                      <a:latin typeface="Cambria Math" panose="02040503050406030204" pitchFamily="18" charset="0"/>
                                    </a:rPr>
                                    <m:t>𝑖</m:t>
                                  </m:r>
                                </m:sub>
                              </m:sSub>
                            </m:den>
                          </m:f>
                        </m:e>
                      </m:func>
                    </m:oMath>
                  </a14:m>
                  <a:endParaRPr lang="en-US" dirty="0">
                    <a:solidFill>
                      <a:schemeClr val="tx2"/>
                    </a:solidFill>
                  </a:endParaRPr>
                </a:p>
              </p:txBody>
            </p:sp>
          </mc:Choice>
          <mc:Fallback>
            <p:sp>
              <p:nvSpPr>
                <p:cNvPr id="7" name="Rectangle 6">
                  <a:extLst>
                    <a:ext uri="{FF2B5EF4-FFF2-40B4-BE49-F238E27FC236}">
                      <a16:creationId xmlns:a16="http://schemas.microsoft.com/office/drawing/2014/main" id="{A0804C9B-6FB3-4770-B4B2-F7D66F780E5C}"/>
                    </a:ext>
                  </a:extLst>
                </p:cNvPr>
                <p:cNvSpPr>
                  <a:spLocks noRot="1" noChangeAspect="1" noMove="1" noResize="1" noEditPoints="1" noAdjustHandles="1" noChangeArrowheads="1" noChangeShapeType="1" noTextEdit="1"/>
                </p:cNvSpPr>
                <p:nvPr/>
              </p:nvSpPr>
              <p:spPr>
                <a:xfrm>
                  <a:off x="0" y="2603729"/>
                  <a:ext cx="9144000" cy="2544914"/>
                </a:xfrm>
                <a:prstGeom prst="rect">
                  <a:avLst/>
                </a:prstGeom>
                <a:blipFill>
                  <a:blip r:embed="rId4"/>
                  <a:stretch>
                    <a:fillRect/>
                  </a:stretch>
                </a:blipFill>
                <a:ln>
                  <a:noFill/>
                </a:ln>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DF34EAC5-A5BA-4A9B-B415-0F199774026E}"/>
                </a:ext>
              </a:extLst>
            </p:cNvPr>
            <p:cNvGrpSpPr/>
            <p:nvPr/>
          </p:nvGrpSpPr>
          <p:grpSpPr>
            <a:xfrm>
              <a:off x="61659" y="2490926"/>
              <a:ext cx="952798" cy="168498"/>
              <a:chOff x="63642" y="1823343"/>
              <a:chExt cx="2824142" cy="446559"/>
            </a:xfrm>
          </p:grpSpPr>
          <p:sp>
            <p:nvSpPr>
              <p:cNvPr id="10" name="Arrow: Chevron 9">
                <a:extLst>
                  <a:ext uri="{FF2B5EF4-FFF2-40B4-BE49-F238E27FC236}">
                    <a16:creationId xmlns:a16="http://schemas.microsoft.com/office/drawing/2014/main" id="{5EB83774-D7B7-4677-9101-4E15A0E51A1D}"/>
                  </a:ext>
                </a:extLst>
              </p:cNvPr>
              <p:cNvSpPr/>
              <p:nvPr/>
            </p:nvSpPr>
            <p:spPr>
              <a:xfrm rot="5400000">
                <a:off x="144902" y="1747715"/>
                <a:ext cx="435352" cy="5978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3">
                <a:extLst>
                  <a:ext uri="{FF2B5EF4-FFF2-40B4-BE49-F238E27FC236}">
                    <a16:creationId xmlns:a16="http://schemas.microsoft.com/office/drawing/2014/main" id="{18931430-18CF-4146-82E3-54FC1A9158C2}"/>
                  </a:ext>
                </a:extLst>
              </p:cNvPr>
              <p:cNvSpPr/>
              <p:nvPr/>
            </p:nvSpPr>
            <p:spPr>
              <a:xfrm rot="5400000">
                <a:off x="877869" y="1742083"/>
                <a:ext cx="435352" cy="5978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73777A64-0913-4BA1-8012-ACBDD8FD50E2}"/>
                  </a:ext>
                </a:extLst>
              </p:cNvPr>
              <p:cNvSpPr/>
              <p:nvPr/>
            </p:nvSpPr>
            <p:spPr>
              <a:xfrm rot="5400000">
                <a:off x="1638203" y="1753289"/>
                <a:ext cx="435352" cy="5978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CB9E7010-DE49-4162-A18B-71DFB315BDF2}"/>
                  </a:ext>
                </a:extLst>
              </p:cNvPr>
              <p:cNvSpPr/>
              <p:nvPr/>
            </p:nvSpPr>
            <p:spPr>
              <a:xfrm rot="5400000">
                <a:off x="2371172" y="1753289"/>
                <a:ext cx="435351" cy="5978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a:extLst>
                <a:ext uri="{FF2B5EF4-FFF2-40B4-BE49-F238E27FC236}">
                  <a16:creationId xmlns:a16="http://schemas.microsoft.com/office/drawing/2014/main" id="{7E555A54-9AA0-4BA8-B4ED-64496B5CB6E6}"/>
                </a:ext>
              </a:extLst>
            </p:cNvPr>
            <p:cNvSpPr/>
            <p:nvPr/>
          </p:nvSpPr>
          <p:spPr>
            <a:xfrm rot="16200000">
              <a:off x="-726575" y="3234864"/>
              <a:ext cx="2300219" cy="646331"/>
            </a:xfrm>
            <a:prstGeom prst="rect">
              <a:avLst/>
            </a:prstGeom>
          </p:spPr>
          <p:txBody>
            <a:bodyPr wrap="square">
              <a:spAutoFit/>
            </a:bodyPr>
            <a:lstStyle/>
            <a:p>
              <a:r>
                <a:rPr lang="en-US" b="1" dirty="0">
                  <a:solidFill>
                    <a:schemeClr val="accent2"/>
                  </a:solidFill>
                </a:rPr>
                <a:t>For each Fishery </a:t>
              </a:r>
              <a:br>
                <a:rPr lang="en-US" b="1" dirty="0">
                  <a:solidFill>
                    <a:schemeClr val="accent2"/>
                  </a:solidFill>
                </a:rPr>
              </a:br>
              <a:r>
                <a:rPr lang="en-US" b="1" dirty="0">
                  <a:solidFill>
                    <a:schemeClr val="accent2"/>
                  </a:solidFill>
                </a:rPr>
                <a:t>Category (</a:t>
              </a:r>
              <a:r>
                <a:rPr lang="en-US" b="1" i="1" dirty="0" err="1">
                  <a:solidFill>
                    <a:schemeClr val="accent2"/>
                  </a:solidFill>
                </a:rPr>
                <a:t>i</a:t>
              </a:r>
              <a:r>
                <a:rPr lang="en-US" b="1" dirty="0">
                  <a:solidFill>
                    <a:schemeClr val="accent2"/>
                  </a:solidFill>
                </a:rPr>
                <a:t>)</a:t>
              </a:r>
            </a:p>
          </p:txBody>
        </p:sp>
      </p:grpSp>
      <p:grpSp>
        <p:nvGrpSpPr>
          <p:cNvPr id="111" name="Group 110">
            <a:extLst>
              <a:ext uri="{FF2B5EF4-FFF2-40B4-BE49-F238E27FC236}">
                <a16:creationId xmlns:a16="http://schemas.microsoft.com/office/drawing/2014/main" id="{913A9B27-1DE0-481F-8E5A-6CD94A52EBF6}"/>
              </a:ext>
            </a:extLst>
          </p:cNvPr>
          <p:cNvGrpSpPr/>
          <p:nvPr/>
        </p:nvGrpSpPr>
        <p:grpSpPr>
          <a:xfrm>
            <a:off x="-54265" y="4988770"/>
            <a:ext cx="9198265" cy="1869230"/>
            <a:chOff x="-54265" y="4988770"/>
            <a:chExt cx="9198265" cy="1869230"/>
          </a:xfrm>
        </p:grpSpPr>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4DA09E76-804C-452A-A434-A85F000073E0}"/>
                    </a:ext>
                  </a:extLst>
                </p:cNvPr>
                <p:cNvSpPr/>
                <p:nvPr/>
              </p:nvSpPr>
              <p:spPr>
                <a:xfrm>
                  <a:off x="0" y="5233296"/>
                  <a:ext cx="9144000" cy="1624704"/>
                </a:xfrm>
                <a:prstGeom prst="rect">
                  <a:avLst/>
                </a:prstGeom>
                <a:solidFill>
                  <a:srgbClr val="CBDA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1257300" lvl="2" indent="-342900">
                    <a:buFont typeface="+mj-lt"/>
                    <a:buAutoNum type="arabicPeriod"/>
                  </a:pPr>
                  <a:r>
                    <a:rPr lang="en-US" b="1" dirty="0">
                      <a:solidFill>
                        <a:schemeClr val="tx2"/>
                      </a:solidFill>
                    </a:rPr>
                    <a:t>Price change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𝑃𝐶</m:t>
                          </m:r>
                        </m:e>
                        <m:sub>
                          <m:r>
                            <a:rPr lang="en-US" i="1">
                              <a:solidFill>
                                <a:schemeClr val="tx2"/>
                              </a:solidFill>
                              <a:latin typeface="Cambria Math" panose="02040503050406030204" pitchFamily="18" charset="0"/>
                            </a:rPr>
                            <m:t>𝑡</m:t>
                          </m:r>
                        </m:sub>
                      </m:sSub>
                      <m:r>
                        <a:rPr lang="en-US" i="1">
                          <a:solidFill>
                            <a:schemeClr val="tx2"/>
                          </a:solidFill>
                          <a:latin typeface="Cambria Math" panose="02040503050406030204" pitchFamily="18" charset="0"/>
                        </a:rPr>
                        <m:t>= </m:t>
                      </m:r>
                      <m:nary>
                        <m:naryPr>
                          <m:chr m:val="∑"/>
                          <m:ctrlPr>
                            <a:rPr lang="en-US" i="1">
                              <a:solidFill>
                                <a:schemeClr val="tx2"/>
                              </a:solidFill>
                              <a:latin typeface="Cambria Math" panose="02040503050406030204" pitchFamily="18" charset="0"/>
                            </a:rPr>
                          </m:ctrlPr>
                        </m:naryPr>
                        <m:sub>
                          <m:r>
                            <a:rPr lang="en-US" b="0" i="1" smtClean="0">
                              <a:solidFill>
                                <a:schemeClr val="tx2"/>
                              </a:solidFill>
                              <a:latin typeface="Cambria Math" panose="02040503050406030204" pitchFamily="18" charset="0"/>
                            </a:rPr>
                            <m:t>𝑖</m:t>
                          </m:r>
                          <m:r>
                            <a:rPr lang="en-US" i="1">
                              <a:solidFill>
                                <a:schemeClr val="tx2"/>
                              </a:solidFill>
                              <a:latin typeface="Cambria Math" panose="02040503050406030204" pitchFamily="18" charset="0"/>
                            </a:rPr>
                            <m:t>=1</m:t>
                          </m:r>
                        </m:sub>
                        <m:sup>
                          <m:r>
                            <a:rPr lang="en-US" i="1">
                              <a:solidFill>
                                <a:schemeClr val="tx2"/>
                              </a:solidFill>
                              <a:latin typeface="Cambria Math" panose="02040503050406030204" pitchFamily="18" charset="0"/>
                            </a:rPr>
                            <m:t>𝑙</m:t>
                          </m:r>
                        </m:sup>
                        <m:e>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𝑃𝐶</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𝑊</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𝑖</m:t>
                              </m:r>
                            </m:sub>
                          </m:sSub>
                          <m:r>
                            <a:rPr lang="en-US" i="1">
                              <a:solidFill>
                                <a:schemeClr val="tx2"/>
                              </a:solidFill>
                              <a:latin typeface="Cambria Math" panose="02040503050406030204" pitchFamily="18" charset="0"/>
                            </a:rPr>
                            <m:t>)</m:t>
                          </m:r>
                        </m:e>
                      </m:nary>
                    </m:oMath>
                  </a14:m>
                  <a:endParaRPr lang="en-US" i="1" dirty="0">
                    <a:solidFill>
                      <a:schemeClr val="tx2"/>
                    </a:solidFill>
                  </a:endParaRPr>
                </a:p>
                <a:p>
                  <a:pPr marL="1257300" lvl="2" indent="-342900">
                    <a:buFont typeface="+mj-lt"/>
                    <a:buAutoNum type="arabicPeriod"/>
                  </a:pPr>
                  <a:r>
                    <a:rPr lang="en-US" b="1" dirty="0">
                      <a:solidFill>
                        <a:schemeClr val="tx2"/>
                      </a:solidFill>
                    </a:rPr>
                    <a:t>Price index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sub>
                      </m:sSub>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𝑃</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sub>
                      </m:sSub>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𝑒𝑥𝑝</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𝑃</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𝐶</m:t>
                          </m:r>
                        </m:e>
                        <m:sub>
                          <m:r>
                            <a:rPr lang="en-US" i="1">
                              <a:solidFill>
                                <a:schemeClr val="tx2"/>
                              </a:solidFill>
                              <a:latin typeface="Cambria Math" panose="02040503050406030204" pitchFamily="18" charset="0"/>
                            </a:rPr>
                            <m:t>𝑡</m:t>
                          </m:r>
                        </m:sub>
                      </m:sSub>
                      <m:r>
                        <a:rPr lang="en-US" i="1">
                          <a:solidFill>
                            <a:schemeClr val="tx2"/>
                          </a:solidFill>
                          <a:latin typeface="Cambria Math" panose="02040503050406030204" pitchFamily="18" charset="0"/>
                        </a:rPr>
                        <m:t>)</m:t>
                      </m:r>
                    </m:oMath>
                  </a14:m>
                  <a:r>
                    <a:rPr lang="en-US" dirty="0">
                      <a:solidFill>
                        <a:schemeClr val="tx2"/>
                      </a:solidFill>
                    </a:rPr>
                    <a:t>; where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=1</m:t>
                          </m:r>
                        </m:sub>
                      </m:sSub>
                      <m:r>
                        <a:rPr lang="en-US" i="1">
                          <a:solidFill>
                            <a:schemeClr val="tx2"/>
                          </a:solidFill>
                          <a:latin typeface="Cambria Math" panose="02040503050406030204" pitchFamily="18" charset="0"/>
                        </a:rPr>
                        <m:t>=1</m:t>
                      </m:r>
                    </m:oMath>
                  </a14:m>
                  <a:r>
                    <a:rPr lang="en-US" dirty="0">
                      <a:solidFill>
                        <a:schemeClr val="tx2"/>
                      </a:solidFill>
                    </a:rPr>
                    <a:t> and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sub>
                      </m:sSub>
                    </m:oMath>
                  </a14:m>
                  <a:r>
                    <a:rPr lang="en-US" dirty="0">
                      <a:solidFill>
                        <a:schemeClr val="tx2"/>
                      </a:solidFill>
                    </a:rPr>
                    <a:t>/</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𝑏𝑎𝑠𝑒𝑦𝑟</m:t>
                          </m:r>
                          <m:r>
                            <a:rPr lang="en-US" i="1">
                              <a:solidFill>
                                <a:schemeClr val="tx2"/>
                              </a:solidFill>
                              <a:latin typeface="Cambria Math" panose="02040503050406030204" pitchFamily="18" charset="0"/>
                            </a:rPr>
                            <m:t>,</m:t>
                          </m:r>
                        </m:sub>
                      </m:sSub>
                    </m:oMath>
                  </a14:m>
                  <a:endParaRPr lang="en-US" dirty="0">
                    <a:solidFill>
                      <a:schemeClr val="tx2"/>
                    </a:solidFill>
                  </a:endParaRPr>
                </a:p>
                <a:p>
                  <a:pPr marL="1257300" lvl="2" indent="-342900">
                    <a:buFont typeface="+mj-lt"/>
                    <a:buAutoNum type="arabicPeriod"/>
                  </a:pPr>
                  <a:r>
                    <a:rPr lang="en-US" b="1" dirty="0">
                      <a:solidFill>
                        <a:schemeClr val="tx2"/>
                      </a:solidFill>
                    </a:rPr>
                    <a:t>Implicit quantity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𝑄</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𝑉</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sub>
                      </m:sSub>
                    </m:oMath>
                  </a14:m>
                  <a:r>
                    <a:rPr lang="en-US" dirty="0">
                      <a:solidFill>
                        <a:schemeClr val="tx2"/>
                      </a:solidFill>
                    </a:rPr>
                    <a:t>/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sub>
                      </m:sSub>
                    </m:oMath>
                  </a14:m>
                  <a:endParaRPr lang="en-US" dirty="0">
                    <a:solidFill>
                      <a:schemeClr val="tx2"/>
                    </a:solidFill>
                  </a:endParaRPr>
                </a:p>
                <a:p>
                  <a:pPr marL="1257300" lvl="2" indent="-342900">
                    <a:buFont typeface="+mj-lt"/>
                    <a:buAutoNum type="arabicPeriod"/>
                  </a:pPr>
                  <a:r>
                    <a:rPr lang="en-US" b="1" dirty="0">
                      <a:solidFill>
                        <a:schemeClr val="tx2"/>
                      </a:solidFill>
                    </a:rPr>
                    <a:t>Implicit quantity index </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𝑄</m:t>
                          </m:r>
                          <m:r>
                            <a:rPr lang="en-US" b="0" i="1" smtClean="0">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𝑄</m:t>
                          </m:r>
                          <m:r>
                            <a:rPr lang="en-US" b="0" i="1" smtClean="0">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sub>
                      </m:sSub>
                    </m:oMath>
                  </a14:m>
                  <a:r>
                    <a:rPr lang="en-US" dirty="0">
                      <a:solidFill>
                        <a:schemeClr val="tx2"/>
                      </a:solidFill>
                    </a:rPr>
                    <a:t>/</a:t>
                  </a:r>
                  <a14:m>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𝑏𝑎𝑠𝑒𝑦𝑟</m:t>
                          </m:r>
                        </m:sub>
                      </m:sSub>
                    </m:oMath>
                  </a14:m>
                  <a:endParaRPr lang="en-US" dirty="0">
                    <a:solidFill>
                      <a:schemeClr val="tx2"/>
                    </a:solidFill>
                  </a:endParaRPr>
                </a:p>
                <a:p>
                  <a:pPr marL="1257300" lvl="2" indent="-342900">
                    <a:buFont typeface="+mj-lt"/>
                    <a:buAutoNum type="arabicPeriod"/>
                  </a:pPr>
                  <a:r>
                    <a:rPr lang="en-US" b="1" dirty="0">
                      <a:solidFill>
                        <a:schemeClr val="tx2"/>
                      </a:solidFill>
                    </a:rPr>
                    <a:t>Quantity change </a:t>
                  </a:r>
                  <a14:m>
                    <m:oMath xmlns:m="http://schemas.openxmlformats.org/officeDocument/2006/math">
                      <m:sSub>
                        <m:sSubPr>
                          <m:ctrlPr>
                            <a:rPr lang="en-US" i="1">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𝑄</m:t>
                          </m:r>
                          <m:r>
                            <a:rPr lang="en-US" i="1">
                              <a:solidFill>
                                <a:schemeClr val="tx2"/>
                              </a:solidFill>
                              <a:latin typeface="Cambria Math" panose="02040503050406030204" pitchFamily="18" charset="0"/>
                            </a:rPr>
                            <m:t>𝐶</m:t>
                          </m:r>
                        </m:e>
                        <m:sub>
                          <m:r>
                            <a:rPr lang="en-US" i="1">
                              <a:solidFill>
                                <a:schemeClr val="tx2"/>
                              </a:solidFill>
                              <a:latin typeface="Cambria Math" panose="02040503050406030204" pitchFamily="18" charset="0"/>
                            </a:rPr>
                            <m:t>𝑡</m:t>
                          </m:r>
                        </m:sub>
                      </m:sSub>
                      <m:r>
                        <a:rPr lang="en-US" i="1">
                          <a:solidFill>
                            <a:schemeClr val="tx2"/>
                          </a:solidFill>
                          <a:latin typeface="Cambria Math" panose="02040503050406030204" pitchFamily="18" charset="0"/>
                        </a:rPr>
                        <m:t>=</m:t>
                      </m:r>
                      <m:r>
                        <m:rPr>
                          <m:sty m:val="p"/>
                        </m:rPr>
                        <a:rPr lang="en-US" b="0" i="0" smtClean="0">
                          <a:solidFill>
                            <a:schemeClr val="tx2"/>
                          </a:solidFill>
                          <a:latin typeface="Cambria Math" panose="02040503050406030204" pitchFamily="18" charset="0"/>
                        </a:rPr>
                        <m:t>ln</m:t>
                      </m:r>
                      <m:r>
                        <a:rPr lang="en-US" b="0" i="1" smtClean="0">
                          <a:solidFill>
                            <a:schemeClr val="tx2"/>
                          </a:solidFill>
                          <a:latin typeface="Cambria Math" panose="02040503050406030204" pitchFamily="18" charset="0"/>
                        </a:rPr>
                        <m:t>⁡(</m:t>
                      </m:r>
                      <m:f>
                        <m:fPr>
                          <m:ctrlPr>
                            <a:rPr lang="en-US" b="0" i="1" smtClean="0">
                              <a:solidFill>
                                <a:schemeClr val="tx2"/>
                              </a:solidFill>
                              <a:latin typeface="Cambria Math" panose="02040503050406030204" pitchFamily="18" charset="0"/>
                            </a:rPr>
                          </m:ctrlPr>
                        </m:fPr>
                        <m:num>
                          <m:r>
                            <a:rPr lang="en-US" b="0" i="1" smtClean="0">
                              <a:solidFill>
                                <a:schemeClr val="tx2"/>
                              </a:solidFill>
                              <a:latin typeface="Cambria Math" panose="02040503050406030204" pitchFamily="18" charset="0"/>
                            </a:rPr>
                            <m:t>𝑄</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𝐼</m:t>
                              </m:r>
                            </m:e>
                            <m:sub>
                              <m:r>
                                <a:rPr lang="en-US" b="0" i="1" smtClean="0">
                                  <a:solidFill>
                                    <a:schemeClr val="tx2"/>
                                  </a:solidFill>
                                  <a:latin typeface="Cambria Math" panose="02040503050406030204" pitchFamily="18" charset="0"/>
                                </a:rPr>
                                <m:t>𝑡</m:t>
                              </m:r>
                            </m:sub>
                          </m:sSub>
                        </m:num>
                        <m:den>
                          <m:r>
                            <a:rPr lang="en-US" i="1">
                              <a:solidFill>
                                <a:schemeClr val="tx2"/>
                              </a:solidFill>
                              <a:latin typeface="Cambria Math" panose="02040503050406030204" pitchFamily="18" charset="0"/>
                            </a:rPr>
                            <m:t>𝑄</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𝐼</m:t>
                              </m:r>
                            </m:e>
                            <m:sub>
                              <m:r>
                                <a:rPr lang="en-US" i="1">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−1</m:t>
                              </m:r>
                            </m:sub>
                          </m:sSub>
                        </m:den>
                      </m:f>
                      <m:r>
                        <a:rPr lang="en-US" b="0" i="1" smtClean="0">
                          <a:solidFill>
                            <a:schemeClr val="tx2"/>
                          </a:solidFill>
                          <a:latin typeface="Cambria Math" panose="02040503050406030204" pitchFamily="18" charset="0"/>
                        </a:rPr>
                        <m:t>)</m:t>
                      </m:r>
                    </m:oMath>
                  </a14:m>
                  <a:endParaRPr lang="en-US" dirty="0">
                    <a:solidFill>
                      <a:schemeClr val="tx2"/>
                    </a:solidFill>
                  </a:endParaRPr>
                </a:p>
              </p:txBody>
            </p:sp>
          </mc:Choice>
          <mc:Fallback>
            <p:sp>
              <p:nvSpPr>
                <p:cNvPr id="6" name="Rectangle 5">
                  <a:extLst>
                    <a:ext uri="{FF2B5EF4-FFF2-40B4-BE49-F238E27FC236}">
                      <a16:creationId xmlns:a16="http://schemas.microsoft.com/office/drawing/2014/main" id="{4DA09E76-804C-452A-A434-A85F000073E0}"/>
                    </a:ext>
                  </a:extLst>
                </p:cNvPr>
                <p:cNvSpPr>
                  <a:spLocks noRot="1" noChangeAspect="1" noMove="1" noResize="1" noEditPoints="1" noAdjustHandles="1" noChangeArrowheads="1" noChangeShapeType="1" noTextEdit="1"/>
                </p:cNvSpPr>
                <p:nvPr/>
              </p:nvSpPr>
              <p:spPr>
                <a:xfrm>
                  <a:off x="0" y="5233296"/>
                  <a:ext cx="9144000" cy="1624704"/>
                </a:xfrm>
                <a:prstGeom prst="rect">
                  <a:avLst/>
                </a:prstGeom>
                <a:blipFill>
                  <a:blip r:embed="rId5"/>
                  <a:stretch>
                    <a:fillRect/>
                  </a:stretch>
                </a:blipFill>
                <a:ln>
                  <a:noFill/>
                </a:ln>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67C1CEAF-4BF4-4FDB-8795-B72F0109DD1A}"/>
                </a:ext>
              </a:extLst>
            </p:cNvPr>
            <p:cNvGrpSpPr/>
            <p:nvPr/>
          </p:nvGrpSpPr>
          <p:grpSpPr>
            <a:xfrm>
              <a:off x="61658" y="5133249"/>
              <a:ext cx="937556" cy="274915"/>
              <a:chOff x="63642" y="1823343"/>
              <a:chExt cx="1330839" cy="440984"/>
            </a:xfrm>
          </p:grpSpPr>
          <p:sp>
            <p:nvSpPr>
              <p:cNvPr id="20" name="Arrow: Chevron 19">
                <a:extLst>
                  <a:ext uri="{FF2B5EF4-FFF2-40B4-BE49-F238E27FC236}">
                    <a16:creationId xmlns:a16="http://schemas.microsoft.com/office/drawing/2014/main" id="{F0959B20-EC82-4D8E-929F-E4B32D8A1BCF}"/>
                  </a:ext>
                </a:extLst>
              </p:cNvPr>
              <p:cNvSpPr/>
              <p:nvPr/>
            </p:nvSpPr>
            <p:spPr>
              <a:xfrm rot="5400000">
                <a:off x="144902" y="1747715"/>
                <a:ext cx="435352" cy="5978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Chevron 20">
                <a:extLst>
                  <a:ext uri="{FF2B5EF4-FFF2-40B4-BE49-F238E27FC236}">
                    <a16:creationId xmlns:a16="http://schemas.microsoft.com/office/drawing/2014/main" id="{78C3EB6F-80A8-49BC-9D2B-334B4A825DD6}"/>
                  </a:ext>
                </a:extLst>
              </p:cNvPr>
              <p:cNvSpPr/>
              <p:nvPr/>
            </p:nvSpPr>
            <p:spPr>
              <a:xfrm rot="5400000">
                <a:off x="877869" y="1742083"/>
                <a:ext cx="435352" cy="5978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 name="Rectangle 22">
              <a:extLst>
                <a:ext uri="{FF2B5EF4-FFF2-40B4-BE49-F238E27FC236}">
                  <a16:creationId xmlns:a16="http://schemas.microsoft.com/office/drawing/2014/main" id="{5814D16D-F26D-4DE7-A4D8-B8ECAEC30F8B}"/>
                </a:ext>
              </a:extLst>
            </p:cNvPr>
            <p:cNvSpPr/>
            <p:nvPr/>
          </p:nvSpPr>
          <p:spPr>
            <a:xfrm rot="16200000">
              <a:off x="-500558" y="5435063"/>
              <a:ext cx="1815916" cy="923330"/>
            </a:xfrm>
            <a:prstGeom prst="rect">
              <a:avLst/>
            </a:prstGeom>
          </p:spPr>
          <p:txBody>
            <a:bodyPr wrap="square">
              <a:spAutoFit/>
            </a:bodyPr>
            <a:lstStyle/>
            <a:p>
              <a:r>
                <a:rPr lang="en-US" b="1" dirty="0">
                  <a:solidFill>
                    <a:schemeClr val="accent2"/>
                  </a:solidFill>
                </a:rPr>
                <a:t>For the Entire </a:t>
              </a:r>
              <a:br>
                <a:rPr lang="en-US" b="1" dirty="0">
                  <a:solidFill>
                    <a:schemeClr val="accent2"/>
                  </a:solidFill>
                </a:rPr>
              </a:br>
              <a:r>
                <a:rPr lang="en-US" b="1" dirty="0">
                  <a:solidFill>
                    <a:schemeClr val="accent2"/>
                  </a:solidFill>
                </a:rPr>
                <a:t>Commercial </a:t>
              </a:r>
              <a:br>
                <a:rPr lang="en-US" b="1" dirty="0">
                  <a:solidFill>
                    <a:schemeClr val="accent2"/>
                  </a:solidFill>
                </a:rPr>
              </a:br>
              <a:r>
                <a:rPr lang="en-US" b="1" dirty="0">
                  <a:solidFill>
                    <a:schemeClr val="accent2"/>
                  </a:solidFill>
                </a:rPr>
                <a:t>Fishing Sector</a:t>
              </a:r>
            </a:p>
          </p:txBody>
        </p:sp>
      </p:grpSp>
      <p:grpSp>
        <p:nvGrpSpPr>
          <p:cNvPr id="108" name="Group 107">
            <a:extLst>
              <a:ext uri="{FF2B5EF4-FFF2-40B4-BE49-F238E27FC236}">
                <a16:creationId xmlns:a16="http://schemas.microsoft.com/office/drawing/2014/main" id="{E1EC7173-FC88-492F-BE65-9DBF2B3C087D}"/>
              </a:ext>
            </a:extLst>
          </p:cNvPr>
          <p:cNvGrpSpPr/>
          <p:nvPr/>
        </p:nvGrpSpPr>
        <p:grpSpPr>
          <a:xfrm>
            <a:off x="1236166" y="4254771"/>
            <a:ext cx="4630396" cy="2569475"/>
            <a:chOff x="1236166" y="4254771"/>
            <a:chExt cx="4630396" cy="2569475"/>
          </a:xfrm>
        </p:grpSpPr>
        <p:sp>
          <p:nvSpPr>
            <p:cNvPr id="5" name="Rectangle 4">
              <a:extLst>
                <a:ext uri="{FF2B5EF4-FFF2-40B4-BE49-F238E27FC236}">
                  <a16:creationId xmlns:a16="http://schemas.microsoft.com/office/drawing/2014/main" id="{AD591C40-FC48-4054-9AB2-F5FCD7A316ED}"/>
                </a:ext>
              </a:extLst>
            </p:cNvPr>
            <p:cNvSpPr/>
            <p:nvPr/>
          </p:nvSpPr>
          <p:spPr>
            <a:xfrm>
              <a:off x="1236166" y="6084818"/>
              <a:ext cx="4201885" cy="73942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4E06048A-1B72-435D-90EC-ED7B5B913ECA}"/>
                </a:ext>
              </a:extLst>
            </p:cNvPr>
            <p:cNvSpPr/>
            <p:nvPr/>
          </p:nvSpPr>
          <p:spPr>
            <a:xfrm>
              <a:off x="1253102" y="4254771"/>
              <a:ext cx="4613460" cy="171771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sz="3200" dirty="0"/>
                <a:t>This method is good for data that are missing many of the quantity values. </a:t>
              </a:r>
            </a:p>
          </p:txBody>
        </p:sp>
      </p:grpSp>
      <p:grpSp>
        <p:nvGrpSpPr>
          <p:cNvPr id="106" name="Group 105">
            <a:extLst>
              <a:ext uri="{FF2B5EF4-FFF2-40B4-BE49-F238E27FC236}">
                <a16:creationId xmlns:a16="http://schemas.microsoft.com/office/drawing/2014/main" id="{EDD7BAC3-F418-47E3-99C2-D84378BC97C8}"/>
              </a:ext>
            </a:extLst>
          </p:cNvPr>
          <p:cNvGrpSpPr/>
          <p:nvPr/>
        </p:nvGrpSpPr>
        <p:grpSpPr>
          <a:xfrm>
            <a:off x="1272533" y="1185372"/>
            <a:ext cx="7642089" cy="3522765"/>
            <a:chOff x="1272533" y="1185372"/>
            <a:chExt cx="7642089" cy="3522765"/>
          </a:xfrm>
        </p:grpSpPr>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2D38C98-69A0-43A6-9AC9-BB09C0362AC8}"/>
                    </a:ext>
                  </a:extLst>
                </p:cNvPr>
                <p:cNvSpPr/>
                <p:nvPr/>
              </p:nvSpPr>
              <p:spPr>
                <a:xfrm>
                  <a:off x="4301162" y="2002961"/>
                  <a:ext cx="4613460" cy="27051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sz="3200" dirty="0"/>
                    <a:t>We use the total value were </a:t>
                  </a:r>
                  <a14:m>
                    <m:oMath xmlns:m="http://schemas.openxmlformats.org/officeDocument/2006/math">
                      <m:sSub>
                        <m:sSubPr>
                          <m:ctrlPr>
                            <a:rPr lang="en-US" sz="3200" b="0" i="1" smtClean="0">
                              <a:solidFill>
                                <a:schemeClr val="tx2"/>
                              </a:solidFill>
                              <a:latin typeface="Cambria Math" panose="02040503050406030204" pitchFamily="18" charset="0"/>
                            </a:rPr>
                          </m:ctrlPr>
                        </m:sSubPr>
                        <m:e>
                          <m:r>
                            <a:rPr lang="en-US" sz="3200" b="0" i="1" smtClean="0">
                              <a:solidFill>
                                <a:schemeClr val="tx2"/>
                              </a:solidFill>
                              <a:latin typeface="Cambria Math" panose="02040503050406030204" pitchFamily="18" charset="0"/>
                            </a:rPr>
                            <m:t>𝑃</m:t>
                          </m:r>
                        </m:e>
                        <m:sub>
                          <m:r>
                            <a:rPr lang="en-US" sz="3200" b="0" i="1" smtClean="0">
                              <a:solidFill>
                                <a:schemeClr val="tx2"/>
                              </a:solidFill>
                              <a:latin typeface="Cambria Math" panose="02040503050406030204" pitchFamily="18" charset="0"/>
                            </a:rPr>
                            <m:t>𝑡</m:t>
                          </m:r>
                          <m:r>
                            <a:rPr lang="en-US" sz="3200" b="0" i="1" smtClean="0">
                              <a:solidFill>
                                <a:schemeClr val="tx2"/>
                              </a:solidFill>
                              <a:latin typeface="Cambria Math" panose="02040503050406030204" pitchFamily="18" charset="0"/>
                            </a:rPr>
                            <m:t>,</m:t>
                          </m:r>
                          <m:r>
                            <a:rPr lang="en-US" sz="3200" b="0" i="1" smtClean="0">
                              <a:solidFill>
                                <a:schemeClr val="tx2"/>
                              </a:solidFill>
                              <a:latin typeface="Cambria Math" panose="02040503050406030204" pitchFamily="18" charset="0"/>
                            </a:rPr>
                            <m:t>𝑖</m:t>
                          </m:r>
                          <m:r>
                            <a:rPr lang="en-US" sz="3200" b="0" i="1" smtClean="0">
                              <a:solidFill>
                                <a:schemeClr val="tx2"/>
                              </a:solidFill>
                              <a:latin typeface="Cambria Math" panose="02040503050406030204" pitchFamily="18" charset="0"/>
                            </a:rPr>
                            <m:t>,</m:t>
                          </m:r>
                          <m:r>
                            <a:rPr lang="en-US" sz="3200" b="0" i="1" smtClean="0">
                              <a:solidFill>
                                <a:schemeClr val="tx2"/>
                              </a:solidFill>
                              <a:latin typeface="Cambria Math" panose="02040503050406030204" pitchFamily="18" charset="0"/>
                            </a:rPr>
                            <m:t>𝑠</m:t>
                          </m:r>
                        </m:sub>
                      </m:sSub>
                    </m:oMath>
                  </a14:m>
                  <a:r>
                    <a:rPr lang="en-US" sz="3200" dirty="0"/>
                    <a:t> was available (</a:t>
                  </a:r>
                  <a14:m>
                    <m:oMath xmlns:m="http://schemas.openxmlformats.org/officeDocument/2006/math">
                      <m:sSub>
                        <m:sSubPr>
                          <m:ctrlPr>
                            <a:rPr lang="en-US" sz="3200" i="1">
                              <a:solidFill>
                                <a:schemeClr val="tx2"/>
                              </a:solidFill>
                              <a:latin typeface="Cambria Math" panose="02040503050406030204" pitchFamily="18" charset="0"/>
                            </a:rPr>
                          </m:ctrlPr>
                        </m:sSubPr>
                        <m:e>
                          <m:r>
                            <a:rPr lang="en-US" sz="3200" i="1">
                              <a:solidFill>
                                <a:schemeClr val="tx2"/>
                              </a:solidFill>
                              <a:latin typeface="Cambria Math" panose="02040503050406030204" pitchFamily="18" charset="0"/>
                            </a:rPr>
                            <m:t>𝑉</m:t>
                          </m:r>
                          <m:r>
                            <a:rPr lang="en-US" sz="3200" b="0" i="1" smtClean="0">
                              <a:solidFill>
                                <a:schemeClr val="tx2"/>
                              </a:solidFill>
                              <a:latin typeface="Cambria Math" panose="02040503050406030204" pitchFamily="18" charset="0"/>
                            </a:rPr>
                            <m:t>𝑉</m:t>
                          </m:r>
                        </m:e>
                        <m:sub>
                          <m:r>
                            <a:rPr lang="en-US" sz="3200" i="1">
                              <a:solidFill>
                                <a:schemeClr val="tx2"/>
                              </a:solidFill>
                              <a:latin typeface="Cambria Math" panose="02040503050406030204" pitchFamily="18" charset="0"/>
                            </a:rPr>
                            <m:t>𝑡</m:t>
                          </m:r>
                          <m:r>
                            <a:rPr lang="en-US" sz="3200" i="1">
                              <a:solidFill>
                                <a:schemeClr val="tx2"/>
                              </a:solidFill>
                              <a:latin typeface="Cambria Math" panose="02040503050406030204" pitchFamily="18" charset="0"/>
                            </a:rPr>
                            <m:t>, </m:t>
                          </m:r>
                          <m:r>
                            <a:rPr lang="en-US" sz="3200" i="1">
                              <a:solidFill>
                                <a:schemeClr val="tx2"/>
                              </a:solidFill>
                              <a:latin typeface="Cambria Math" panose="02040503050406030204" pitchFamily="18" charset="0"/>
                            </a:rPr>
                            <m:t>𝑖</m:t>
                          </m:r>
                        </m:sub>
                      </m:sSub>
                    </m:oMath>
                  </a14:m>
                  <a:r>
                    <a:rPr lang="en-US" sz="3200" dirty="0"/>
                    <a:t>) to calculate </a:t>
                  </a:r>
                  <a14:m>
                    <m:oMath xmlns:m="http://schemas.openxmlformats.org/officeDocument/2006/math">
                      <m:sSub>
                        <m:sSubPr>
                          <m:ctrlPr>
                            <a:rPr lang="en-US" sz="3200" i="1">
                              <a:solidFill>
                                <a:schemeClr val="tx2"/>
                              </a:solidFill>
                              <a:latin typeface="Cambria Math" panose="02040503050406030204" pitchFamily="18" charset="0"/>
                            </a:rPr>
                          </m:ctrlPr>
                        </m:sSubPr>
                        <m:e>
                          <m:r>
                            <a:rPr lang="en-US" sz="3200" b="0" i="1" smtClean="0">
                              <a:solidFill>
                                <a:schemeClr val="tx2"/>
                              </a:solidFill>
                              <a:latin typeface="Cambria Math" panose="02040503050406030204" pitchFamily="18" charset="0"/>
                            </a:rPr>
                            <m:t>𝑃𝐼</m:t>
                          </m:r>
                        </m:e>
                        <m:sub>
                          <m:r>
                            <a:rPr lang="en-US" sz="3200" i="1">
                              <a:solidFill>
                                <a:schemeClr val="tx2"/>
                              </a:solidFill>
                              <a:latin typeface="Cambria Math" panose="02040503050406030204" pitchFamily="18" charset="0"/>
                            </a:rPr>
                            <m:t>𝑡</m:t>
                          </m:r>
                          <m:r>
                            <a:rPr lang="en-US" sz="3200" i="1">
                              <a:solidFill>
                                <a:schemeClr val="tx2"/>
                              </a:solidFill>
                              <a:latin typeface="Cambria Math" panose="02040503050406030204" pitchFamily="18" charset="0"/>
                            </a:rPr>
                            <m:t>, </m:t>
                          </m:r>
                          <m:r>
                            <a:rPr lang="en-US" sz="3200" i="1">
                              <a:solidFill>
                                <a:schemeClr val="tx2"/>
                              </a:solidFill>
                              <a:latin typeface="Cambria Math" panose="02040503050406030204" pitchFamily="18" charset="0"/>
                            </a:rPr>
                            <m:t>𝑖</m:t>
                          </m:r>
                        </m:sub>
                      </m:sSub>
                    </m:oMath>
                  </a14:m>
                  <a:r>
                    <a:rPr lang="en-US" sz="3200" dirty="0"/>
                    <a:t> and extrapolate </a:t>
                  </a:r>
                  <a14:m>
                    <m:oMath xmlns:m="http://schemas.openxmlformats.org/officeDocument/2006/math">
                      <m:sSub>
                        <m:sSubPr>
                          <m:ctrlPr>
                            <a:rPr lang="en-US" sz="3200" i="1">
                              <a:solidFill>
                                <a:schemeClr val="tx2"/>
                              </a:solidFill>
                              <a:latin typeface="Cambria Math" panose="02040503050406030204" pitchFamily="18" charset="0"/>
                            </a:rPr>
                          </m:ctrlPr>
                        </m:sSubPr>
                        <m:e>
                          <m:r>
                            <a:rPr lang="en-US" sz="3200" b="0" i="1" smtClean="0">
                              <a:solidFill>
                                <a:schemeClr val="tx2"/>
                              </a:solidFill>
                              <a:latin typeface="Cambria Math" panose="02040503050406030204" pitchFamily="18" charset="0"/>
                            </a:rPr>
                            <m:t>𝑄</m:t>
                          </m:r>
                        </m:e>
                        <m:sub>
                          <m:r>
                            <a:rPr lang="en-US" sz="3200" i="1">
                              <a:solidFill>
                                <a:schemeClr val="tx2"/>
                              </a:solidFill>
                              <a:latin typeface="Cambria Math" panose="02040503050406030204" pitchFamily="18" charset="0"/>
                            </a:rPr>
                            <m:t>𝑡</m:t>
                          </m:r>
                          <m:r>
                            <a:rPr lang="en-US" sz="3200" i="1">
                              <a:solidFill>
                                <a:schemeClr val="tx2"/>
                              </a:solidFill>
                              <a:latin typeface="Cambria Math" panose="02040503050406030204" pitchFamily="18" charset="0"/>
                            </a:rPr>
                            <m:t>, </m:t>
                          </m:r>
                          <m:r>
                            <a:rPr lang="en-US" sz="3200" i="1">
                              <a:solidFill>
                                <a:schemeClr val="tx2"/>
                              </a:solidFill>
                              <a:latin typeface="Cambria Math" panose="02040503050406030204" pitchFamily="18" charset="0"/>
                            </a:rPr>
                            <m:t>𝑖</m:t>
                          </m:r>
                        </m:sub>
                      </m:sSub>
                    </m:oMath>
                  </a14:m>
                  <a:r>
                    <a:rPr lang="en-US" sz="3200" dirty="0"/>
                    <a:t> by dividing the total value (</a:t>
                  </a:r>
                  <a14:m>
                    <m:oMath xmlns:m="http://schemas.openxmlformats.org/officeDocument/2006/math">
                      <m:sSub>
                        <m:sSubPr>
                          <m:ctrlPr>
                            <a:rPr lang="en-US" sz="3200" i="1">
                              <a:solidFill>
                                <a:schemeClr val="tx2"/>
                              </a:solidFill>
                              <a:latin typeface="Cambria Math" panose="02040503050406030204" pitchFamily="18" charset="0"/>
                            </a:rPr>
                          </m:ctrlPr>
                        </m:sSubPr>
                        <m:e>
                          <m:r>
                            <a:rPr lang="en-US" sz="3200" i="1">
                              <a:solidFill>
                                <a:schemeClr val="tx2"/>
                              </a:solidFill>
                              <a:latin typeface="Cambria Math" panose="02040503050406030204" pitchFamily="18" charset="0"/>
                            </a:rPr>
                            <m:t>𝑉</m:t>
                          </m:r>
                        </m:e>
                        <m:sub>
                          <m:r>
                            <a:rPr lang="en-US" sz="3200" i="1">
                              <a:solidFill>
                                <a:schemeClr val="tx2"/>
                              </a:solidFill>
                              <a:latin typeface="Cambria Math" panose="02040503050406030204" pitchFamily="18" charset="0"/>
                            </a:rPr>
                            <m:t>𝑡</m:t>
                          </m:r>
                          <m:r>
                            <a:rPr lang="en-US" sz="3200" i="1">
                              <a:solidFill>
                                <a:schemeClr val="tx2"/>
                              </a:solidFill>
                              <a:latin typeface="Cambria Math" panose="02040503050406030204" pitchFamily="18" charset="0"/>
                            </a:rPr>
                            <m:t>, </m:t>
                          </m:r>
                          <m:r>
                            <a:rPr lang="en-US" sz="3200" i="1">
                              <a:solidFill>
                                <a:schemeClr val="tx2"/>
                              </a:solidFill>
                              <a:latin typeface="Cambria Math" panose="02040503050406030204" pitchFamily="18" charset="0"/>
                            </a:rPr>
                            <m:t>𝑖</m:t>
                          </m:r>
                        </m:sub>
                      </m:sSub>
                    </m:oMath>
                  </a14:m>
                  <a:r>
                    <a:rPr lang="en-US" sz="3200" dirty="0"/>
                    <a:t>) </a:t>
                  </a:r>
                </a:p>
              </p:txBody>
            </p:sp>
          </mc:Choice>
          <mc:Fallback>
            <p:sp>
              <p:nvSpPr>
                <p:cNvPr id="9" name="Rectangle 8">
                  <a:extLst>
                    <a:ext uri="{FF2B5EF4-FFF2-40B4-BE49-F238E27FC236}">
                      <a16:creationId xmlns:a16="http://schemas.microsoft.com/office/drawing/2014/main" id="{92D38C98-69A0-43A6-9AC9-BB09C0362AC8}"/>
                    </a:ext>
                  </a:extLst>
                </p:cNvPr>
                <p:cNvSpPr>
                  <a:spLocks noRot="1" noChangeAspect="1" noMove="1" noResize="1" noEditPoints="1" noAdjustHandles="1" noChangeArrowheads="1" noChangeShapeType="1" noTextEdit="1"/>
                </p:cNvSpPr>
                <p:nvPr/>
              </p:nvSpPr>
              <p:spPr>
                <a:xfrm>
                  <a:off x="4301162" y="2002961"/>
                  <a:ext cx="4613460" cy="2705176"/>
                </a:xfrm>
                <a:prstGeom prst="rect">
                  <a:avLst/>
                </a:prstGeom>
                <a:blipFill>
                  <a:blip r:embed="rId6"/>
                  <a:stretch>
                    <a:fillRect l="-3158" t="-895" r="-2632" b="-4251"/>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4407CE30-12EF-4E60-B445-26B53FE5B58B}"/>
                </a:ext>
              </a:extLst>
            </p:cNvPr>
            <p:cNvCxnSpPr>
              <a:cxnSpLocks/>
              <a:stCxn id="9" idx="1"/>
            </p:cNvCxnSpPr>
            <p:nvPr/>
          </p:nvCxnSpPr>
          <p:spPr>
            <a:xfrm flipH="1" flipV="1">
              <a:off x="2727960" y="1780843"/>
              <a:ext cx="1573202" cy="1574706"/>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sp>
          <p:nvSpPr>
            <p:cNvPr id="58" name="Rectangle 57">
              <a:extLst>
                <a:ext uri="{FF2B5EF4-FFF2-40B4-BE49-F238E27FC236}">
                  <a16:creationId xmlns:a16="http://schemas.microsoft.com/office/drawing/2014/main" id="{7FF2844B-EB44-48E2-B36B-E74B927819D5}"/>
                </a:ext>
              </a:extLst>
            </p:cNvPr>
            <p:cNvSpPr/>
            <p:nvPr/>
          </p:nvSpPr>
          <p:spPr>
            <a:xfrm>
              <a:off x="1272533" y="1185372"/>
              <a:ext cx="6576067" cy="62595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sz="3200" dirty="0"/>
            </a:p>
          </p:txBody>
        </p:sp>
        <p:cxnSp>
          <p:nvCxnSpPr>
            <p:cNvPr id="49" name="Straight Arrow Connector 48">
              <a:extLst>
                <a:ext uri="{FF2B5EF4-FFF2-40B4-BE49-F238E27FC236}">
                  <a16:creationId xmlns:a16="http://schemas.microsoft.com/office/drawing/2014/main" id="{23A3FCFC-20E9-41C8-AB10-39B12FC00768}"/>
                </a:ext>
              </a:extLst>
            </p:cNvPr>
            <p:cNvCxnSpPr>
              <a:cxnSpLocks/>
              <a:stCxn id="9" idx="1"/>
            </p:cNvCxnSpPr>
            <p:nvPr/>
          </p:nvCxnSpPr>
          <p:spPr>
            <a:xfrm flipH="1">
              <a:off x="3733800" y="3355549"/>
              <a:ext cx="567362" cy="526108"/>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sp>
          <p:nvSpPr>
            <p:cNvPr id="96" name="Rectangle 95">
              <a:extLst>
                <a:ext uri="{FF2B5EF4-FFF2-40B4-BE49-F238E27FC236}">
                  <a16:creationId xmlns:a16="http://schemas.microsoft.com/office/drawing/2014/main" id="{AC92C500-D0DD-4F7F-A3BC-DE6F65967312}"/>
                </a:ext>
              </a:extLst>
            </p:cNvPr>
            <p:cNvSpPr/>
            <p:nvPr/>
          </p:nvSpPr>
          <p:spPr>
            <a:xfrm>
              <a:off x="3418947" y="3789037"/>
              <a:ext cx="314853" cy="33274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sz="3200" dirty="0"/>
            </a:p>
          </p:txBody>
        </p:sp>
        <p:cxnSp>
          <p:nvCxnSpPr>
            <p:cNvPr id="60" name="Straight Arrow Connector 59">
              <a:extLst>
                <a:ext uri="{FF2B5EF4-FFF2-40B4-BE49-F238E27FC236}">
                  <a16:creationId xmlns:a16="http://schemas.microsoft.com/office/drawing/2014/main" id="{AE5B5CBA-3877-4B96-9A27-7E6DDD286933}"/>
                </a:ext>
              </a:extLst>
            </p:cNvPr>
            <p:cNvCxnSpPr>
              <a:cxnSpLocks/>
              <a:stCxn id="9" idx="1"/>
            </p:cNvCxnSpPr>
            <p:nvPr/>
          </p:nvCxnSpPr>
          <p:spPr>
            <a:xfrm flipH="1" flipV="1">
              <a:off x="4191000" y="2083569"/>
              <a:ext cx="110162" cy="1271980"/>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sp>
          <p:nvSpPr>
            <p:cNvPr id="97" name="Rectangle 96">
              <a:extLst>
                <a:ext uri="{FF2B5EF4-FFF2-40B4-BE49-F238E27FC236}">
                  <a16:creationId xmlns:a16="http://schemas.microsoft.com/office/drawing/2014/main" id="{0DAB4908-B539-4E68-8256-02D49C42872E}"/>
                </a:ext>
              </a:extLst>
            </p:cNvPr>
            <p:cNvSpPr/>
            <p:nvPr/>
          </p:nvSpPr>
          <p:spPr>
            <a:xfrm>
              <a:off x="3986309" y="1823781"/>
              <a:ext cx="314853" cy="33274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sz="3200" dirty="0"/>
            </a:p>
          </p:txBody>
        </p:sp>
      </p:grpSp>
      <p:grpSp>
        <p:nvGrpSpPr>
          <p:cNvPr id="105" name="Group 104">
            <a:extLst>
              <a:ext uri="{FF2B5EF4-FFF2-40B4-BE49-F238E27FC236}">
                <a16:creationId xmlns:a16="http://schemas.microsoft.com/office/drawing/2014/main" id="{34A3A11B-49CD-4977-946F-545DE72E417A}"/>
              </a:ext>
            </a:extLst>
          </p:cNvPr>
          <p:cNvGrpSpPr/>
          <p:nvPr/>
        </p:nvGrpSpPr>
        <p:grpSpPr>
          <a:xfrm>
            <a:off x="2350718" y="3211173"/>
            <a:ext cx="6576966" cy="3593513"/>
            <a:chOff x="2350718" y="3211173"/>
            <a:chExt cx="6576966" cy="3593513"/>
          </a:xfrm>
        </p:grpSpPr>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1F0AB175-F285-4AFB-9AFA-2F60759B8322}"/>
                    </a:ext>
                  </a:extLst>
                </p:cNvPr>
                <p:cNvSpPr/>
                <p:nvPr/>
              </p:nvSpPr>
              <p:spPr>
                <a:xfrm>
                  <a:off x="4314224" y="4759498"/>
                  <a:ext cx="4613460" cy="204518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sz="3200" dirty="0"/>
                    <a:t>Essentially by calculating </a:t>
                  </a:r>
                  <a14:m>
                    <m:oMath xmlns:m="http://schemas.openxmlformats.org/officeDocument/2006/math">
                      <m:sSub>
                        <m:sSubPr>
                          <m:ctrlPr>
                            <a:rPr lang="en-US" sz="3200" i="1">
                              <a:solidFill>
                                <a:schemeClr val="tx2"/>
                              </a:solidFill>
                              <a:latin typeface="Cambria Math" panose="02040503050406030204" pitchFamily="18" charset="0"/>
                            </a:rPr>
                          </m:ctrlPr>
                        </m:sSubPr>
                        <m:e>
                          <m:r>
                            <a:rPr lang="en-US" sz="3200" i="1">
                              <a:solidFill>
                                <a:schemeClr val="tx2"/>
                              </a:solidFill>
                              <a:latin typeface="Cambria Math" panose="02040503050406030204" pitchFamily="18" charset="0"/>
                            </a:rPr>
                            <m:t>𝑃</m:t>
                          </m:r>
                        </m:e>
                        <m:sub>
                          <m:r>
                            <a:rPr lang="en-US" sz="3200" i="1">
                              <a:solidFill>
                                <a:schemeClr val="tx2"/>
                              </a:solidFill>
                              <a:latin typeface="Cambria Math" panose="02040503050406030204" pitchFamily="18" charset="0"/>
                            </a:rPr>
                            <m:t>𝑡</m:t>
                          </m:r>
                          <m:r>
                            <a:rPr lang="en-US" sz="3200" i="1">
                              <a:solidFill>
                                <a:schemeClr val="tx2"/>
                              </a:solidFill>
                              <a:latin typeface="Cambria Math" panose="02040503050406030204" pitchFamily="18" charset="0"/>
                            </a:rPr>
                            <m:t>,</m:t>
                          </m:r>
                          <m:r>
                            <a:rPr lang="en-US" sz="3200" i="1">
                              <a:solidFill>
                                <a:schemeClr val="tx2"/>
                              </a:solidFill>
                              <a:latin typeface="Cambria Math" panose="02040503050406030204" pitchFamily="18" charset="0"/>
                            </a:rPr>
                            <m:t>𝑖</m:t>
                          </m:r>
                          <m:r>
                            <a:rPr lang="en-US" sz="3200" i="1">
                              <a:solidFill>
                                <a:schemeClr val="tx2"/>
                              </a:solidFill>
                              <a:latin typeface="Cambria Math" panose="02040503050406030204" pitchFamily="18" charset="0"/>
                            </a:rPr>
                            <m:t>,</m:t>
                          </m:r>
                          <m:r>
                            <a:rPr lang="en-US" sz="3200" i="1">
                              <a:solidFill>
                                <a:schemeClr val="tx2"/>
                              </a:solidFill>
                              <a:latin typeface="Cambria Math" panose="02040503050406030204" pitchFamily="18" charset="0"/>
                            </a:rPr>
                            <m:t>𝑠</m:t>
                          </m:r>
                        </m:sub>
                      </m:sSub>
                    </m:oMath>
                  </a14:m>
                  <a:r>
                    <a:rPr lang="en-US" sz="3200" dirty="0"/>
                    <a:t> we are developing a deflator for the total landings values (</a:t>
                  </a:r>
                  <a14:m>
                    <m:oMath xmlns:m="http://schemas.openxmlformats.org/officeDocument/2006/math">
                      <m:sSub>
                        <m:sSubPr>
                          <m:ctrlPr>
                            <a:rPr lang="en-US" sz="3200" i="1">
                              <a:solidFill>
                                <a:schemeClr val="tx2"/>
                              </a:solidFill>
                              <a:latin typeface="Cambria Math" panose="02040503050406030204" pitchFamily="18" charset="0"/>
                            </a:rPr>
                          </m:ctrlPr>
                        </m:sSubPr>
                        <m:e>
                          <m:r>
                            <a:rPr lang="en-US" sz="3200" i="1">
                              <a:solidFill>
                                <a:schemeClr val="tx2"/>
                              </a:solidFill>
                              <a:latin typeface="Cambria Math" panose="02040503050406030204" pitchFamily="18" charset="0"/>
                            </a:rPr>
                            <m:t>𝑉</m:t>
                          </m:r>
                        </m:e>
                        <m:sub>
                          <m:r>
                            <a:rPr lang="en-US" sz="3200" i="1">
                              <a:solidFill>
                                <a:schemeClr val="tx2"/>
                              </a:solidFill>
                              <a:latin typeface="Cambria Math" panose="02040503050406030204" pitchFamily="18" charset="0"/>
                            </a:rPr>
                            <m:t>𝑡</m:t>
                          </m:r>
                          <m:r>
                            <a:rPr lang="en-US" sz="3200" i="1">
                              <a:solidFill>
                                <a:schemeClr val="tx2"/>
                              </a:solidFill>
                              <a:latin typeface="Cambria Math" panose="02040503050406030204" pitchFamily="18" charset="0"/>
                            </a:rPr>
                            <m:t>, </m:t>
                          </m:r>
                          <m:r>
                            <a:rPr lang="en-US" sz="3200" i="1">
                              <a:solidFill>
                                <a:schemeClr val="tx2"/>
                              </a:solidFill>
                              <a:latin typeface="Cambria Math" panose="02040503050406030204" pitchFamily="18" charset="0"/>
                            </a:rPr>
                            <m:t>𝑖</m:t>
                          </m:r>
                        </m:sub>
                      </m:sSub>
                    </m:oMath>
                  </a14:m>
                  <a:r>
                    <a:rPr lang="en-US" sz="3200" dirty="0"/>
                    <a:t> and </a:t>
                  </a:r>
                  <a14:m>
                    <m:oMath xmlns:m="http://schemas.openxmlformats.org/officeDocument/2006/math">
                      <m:sSub>
                        <m:sSubPr>
                          <m:ctrlPr>
                            <a:rPr lang="en-US" sz="3200" i="1">
                              <a:solidFill>
                                <a:schemeClr val="tx2"/>
                              </a:solidFill>
                              <a:latin typeface="Cambria Math" panose="02040503050406030204" pitchFamily="18" charset="0"/>
                            </a:rPr>
                          </m:ctrlPr>
                        </m:sSubPr>
                        <m:e>
                          <m:r>
                            <a:rPr lang="en-US" sz="3200" i="1">
                              <a:solidFill>
                                <a:schemeClr val="tx2"/>
                              </a:solidFill>
                              <a:latin typeface="Cambria Math" panose="02040503050406030204" pitchFamily="18" charset="0"/>
                            </a:rPr>
                            <m:t>𝑉</m:t>
                          </m:r>
                        </m:e>
                        <m:sub>
                          <m:r>
                            <a:rPr lang="en-US" sz="3200" i="1">
                              <a:solidFill>
                                <a:schemeClr val="tx2"/>
                              </a:solidFill>
                              <a:latin typeface="Cambria Math" panose="02040503050406030204" pitchFamily="18" charset="0"/>
                            </a:rPr>
                            <m:t>𝑡</m:t>
                          </m:r>
                        </m:sub>
                      </m:sSub>
                    </m:oMath>
                  </a14:m>
                  <a:r>
                    <a:rPr lang="en-US" sz="3200" dirty="0"/>
                    <a:t>). </a:t>
                  </a:r>
                </a:p>
              </p:txBody>
            </p:sp>
          </mc:Choice>
          <mc:Fallback>
            <p:sp>
              <p:nvSpPr>
                <p:cNvPr id="28" name="Rectangle 27">
                  <a:extLst>
                    <a:ext uri="{FF2B5EF4-FFF2-40B4-BE49-F238E27FC236}">
                      <a16:creationId xmlns:a16="http://schemas.microsoft.com/office/drawing/2014/main" id="{1F0AB175-F285-4AFB-9AFA-2F60759B8322}"/>
                    </a:ext>
                  </a:extLst>
                </p:cNvPr>
                <p:cNvSpPr>
                  <a:spLocks noRot="1" noChangeAspect="1" noMove="1" noResize="1" noEditPoints="1" noAdjustHandles="1" noChangeArrowheads="1" noChangeShapeType="1" noTextEdit="1"/>
                </p:cNvSpPr>
                <p:nvPr/>
              </p:nvSpPr>
              <p:spPr>
                <a:xfrm>
                  <a:off x="4314224" y="4759498"/>
                  <a:ext cx="4613460" cy="2045188"/>
                </a:xfrm>
                <a:prstGeom prst="rect">
                  <a:avLst/>
                </a:prstGeom>
                <a:blipFill>
                  <a:blip r:embed="rId7"/>
                  <a:stretch>
                    <a:fillRect l="-3154" t="-4425" b="-8555"/>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2BE9AC74-F69C-46F1-905D-F5C456C9F5FD}"/>
                </a:ext>
              </a:extLst>
            </p:cNvPr>
            <p:cNvCxnSpPr>
              <a:cxnSpLocks/>
              <a:stCxn id="28" idx="1"/>
            </p:cNvCxnSpPr>
            <p:nvPr/>
          </p:nvCxnSpPr>
          <p:spPr>
            <a:xfrm flipH="1" flipV="1">
              <a:off x="2727960" y="3577667"/>
              <a:ext cx="1586264" cy="2204425"/>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sp>
          <p:nvSpPr>
            <p:cNvPr id="98" name="Rectangle 97">
              <a:extLst>
                <a:ext uri="{FF2B5EF4-FFF2-40B4-BE49-F238E27FC236}">
                  <a16:creationId xmlns:a16="http://schemas.microsoft.com/office/drawing/2014/main" id="{A8585CB3-1BB8-4B13-A163-5AFF22008BD0}"/>
                </a:ext>
              </a:extLst>
            </p:cNvPr>
            <p:cNvSpPr/>
            <p:nvPr/>
          </p:nvSpPr>
          <p:spPr>
            <a:xfrm>
              <a:off x="2382597" y="3211173"/>
              <a:ext cx="314853" cy="33274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sz="3200" dirty="0"/>
            </a:p>
          </p:txBody>
        </p:sp>
        <p:cxnSp>
          <p:nvCxnSpPr>
            <p:cNvPr id="34" name="Straight Arrow Connector 33">
              <a:extLst>
                <a:ext uri="{FF2B5EF4-FFF2-40B4-BE49-F238E27FC236}">
                  <a16:creationId xmlns:a16="http://schemas.microsoft.com/office/drawing/2014/main" id="{BAE6DDBF-BA5C-4345-B36F-7C19BBADCBBF}"/>
                </a:ext>
              </a:extLst>
            </p:cNvPr>
            <p:cNvCxnSpPr>
              <a:cxnSpLocks/>
              <a:stCxn id="28" idx="1"/>
            </p:cNvCxnSpPr>
            <p:nvPr/>
          </p:nvCxnSpPr>
          <p:spPr>
            <a:xfrm flipH="1" flipV="1">
              <a:off x="2834640" y="5703108"/>
              <a:ext cx="1479584" cy="78984"/>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sp>
          <p:nvSpPr>
            <p:cNvPr id="99" name="Rectangle 98">
              <a:extLst>
                <a:ext uri="{FF2B5EF4-FFF2-40B4-BE49-F238E27FC236}">
                  <a16:creationId xmlns:a16="http://schemas.microsoft.com/office/drawing/2014/main" id="{B916FB01-EB91-47F6-90D4-7D032F04E6DF}"/>
                </a:ext>
              </a:extLst>
            </p:cNvPr>
            <p:cNvSpPr/>
            <p:nvPr/>
          </p:nvSpPr>
          <p:spPr>
            <a:xfrm>
              <a:off x="2350718" y="5506258"/>
              <a:ext cx="314853" cy="33274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sz="3200" dirty="0"/>
            </a:p>
          </p:txBody>
        </p:sp>
      </p:grpSp>
      <p:graphicFrame>
        <p:nvGraphicFramePr>
          <p:cNvPr id="39" name="Table 38">
            <a:extLst>
              <a:ext uri="{FF2B5EF4-FFF2-40B4-BE49-F238E27FC236}">
                <a16:creationId xmlns:a16="http://schemas.microsoft.com/office/drawing/2014/main" id="{19BA3161-B4A2-4B7C-8212-A22776347764}"/>
              </a:ext>
            </a:extLst>
          </p:cNvPr>
          <p:cNvGraphicFramePr>
            <a:graphicFrameLocks noGrp="1"/>
          </p:cNvGraphicFramePr>
          <p:nvPr>
            <p:extLst>
              <p:ext uri="{D42A27DB-BD31-4B8C-83A1-F6EECF244321}">
                <p14:modId xmlns:p14="http://schemas.microsoft.com/office/powerpoint/2010/main" val="3355052587"/>
              </p:ext>
            </p:extLst>
          </p:nvPr>
        </p:nvGraphicFramePr>
        <p:xfrm>
          <a:off x="5209959" y="2472316"/>
          <a:ext cx="3592383" cy="4479102"/>
        </p:xfrm>
        <a:graphic>
          <a:graphicData uri="http://schemas.openxmlformats.org/drawingml/2006/table">
            <a:tbl>
              <a:tblPr>
                <a:tableStyleId>{0660B408-B3CF-4A94-85FC-2B1E0A45F4A2}</a:tableStyleId>
              </a:tblPr>
              <a:tblGrid>
                <a:gridCol w="294692">
                  <a:extLst>
                    <a:ext uri="{9D8B030D-6E8A-4147-A177-3AD203B41FA5}">
                      <a16:colId xmlns:a16="http://schemas.microsoft.com/office/drawing/2014/main" val="196962117"/>
                    </a:ext>
                  </a:extLst>
                </a:gridCol>
                <a:gridCol w="609600">
                  <a:extLst>
                    <a:ext uri="{9D8B030D-6E8A-4147-A177-3AD203B41FA5}">
                      <a16:colId xmlns:a16="http://schemas.microsoft.com/office/drawing/2014/main" val="3229612829"/>
                    </a:ext>
                  </a:extLst>
                </a:gridCol>
                <a:gridCol w="859972">
                  <a:extLst>
                    <a:ext uri="{9D8B030D-6E8A-4147-A177-3AD203B41FA5}">
                      <a16:colId xmlns:a16="http://schemas.microsoft.com/office/drawing/2014/main" val="2696197723"/>
                    </a:ext>
                  </a:extLst>
                </a:gridCol>
                <a:gridCol w="766822">
                  <a:extLst>
                    <a:ext uri="{9D8B030D-6E8A-4147-A177-3AD203B41FA5}">
                      <a16:colId xmlns:a16="http://schemas.microsoft.com/office/drawing/2014/main" val="3316825765"/>
                    </a:ext>
                  </a:extLst>
                </a:gridCol>
                <a:gridCol w="768064">
                  <a:extLst>
                    <a:ext uri="{9D8B030D-6E8A-4147-A177-3AD203B41FA5}">
                      <a16:colId xmlns:a16="http://schemas.microsoft.com/office/drawing/2014/main" val="1991422297"/>
                    </a:ext>
                  </a:extLst>
                </a:gridCol>
                <a:gridCol w="293233">
                  <a:extLst>
                    <a:ext uri="{9D8B030D-6E8A-4147-A177-3AD203B41FA5}">
                      <a16:colId xmlns:a16="http://schemas.microsoft.com/office/drawing/2014/main" val="1361707894"/>
                    </a:ext>
                  </a:extLst>
                </a:gridCol>
              </a:tblGrid>
              <a:tr h="362467">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gridSpan="3">
                  <a:txBody>
                    <a:bodyPr/>
                    <a:lstStyle/>
                    <a:p>
                      <a:pPr algn="r" fontAlgn="b"/>
                      <a:r>
                        <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rPr>
                        <a:t>Generic Fish</a:t>
                      </a:r>
                    </a:p>
                  </a:txBody>
                  <a:tcPr marL="2017" marR="2017" marT="2017" marB="0" anchor="b">
                    <a:lnB w="12700" cap="flat" cmpd="sng" algn="ctr">
                      <a:solidFill>
                        <a:schemeClr val="tx1"/>
                      </a:solidFill>
                      <a:prstDash val="solid"/>
                      <a:round/>
                      <a:headEnd type="none" w="med" len="med"/>
                      <a:tailEnd type="none" w="med" len="med"/>
                    </a:lnB>
                  </a:tcPr>
                </a:tc>
                <a:tc hMerge="1">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hMerge="1">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7607529"/>
                  </a:ext>
                </a:extLst>
              </a:tr>
              <a:tr h="233565">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Q </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V</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rPr>
                        <a:t>P</a:t>
                      </a:r>
                    </a:p>
                  </a:txBody>
                  <a:tcPr marL="2017" marR="2017" marT="2017"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3847860"/>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2007</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2000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r>
                        <a:rPr lang="en-US" sz="1800" b="1" i="0" u="none" strike="noStrike" dirty="0">
                          <a:solidFill>
                            <a:srgbClr val="EA7125"/>
                          </a:solidFill>
                          <a:effectLst/>
                          <a:latin typeface="Courier New" panose="02070309020205020404" pitchFamily="49" charset="0"/>
                          <a:ea typeface="MS PMincho" panose="02020600040205080304" pitchFamily="18" charset="-128"/>
                          <a:cs typeface="Courier New" panose="02070309020205020404" pitchFamily="49" charset="0"/>
                        </a:rPr>
                        <a:t>NA</a:t>
                      </a:r>
                    </a:p>
                  </a:txBody>
                  <a:tcPr marL="2017" marR="2017" marT="2017" marB="0" anchor="b">
                    <a:lnT w="12700" cap="flat" cmpd="sng" algn="ctr">
                      <a:solidFill>
                        <a:schemeClr val="tx1"/>
                      </a:solidFill>
                      <a:prstDash val="solid"/>
                      <a:round/>
                      <a:headEnd type="none" w="med" len="med"/>
                      <a:tailEnd type="none" w="med" len="med"/>
                    </a:lnT>
                  </a:tcPr>
                </a:tc>
                <a:tc>
                  <a:txBody>
                    <a:bodyPr/>
                    <a:lstStyle/>
                    <a:p>
                      <a:pPr algn="r" fontAlgn="b"/>
                      <a:endParaRPr lang="en-US" sz="1800" b="1" i="0" u="none" strike="noStrike">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00121191"/>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2008</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2700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i="0" u="none" strike="noStrike" dirty="0">
                          <a:solidFill>
                            <a:srgbClr val="EA7125"/>
                          </a:solidFill>
                          <a:effectLst/>
                          <a:latin typeface="Courier New" panose="02070309020205020404" pitchFamily="49" charset="0"/>
                          <a:ea typeface="MS PMincho" panose="02020600040205080304" pitchFamily="18" charset="-128"/>
                          <a:cs typeface="Courier New" panose="02070309020205020404" pitchFamily="49" charset="0"/>
                        </a:rPr>
                        <a:t>NA</a:t>
                      </a:r>
                    </a:p>
                  </a:txBody>
                  <a:tcPr marL="2017" marR="2017" marT="2017" marB="0" anchor="b"/>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1365462339"/>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2009</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2000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2000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rPr>
                        <a:t>1.00</a:t>
                      </a:r>
                    </a:p>
                  </a:txBody>
                  <a:tcPr marL="2017" marR="2017" marT="2017" marB="0" anchor="b"/>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2458086068"/>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2010</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2500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i="0" u="none" strike="noStrike" dirty="0">
                          <a:solidFill>
                            <a:srgbClr val="EA7125"/>
                          </a:solidFill>
                          <a:effectLst/>
                          <a:latin typeface="Courier New" panose="02070309020205020404" pitchFamily="49" charset="0"/>
                          <a:ea typeface="MS PMincho" panose="02020600040205080304" pitchFamily="18" charset="-128"/>
                          <a:cs typeface="Courier New" panose="02070309020205020404" pitchFamily="49" charset="0"/>
                        </a:rPr>
                        <a:t>NA</a:t>
                      </a:r>
                    </a:p>
                  </a:txBody>
                  <a:tcPr marL="2017" marR="2017" marT="2017" marB="0" anchor="b"/>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4052405330"/>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2011</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3100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i="0" u="none" strike="noStrike" dirty="0">
                          <a:solidFill>
                            <a:srgbClr val="EA7125"/>
                          </a:solidFill>
                          <a:effectLst/>
                          <a:latin typeface="Courier New" panose="02070309020205020404" pitchFamily="49" charset="0"/>
                          <a:ea typeface="MS PMincho" panose="02020600040205080304" pitchFamily="18" charset="-128"/>
                          <a:cs typeface="Courier New" panose="02070309020205020404" pitchFamily="49" charset="0"/>
                        </a:rPr>
                        <a:t>NA</a:t>
                      </a:r>
                    </a:p>
                  </a:txBody>
                  <a:tcPr marL="2017" marR="2017" marT="2017" marB="0" anchor="b"/>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3315469106"/>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2012</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2300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4600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rPr>
                        <a:t>2.00</a:t>
                      </a:r>
                    </a:p>
                  </a:txBody>
                  <a:tcPr marL="2017" marR="2017" marT="2017" marB="0" anchor="b"/>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3251755838"/>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2013</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2800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i="0" u="none" strike="noStrike" dirty="0">
                          <a:solidFill>
                            <a:srgbClr val="EA7125"/>
                          </a:solidFill>
                          <a:effectLst/>
                          <a:latin typeface="Courier New" panose="02070309020205020404" pitchFamily="49" charset="0"/>
                          <a:ea typeface="MS PMincho" panose="02020600040205080304" pitchFamily="18" charset="-128"/>
                          <a:cs typeface="Courier New" panose="02070309020205020404" pitchFamily="49" charset="0"/>
                        </a:rPr>
                        <a:t>NA</a:t>
                      </a:r>
                    </a:p>
                  </a:txBody>
                  <a:tcPr marL="2017" marR="2017" marT="2017" marB="0" anchor="b"/>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999017552"/>
                  </a:ext>
                </a:extLst>
              </a:tr>
              <a:tr h="349118">
                <a:tc>
                  <a:txBody>
                    <a:bodyPr/>
                    <a:lstStyle/>
                    <a:p>
                      <a:pPr algn="r" fontAlgn="b"/>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2014</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3200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i="0" u="none" strike="noStrike" dirty="0">
                          <a:solidFill>
                            <a:srgbClr val="EA7125"/>
                          </a:solidFill>
                          <a:effectLst/>
                          <a:latin typeface="Courier New" panose="02070309020205020404" pitchFamily="49" charset="0"/>
                          <a:ea typeface="MS PMincho" panose="02020600040205080304" pitchFamily="18" charset="-128"/>
                          <a:cs typeface="Courier New" panose="02070309020205020404" pitchFamily="49" charset="0"/>
                        </a:rPr>
                        <a:t>NA</a:t>
                      </a:r>
                    </a:p>
                  </a:txBody>
                  <a:tcPr marL="2017" marR="2017" marT="2017" marB="0" anchor="b"/>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798134981"/>
                  </a:ext>
                </a:extLst>
              </a:tr>
              <a:tr h="349118">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a:effectLst/>
                          <a:latin typeface="Courier New" panose="02070309020205020404" pitchFamily="49" charset="0"/>
                          <a:ea typeface="MS PMincho" panose="02020600040205080304" pitchFamily="18" charset="-128"/>
                          <a:cs typeface="Courier New" panose="02070309020205020404" pitchFamily="49" charset="0"/>
                        </a:rPr>
                        <a:t>2015</a:t>
                      </a:r>
                      <a:endParaRPr lang="en-US" sz="1800" b="1" i="0" u="none" strike="noStrike">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NA</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3500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i="0" u="none" strike="noStrike" dirty="0">
                          <a:solidFill>
                            <a:srgbClr val="EA7125"/>
                          </a:solidFill>
                          <a:effectLst/>
                          <a:latin typeface="Courier New" panose="02070309020205020404" pitchFamily="49" charset="0"/>
                          <a:ea typeface="MS PMincho" panose="02020600040205080304" pitchFamily="18" charset="-128"/>
                          <a:cs typeface="Courier New" panose="02070309020205020404" pitchFamily="49" charset="0"/>
                        </a:rPr>
                        <a:t>NA</a:t>
                      </a:r>
                    </a:p>
                  </a:txBody>
                  <a:tcPr marL="2017" marR="2017" marT="2017" marB="0" anchor="b"/>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1951238753"/>
                  </a:ext>
                </a:extLst>
              </a:tr>
              <a:tr h="349118">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2016</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2200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u="none" strike="noStrike" dirty="0">
                          <a:effectLst/>
                          <a:latin typeface="Courier New" panose="02070309020205020404" pitchFamily="49" charset="0"/>
                          <a:ea typeface="MS PMincho" panose="02020600040205080304" pitchFamily="18" charset="-128"/>
                          <a:cs typeface="Courier New" panose="02070309020205020404" pitchFamily="49" charset="0"/>
                        </a:rPr>
                        <a:t>3200</a:t>
                      </a:r>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r>
                        <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rPr>
                        <a:t>0.69</a:t>
                      </a:r>
                    </a:p>
                  </a:txBody>
                  <a:tcPr marL="2017" marR="2017" marT="2017" marB="0" anchor="b"/>
                </a:tc>
                <a:tc>
                  <a:txBody>
                    <a:bodyPr/>
                    <a:lstStyle/>
                    <a:p>
                      <a:pPr algn="r" fontAlgn="b"/>
                      <a:endParaRPr lang="en-US" sz="1800" b="1" i="0" u="none" strike="noStrike" dirty="0">
                        <a:solidFill>
                          <a:schemeClr val="accent3"/>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1283131992"/>
                  </a:ext>
                </a:extLst>
              </a:tr>
              <a:tr h="349118">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tc>
                  <a:txBody>
                    <a:bodyPr/>
                    <a:lstStyle/>
                    <a:p>
                      <a:pPr algn="r" fontAlgn="b"/>
                      <a:endParaRPr lang="en-US" sz="1800" b="1" i="0" u="none" strike="noStrike" dirty="0">
                        <a:solidFill>
                          <a:srgbClr val="000000"/>
                        </a:solidFill>
                        <a:effectLst/>
                        <a:latin typeface="Courier New" panose="02070309020205020404" pitchFamily="49" charset="0"/>
                        <a:ea typeface="MS PMincho" panose="02020600040205080304" pitchFamily="18" charset="-128"/>
                        <a:cs typeface="Courier New" panose="02070309020205020404" pitchFamily="49" charset="0"/>
                      </a:endParaRPr>
                    </a:p>
                  </a:txBody>
                  <a:tcPr marL="2017" marR="2017" marT="2017" marB="0" anchor="b"/>
                </a:tc>
                <a:extLst>
                  <a:ext uri="{0D108BD9-81ED-4DB2-BD59-A6C34878D82A}">
                    <a16:rowId xmlns:a16="http://schemas.microsoft.com/office/drawing/2014/main" val="2971468027"/>
                  </a:ext>
                </a:extLst>
              </a:tr>
            </a:tbl>
          </a:graphicData>
        </a:graphic>
      </p:graphicFrame>
      <p:grpSp>
        <p:nvGrpSpPr>
          <p:cNvPr id="107" name="Group 106">
            <a:extLst>
              <a:ext uri="{FF2B5EF4-FFF2-40B4-BE49-F238E27FC236}">
                <a16:creationId xmlns:a16="http://schemas.microsoft.com/office/drawing/2014/main" id="{7F4E29E1-C16B-4E4C-8B4A-7C988A2AA063}"/>
              </a:ext>
            </a:extLst>
          </p:cNvPr>
          <p:cNvGrpSpPr/>
          <p:nvPr/>
        </p:nvGrpSpPr>
        <p:grpSpPr>
          <a:xfrm>
            <a:off x="2540735" y="1067585"/>
            <a:ext cx="6261896" cy="5548716"/>
            <a:chOff x="2540735" y="1067585"/>
            <a:chExt cx="6261896" cy="5548716"/>
          </a:xfrm>
        </p:grpSpPr>
        <p:pic>
          <p:nvPicPr>
            <p:cNvPr id="91" name="Graphic 90" descr="Arrow Counterclockwise curve">
              <a:extLst>
                <a:ext uri="{FF2B5EF4-FFF2-40B4-BE49-F238E27FC236}">
                  <a16:creationId xmlns:a16="http://schemas.microsoft.com/office/drawing/2014/main" id="{28539C61-FA0E-44CB-84FF-556374084E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7100000" flipV="1">
              <a:off x="6957724" y="1269132"/>
              <a:ext cx="2046454" cy="1643360"/>
            </a:xfrm>
            <a:prstGeom prst="rect">
              <a:avLst/>
            </a:prstGeom>
          </p:spPr>
        </p:pic>
        <p:pic>
          <p:nvPicPr>
            <p:cNvPr id="92" name="Graphic 91" descr="Close">
              <a:extLst>
                <a:ext uri="{FF2B5EF4-FFF2-40B4-BE49-F238E27FC236}">
                  <a16:creationId xmlns:a16="http://schemas.microsoft.com/office/drawing/2014/main" id="{491607A3-65C2-410B-BD81-06D2A0D3D9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70207" y="3053394"/>
              <a:ext cx="637145" cy="3562907"/>
            </a:xfrm>
            <a:prstGeom prst="rect">
              <a:avLst/>
            </a:prstGeom>
          </p:spPr>
        </p:pic>
        <mc:AlternateContent xmlns:mc="http://schemas.openxmlformats.org/markup-compatibility/2006">
          <mc:Choice xmlns:a14="http://schemas.microsoft.com/office/drawing/2010/main" Requires="a14">
            <p:sp>
              <p:nvSpPr>
                <p:cNvPr id="93" name="Rectangle 92">
                  <a:extLst>
                    <a:ext uri="{FF2B5EF4-FFF2-40B4-BE49-F238E27FC236}">
                      <a16:creationId xmlns:a16="http://schemas.microsoft.com/office/drawing/2014/main" id="{2F74CBEE-340D-4F58-97DC-29454353AC5F}"/>
                    </a:ext>
                  </a:extLst>
                </p:cNvPr>
                <p:cNvSpPr/>
                <p:nvPr/>
              </p:nvSpPr>
              <p:spPr>
                <a:xfrm>
                  <a:off x="2540735" y="3773739"/>
                  <a:ext cx="5389477" cy="284256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sz="3200" dirty="0"/>
                    <a:t>Ex. Here, there are too few </a:t>
                  </a:r>
                  <a14:m>
                    <m:oMath xmlns:m="http://schemas.openxmlformats.org/officeDocument/2006/math">
                      <m:r>
                        <a:rPr lang="en-US" sz="3200" b="0" i="1" smtClean="0">
                          <a:solidFill>
                            <a:schemeClr val="tx2"/>
                          </a:solidFill>
                          <a:latin typeface="Cambria Math" panose="02040503050406030204" pitchFamily="18" charset="0"/>
                        </a:rPr>
                        <m:t>𝑃</m:t>
                      </m:r>
                    </m:oMath>
                  </a14:m>
                  <a:r>
                    <a:rPr lang="en-US" sz="3200" dirty="0"/>
                    <a:t> and it is “not available”</a:t>
                  </a:r>
                </a:p>
                <a:p>
                  <a:endParaRPr lang="en-US" sz="3200" dirty="0"/>
                </a:p>
                <a:p>
                  <a:r>
                    <a:rPr lang="en-US" sz="3200" dirty="0"/>
                    <a:t>Though </a:t>
                  </a:r>
                  <a14:m>
                    <m:oMath xmlns:m="http://schemas.openxmlformats.org/officeDocument/2006/math">
                      <m:r>
                        <a:rPr lang="en-US" sz="3200" b="0" i="1" smtClean="0">
                          <a:solidFill>
                            <a:schemeClr val="tx2"/>
                          </a:solidFill>
                          <a:latin typeface="Cambria Math" panose="02040503050406030204" pitchFamily="18" charset="0"/>
                        </a:rPr>
                        <m:t>𝑉</m:t>
                      </m:r>
                    </m:oMath>
                  </a14:m>
                  <a:r>
                    <a:rPr lang="en-US" sz="3200" dirty="0"/>
                    <a:t> would be removed to calculate </a:t>
                  </a:r>
                  <a14:m>
                    <m:oMath xmlns:m="http://schemas.openxmlformats.org/officeDocument/2006/math">
                      <m:r>
                        <a:rPr lang="en-US" sz="3200" b="0" i="1" smtClean="0">
                          <a:solidFill>
                            <a:schemeClr val="tx2"/>
                          </a:solidFill>
                          <a:latin typeface="Cambria Math" panose="02040503050406030204" pitchFamily="18" charset="0"/>
                        </a:rPr>
                        <m:t>𝑉</m:t>
                      </m:r>
                      <m:sSub>
                        <m:sSubPr>
                          <m:ctrlPr>
                            <a:rPr lang="en-US" sz="3200" b="0" i="1" smtClean="0">
                              <a:solidFill>
                                <a:schemeClr val="tx2"/>
                              </a:solidFill>
                              <a:latin typeface="Cambria Math" panose="02040503050406030204" pitchFamily="18" charset="0"/>
                            </a:rPr>
                          </m:ctrlPr>
                        </m:sSubPr>
                        <m:e>
                          <m:r>
                            <a:rPr lang="en-US" sz="3200" b="0" i="1" smtClean="0">
                              <a:solidFill>
                                <a:schemeClr val="tx2"/>
                              </a:solidFill>
                              <a:latin typeface="Cambria Math" panose="02040503050406030204" pitchFamily="18" charset="0"/>
                            </a:rPr>
                            <m:t>𝑉</m:t>
                          </m:r>
                        </m:e>
                        <m:sub>
                          <m:r>
                            <a:rPr lang="en-US" sz="3200" b="0" i="1" smtClean="0">
                              <a:solidFill>
                                <a:schemeClr val="tx2"/>
                              </a:solidFill>
                              <a:latin typeface="Cambria Math" panose="02040503050406030204" pitchFamily="18" charset="0"/>
                            </a:rPr>
                            <m:t>𝑡</m:t>
                          </m:r>
                          <m:r>
                            <a:rPr lang="en-US" sz="3200" b="0" i="1" smtClean="0">
                              <a:solidFill>
                                <a:schemeClr val="tx2"/>
                              </a:solidFill>
                              <a:latin typeface="Cambria Math" panose="02040503050406030204" pitchFamily="18" charset="0"/>
                            </a:rPr>
                            <m:t>,</m:t>
                          </m:r>
                          <m:r>
                            <a:rPr lang="en-US" sz="3200" b="0" i="1" smtClean="0">
                              <a:solidFill>
                                <a:schemeClr val="tx2"/>
                              </a:solidFill>
                              <a:latin typeface="Cambria Math" panose="02040503050406030204" pitchFamily="18" charset="0"/>
                            </a:rPr>
                            <m:t>𝑖</m:t>
                          </m:r>
                        </m:sub>
                      </m:sSub>
                    </m:oMath>
                  </a14:m>
                  <a:r>
                    <a:rPr lang="en-US" sz="3200" dirty="0"/>
                    <a:t>, it is kept for </a:t>
                  </a:r>
                  <a14:m>
                    <m:oMath xmlns:m="http://schemas.openxmlformats.org/officeDocument/2006/math">
                      <m:sSub>
                        <m:sSubPr>
                          <m:ctrlPr>
                            <a:rPr lang="en-US" sz="3200" b="0" i="1" smtClean="0">
                              <a:solidFill>
                                <a:schemeClr val="tx2"/>
                              </a:solidFill>
                              <a:latin typeface="Cambria Math" panose="02040503050406030204" pitchFamily="18" charset="0"/>
                            </a:rPr>
                          </m:ctrlPr>
                        </m:sSubPr>
                        <m:e>
                          <m:r>
                            <a:rPr lang="en-US" sz="3200" b="0" i="1" smtClean="0">
                              <a:solidFill>
                                <a:schemeClr val="tx2"/>
                              </a:solidFill>
                              <a:latin typeface="Cambria Math" panose="02040503050406030204" pitchFamily="18" charset="0"/>
                            </a:rPr>
                            <m:t>𝑉</m:t>
                          </m:r>
                        </m:e>
                        <m:sub>
                          <m:r>
                            <a:rPr lang="en-US" sz="3200" b="0" i="1" smtClean="0">
                              <a:solidFill>
                                <a:schemeClr val="tx2"/>
                              </a:solidFill>
                              <a:latin typeface="Cambria Math" panose="02040503050406030204" pitchFamily="18" charset="0"/>
                            </a:rPr>
                            <m:t>𝑡</m:t>
                          </m:r>
                          <m:r>
                            <a:rPr lang="en-US" sz="3200" b="0" i="1" smtClean="0">
                              <a:solidFill>
                                <a:schemeClr val="tx2"/>
                              </a:solidFill>
                              <a:latin typeface="Cambria Math" panose="02040503050406030204" pitchFamily="18" charset="0"/>
                            </a:rPr>
                            <m:t>,</m:t>
                          </m:r>
                          <m:r>
                            <a:rPr lang="en-US" sz="3200" b="0" i="1" smtClean="0">
                              <a:solidFill>
                                <a:schemeClr val="tx2"/>
                              </a:solidFill>
                              <a:latin typeface="Cambria Math" panose="02040503050406030204" pitchFamily="18" charset="0"/>
                            </a:rPr>
                            <m:t>𝑖</m:t>
                          </m:r>
                        </m:sub>
                      </m:sSub>
                    </m:oMath>
                  </a14:m>
                  <a:endParaRPr lang="en-US" sz="3200" dirty="0"/>
                </a:p>
              </p:txBody>
            </p:sp>
          </mc:Choice>
          <mc:Fallback>
            <p:sp>
              <p:nvSpPr>
                <p:cNvPr id="93" name="Rectangle 92">
                  <a:extLst>
                    <a:ext uri="{FF2B5EF4-FFF2-40B4-BE49-F238E27FC236}">
                      <a16:creationId xmlns:a16="http://schemas.microsoft.com/office/drawing/2014/main" id="{2F74CBEE-340D-4F58-97DC-29454353AC5F}"/>
                    </a:ext>
                  </a:extLst>
                </p:cNvPr>
                <p:cNvSpPr>
                  <a:spLocks noRot="1" noChangeAspect="1" noMove="1" noResize="1" noEditPoints="1" noAdjustHandles="1" noChangeArrowheads="1" noChangeShapeType="1" noTextEdit="1"/>
                </p:cNvSpPr>
                <p:nvPr/>
              </p:nvSpPr>
              <p:spPr>
                <a:xfrm>
                  <a:off x="2540735" y="3773739"/>
                  <a:ext cx="5389477" cy="2842562"/>
                </a:xfrm>
                <a:prstGeom prst="rect">
                  <a:avLst/>
                </a:prstGeom>
                <a:blipFill>
                  <a:blip r:embed="rId12"/>
                  <a:stretch>
                    <a:fillRect l="-2703" r="-225" b="-638"/>
                  </a:stretch>
                </a:blipFill>
              </p:spPr>
              <p:txBody>
                <a:bodyPr/>
                <a:lstStyle/>
                <a:p>
                  <a:r>
                    <a:rPr lang="en-US">
                      <a:noFill/>
                    </a:rPr>
                    <a:t> </a:t>
                  </a:r>
                </a:p>
              </p:txBody>
            </p:sp>
          </mc:Fallback>
        </mc:AlternateContent>
      </p:grpSp>
      <p:grpSp>
        <p:nvGrpSpPr>
          <p:cNvPr id="117" name="Group 116">
            <a:extLst>
              <a:ext uri="{FF2B5EF4-FFF2-40B4-BE49-F238E27FC236}">
                <a16:creationId xmlns:a16="http://schemas.microsoft.com/office/drawing/2014/main" id="{C88D4D41-63AE-4BB5-BAA5-0596E424F3DD}"/>
              </a:ext>
            </a:extLst>
          </p:cNvPr>
          <p:cNvGrpSpPr/>
          <p:nvPr/>
        </p:nvGrpSpPr>
        <p:grpSpPr>
          <a:xfrm>
            <a:off x="3329906" y="1237396"/>
            <a:ext cx="3598257" cy="4735090"/>
            <a:chOff x="3360386" y="1237396"/>
            <a:chExt cx="3598257" cy="4735090"/>
          </a:xfrm>
        </p:grpSpPr>
        <p:cxnSp>
          <p:nvCxnSpPr>
            <p:cNvPr id="115" name="Straight Arrow Connector 114">
              <a:extLst>
                <a:ext uri="{FF2B5EF4-FFF2-40B4-BE49-F238E27FC236}">
                  <a16:creationId xmlns:a16="http://schemas.microsoft.com/office/drawing/2014/main" id="{3A68E81A-EA6E-4BF0-AB9E-599F968A99C7}"/>
                </a:ext>
              </a:extLst>
            </p:cNvPr>
            <p:cNvCxnSpPr>
              <a:cxnSpLocks/>
              <a:endCxn id="116" idx="2"/>
            </p:cNvCxnSpPr>
            <p:nvPr/>
          </p:nvCxnSpPr>
          <p:spPr>
            <a:xfrm flipH="1" flipV="1">
              <a:off x="3524233" y="1478441"/>
              <a:ext cx="3434410" cy="4494045"/>
            </a:xfrm>
            <a:prstGeom prst="straightConnector1">
              <a:avLst/>
            </a:prstGeom>
            <a:ln w="57150">
              <a:tailEnd type="triangle"/>
            </a:ln>
            <a:effectLst/>
          </p:spPr>
          <p:style>
            <a:lnRef idx="2">
              <a:schemeClr val="accent3"/>
            </a:lnRef>
            <a:fillRef idx="0">
              <a:schemeClr val="accent3"/>
            </a:fillRef>
            <a:effectRef idx="1">
              <a:schemeClr val="accent3"/>
            </a:effectRef>
            <a:fontRef idx="minor">
              <a:schemeClr val="tx1"/>
            </a:fontRef>
          </p:style>
        </p:cxnSp>
        <p:sp>
          <p:nvSpPr>
            <p:cNvPr id="116" name="Rectangle 115">
              <a:extLst>
                <a:ext uri="{FF2B5EF4-FFF2-40B4-BE49-F238E27FC236}">
                  <a16:creationId xmlns:a16="http://schemas.microsoft.com/office/drawing/2014/main" id="{443E5220-62F6-4030-A2F9-A8D22FEC26D1}"/>
                </a:ext>
              </a:extLst>
            </p:cNvPr>
            <p:cNvSpPr/>
            <p:nvPr/>
          </p:nvSpPr>
          <p:spPr>
            <a:xfrm>
              <a:off x="3360386" y="1237396"/>
              <a:ext cx="327694" cy="24104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sz="3200" dirty="0"/>
            </a:p>
          </p:txBody>
        </p:sp>
      </p:grpSp>
      <p:sp>
        <p:nvSpPr>
          <p:cNvPr id="2" name="Title 1">
            <a:extLst>
              <a:ext uri="{FF2B5EF4-FFF2-40B4-BE49-F238E27FC236}">
                <a16:creationId xmlns:a16="http://schemas.microsoft.com/office/drawing/2014/main" id="{DB85215E-6AC2-47C4-A56B-640C203B064E}"/>
              </a:ext>
            </a:extLst>
          </p:cNvPr>
          <p:cNvSpPr>
            <a:spLocks noGrp="1"/>
          </p:cNvSpPr>
          <p:nvPr>
            <p:ph type="title"/>
          </p:nvPr>
        </p:nvSpPr>
        <p:spPr>
          <a:xfrm>
            <a:off x="106680" y="91569"/>
            <a:ext cx="8747760" cy="676014"/>
          </a:xfrm>
        </p:spPr>
        <p:txBody>
          <a:bodyPr>
            <a:normAutofit/>
          </a:bodyPr>
          <a:lstStyle/>
          <a:p>
            <a:r>
              <a:rPr lang="en-US" spc="-120" dirty="0"/>
              <a:t>Output Measurement 3: Price to Implicit Quantity</a:t>
            </a:r>
            <a:endParaRPr lang="en-US" dirty="0"/>
          </a:p>
        </p:txBody>
      </p:sp>
    </p:spTree>
    <p:extLst>
      <p:ext uri="{BB962C8B-B14F-4D97-AF65-F5344CB8AC3E}">
        <p14:creationId xmlns:p14="http://schemas.microsoft.com/office/powerpoint/2010/main" val="66359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childTnLst>
                          </p:cTn>
                        </p:par>
                        <p:par>
                          <p:cTn id="16" fill="hold">
                            <p:stCondLst>
                              <p:cond delay="500"/>
                            </p:stCondLst>
                            <p:childTnLst>
                              <p:par>
                                <p:cTn id="17" presetID="10" presetClass="entr" presetSubtype="0" fill="hold" nodeType="afterEffect">
                                  <p:stCondLst>
                                    <p:cond delay="600"/>
                                  </p:stCondLst>
                                  <p:childTnLst>
                                    <p:set>
                                      <p:cBhvr>
                                        <p:cTn id="18" dur="1" fill="hold">
                                          <p:stCondLst>
                                            <p:cond delay="0"/>
                                          </p:stCondLst>
                                        </p:cTn>
                                        <p:tgtEl>
                                          <p:spTgt spid="117"/>
                                        </p:tgtEl>
                                        <p:attrNameLst>
                                          <p:attrName>style.visibility</p:attrName>
                                        </p:attrNameLst>
                                      </p:cBhvr>
                                      <p:to>
                                        <p:strVal val="visible"/>
                                      </p:to>
                                    </p:set>
                                    <p:animEffect transition="in" filter="fade">
                                      <p:cBhvr>
                                        <p:cTn id="19" dur="500"/>
                                        <p:tgtEl>
                                          <p:spTgt spid="1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39"/>
                                        </p:tgtEl>
                                      </p:cBhvr>
                                    </p:animEffect>
                                    <p:set>
                                      <p:cBhvr>
                                        <p:cTn id="24" dur="1" fill="hold">
                                          <p:stCondLst>
                                            <p:cond delay="499"/>
                                          </p:stCondLst>
                                        </p:cTn>
                                        <p:tgtEl>
                                          <p:spTgt spid="39"/>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07"/>
                                        </p:tgtEl>
                                      </p:cBhvr>
                                    </p:animEffect>
                                    <p:set>
                                      <p:cBhvr>
                                        <p:cTn id="27" dur="1" fill="hold">
                                          <p:stCondLst>
                                            <p:cond delay="499"/>
                                          </p:stCondLst>
                                        </p:cTn>
                                        <p:tgtEl>
                                          <p:spTgt spid="107"/>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17"/>
                                        </p:tgtEl>
                                      </p:cBhvr>
                                    </p:animEffect>
                                    <p:set>
                                      <p:cBhvr>
                                        <p:cTn id="30" dur="1" fill="hold">
                                          <p:stCondLst>
                                            <p:cond delay="499"/>
                                          </p:stCondLst>
                                        </p:cTn>
                                        <p:tgtEl>
                                          <p:spTgt spid="11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10"/>
                                        </p:tgtEl>
                                        <p:attrNameLst>
                                          <p:attrName>style.visibility</p:attrName>
                                        </p:attrNameLst>
                                      </p:cBhvr>
                                      <p:to>
                                        <p:strVal val="visible"/>
                                      </p:to>
                                    </p:set>
                                    <p:animEffect transition="in" filter="fade">
                                      <p:cBhvr>
                                        <p:cTn id="34" dur="500"/>
                                        <p:tgtEl>
                                          <p:spTgt spid="110"/>
                                        </p:tgtEl>
                                      </p:cBhvr>
                                    </p:animEffect>
                                  </p:childTnLst>
                                </p:cTn>
                              </p:par>
                            </p:childTnLst>
                          </p:cTn>
                        </p:par>
                        <p:par>
                          <p:cTn id="35" fill="hold">
                            <p:stCondLst>
                              <p:cond delay="1000"/>
                            </p:stCondLst>
                            <p:childTnLst>
                              <p:par>
                                <p:cTn id="36" presetID="10" presetClass="entr" presetSubtype="0" fill="hold" nodeType="afterEffect">
                                  <p:stCondLst>
                                    <p:cond delay="200"/>
                                  </p:stCondLst>
                                  <p:childTnLst>
                                    <p:set>
                                      <p:cBhvr>
                                        <p:cTn id="37" dur="1" fill="hold">
                                          <p:stCondLst>
                                            <p:cond delay="0"/>
                                          </p:stCondLst>
                                        </p:cTn>
                                        <p:tgtEl>
                                          <p:spTgt spid="111"/>
                                        </p:tgtEl>
                                        <p:attrNameLst>
                                          <p:attrName>style.visibility</p:attrName>
                                        </p:attrNameLst>
                                      </p:cBhvr>
                                      <p:to>
                                        <p:strVal val="visible"/>
                                      </p:to>
                                    </p:set>
                                    <p:animEffect transition="in" filter="fade">
                                      <p:cBhvr>
                                        <p:cTn id="38" dur="500"/>
                                        <p:tgtEl>
                                          <p:spTgt spid="1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6"/>
                                        </p:tgtEl>
                                        <p:attrNameLst>
                                          <p:attrName>style.visibility</p:attrName>
                                        </p:attrNameLst>
                                      </p:cBhvr>
                                      <p:to>
                                        <p:strVal val="visible"/>
                                      </p:to>
                                    </p:set>
                                    <p:animEffect transition="in" filter="fade">
                                      <p:cBhvr>
                                        <p:cTn id="43" dur="500"/>
                                        <p:tgtEl>
                                          <p:spTgt spid="106"/>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06"/>
                                        </p:tgtEl>
                                      </p:cBhvr>
                                    </p:animEffect>
                                    <p:set>
                                      <p:cBhvr>
                                        <p:cTn id="51" dur="1" fill="hold">
                                          <p:stCondLst>
                                            <p:cond delay="499"/>
                                          </p:stCondLst>
                                        </p:cTn>
                                        <p:tgtEl>
                                          <p:spTgt spid="106"/>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05"/>
                                        </p:tgtEl>
                                      </p:cBhvr>
                                    </p:animEffect>
                                    <p:set>
                                      <p:cBhvr>
                                        <p:cTn id="54" dur="1" fill="hold">
                                          <p:stCondLst>
                                            <p:cond delay="499"/>
                                          </p:stCondLst>
                                        </p:cTn>
                                        <p:tgtEl>
                                          <p:spTgt spid="105"/>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08"/>
                                        </p:tgtEl>
                                        <p:attrNameLst>
                                          <p:attrName>style.visibility</p:attrName>
                                        </p:attrNameLst>
                                      </p:cBhvr>
                                      <p:to>
                                        <p:strVal val="visible"/>
                                      </p:to>
                                    </p:set>
                                    <p:animEffect transition="in" filter="fade">
                                      <p:cBhvr>
                                        <p:cTn id="57"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926CFCCA-4083-4724-B9FA-6ADD185DBC2E}"/>
              </a:ext>
            </a:extLst>
          </p:cNvPr>
          <p:cNvSpPr>
            <a:spLocks noGrp="1"/>
          </p:cNvSpPr>
          <p:nvPr>
            <p:ph type="title"/>
          </p:nvPr>
        </p:nvSpPr>
        <p:spPr/>
        <p:txBody>
          <a:bodyPr>
            <a:normAutofit fontScale="90000"/>
          </a:bodyPr>
          <a:lstStyle/>
          <a:p>
            <a:r>
              <a:rPr lang="en-US" dirty="0"/>
              <a:t>Commercial fisheries data availability, issues, and mitigation</a:t>
            </a:r>
          </a:p>
        </p:txBody>
      </p:sp>
      <p:sp>
        <p:nvSpPr>
          <p:cNvPr id="20" name="Content Placeholder 19">
            <a:extLst>
              <a:ext uri="{FF2B5EF4-FFF2-40B4-BE49-F238E27FC236}">
                <a16:creationId xmlns:a16="http://schemas.microsoft.com/office/drawing/2014/main" id="{B0C89E3C-963D-4E7B-8F3B-71E029A70C8B}"/>
              </a:ext>
            </a:extLst>
          </p:cNvPr>
          <p:cNvSpPr>
            <a:spLocks noGrp="1"/>
          </p:cNvSpPr>
          <p:nvPr>
            <p:ph type="body" idx="1"/>
          </p:nvPr>
        </p:nvSpPr>
        <p:spPr>
          <a:xfrm>
            <a:off x="457200" y="1415622"/>
            <a:ext cx="8229600" cy="2756379"/>
          </a:xfrm>
        </p:spPr>
        <p:txBody>
          <a:bodyPr>
            <a:normAutofit fontScale="92500" lnSpcReduction="20000"/>
          </a:bodyPr>
          <a:lstStyle/>
          <a:p>
            <a:pPr marL="571500" indent="-571500" algn="l">
              <a:buFont typeface="Arial" panose="020B0604020202020204" pitchFamily="34" charset="0"/>
              <a:buChar char="•"/>
            </a:pPr>
            <a:endParaRPr lang="en-US" sz="4000" b="1" dirty="0"/>
          </a:p>
          <a:p>
            <a:pPr marL="571500" indent="-571500" algn="l">
              <a:buFont typeface="Arial" panose="020B0604020202020204" pitchFamily="34" charset="0"/>
              <a:buChar char="•"/>
            </a:pPr>
            <a:r>
              <a:rPr lang="en-US" sz="4000" dirty="0"/>
              <a:t>How should we deal with </a:t>
            </a:r>
            <a:r>
              <a:rPr lang="en-US" sz="4000" u="sng" dirty="0"/>
              <a:t>missing data</a:t>
            </a:r>
            <a:r>
              <a:rPr lang="en-US" sz="4000" dirty="0"/>
              <a:t>?</a:t>
            </a:r>
          </a:p>
          <a:p>
            <a:pPr marL="571500" indent="-571500" algn="l">
              <a:buFont typeface="Arial" panose="020B0604020202020204" pitchFamily="34" charset="0"/>
              <a:buChar char="•"/>
            </a:pPr>
            <a:r>
              <a:rPr lang="en-US" sz="4000" dirty="0"/>
              <a:t>How much of the </a:t>
            </a:r>
            <a:r>
              <a:rPr lang="en-US" sz="4000" u="sng" dirty="0"/>
              <a:t>timeseries</a:t>
            </a:r>
            <a:r>
              <a:rPr lang="en-US" sz="4000" dirty="0"/>
              <a:t> should be assessed?</a:t>
            </a:r>
          </a:p>
          <a:p>
            <a:pPr marL="571500" indent="-571500" algn="l">
              <a:buFont typeface="Arial" panose="020B0604020202020204" pitchFamily="34" charset="0"/>
              <a:buChar char="•"/>
            </a:pPr>
            <a:r>
              <a:rPr lang="en-US" sz="4000" dirty="0"/>
              <a:t>How should species data be </a:t>
            </a:r>
            <a:r>
              <a:rPr lang="en-US" sz="4000" u="sng" dirty="0"/>
              <a:t>categorized</a:t>
            </a:r>
            <a:r>
              <a:rPr lang="en-US" sz="4000" dirty="0"/>
              <a:t>?</a:t>
            </a:r>
          </a:p>
          <a:p>
            <a:pPr marL="571500" indent="-571500" algn="l">
              <a:buFont typeface="Arial" panose="020B0604020202020204" pitchFamily="34" charset="0"/>
              <a:buChar char="•"/>
            </a:pPr>
            <a:endParaRPr lang="en-US" sz="4000" b="1" dirty="0"/>
          </a:p>
        </p:txBody>
      </p:sp>
      <p:sp>
        <p:nvSpPr>
          <p:cNvPr id="4" name="Slide Number Placeholder 3"/>
          <p:cNvSpPr>
            <a:spLocks noGrp="1"/>
          </p:cNvSpPr>
          <p:nvPr>
            <p:ph type="sldNum" sz="quarter" idx="10"/>
          </p:nvPr>
        </p:nvSpPr>
        <p:spPr/>
        <p:txBody>
          <a:bodyPr/>
          <a:lstStyle/>
          <a:p>
            <a:r>
              <a:rPr lang="en-US" dirty="0"/>
              <a:t>U.S. Department of Commerce | National Oceanic and Atmospheric Administration | NOAA Fisheries | 1</a:t>
            </a:r>
          </a:p>
        </p:txBody>
      </p:sp>
      <p:pic>
        <p:nvPicPr>
          <p:cNvPr id="11" name="Picture 10">
            <a:extLst>
              <a:ext uri="{FF2B5EF4-FFF2-40B4-BE49-F238E27FC236}">
                <a16:creationId xmlns:a16="http://schemas.microsoft.com/office/drawing/2014/main" id="{F7231BD3-5205-4823-A74D-2CD8201A2EE3}"/>
              </a:ext>
            </a:extLst>
          </p:cNvPr>
          <p:cNvPicPr>
            <a:picLocks noChangeAspect="1"/>
          </p:cNvPicPr>
          <p:nvPr/>
        </p:nvPicPr>
        <p:blipFill>
          <a:blip r:embed="rId3"/>
          <a:stretch>
            <a:fillRect/>
          </a:stretch>
        </p:blipFill>
        <p:spPr>
          <a:xfrm>
            <a:off x="-2284254" y="1873436"/>
            <a:ext cx="2119802" cy="2756379"/>
          </a:xfrm>
          <a:prstGeom prst="rect">
            <a:avLst/>
          </a:prstGeom>
          <a:ln>
            <a:solidFill>
              <a:schemeClr val="tx1"/>
            </a:solidFill>
          </a:ln>
        </p:spPr>
      </p:pic>
      <p:pic>
        <p:nvPicPr>
          <p:cNvPr id="2" name="Picture 1">
            <a:extLst>
              <a:ext uri="{FF2B5EF4-FFF2-40B4-BE49-F238E27FC236}">
                <a16:creationId xmlns:a16="http://schemas.microsoft.com/office/drawing/2014/main" id="{BBE8D491-2775-4C42-857F-D0F4981DCEF2}"/>
              </a:ext>
            </a:extLst>
          </p:cNvPr>
          <p:cNvPicPr>
            <a:picLocks noChangeAspect="1"/>
          </p:cNvPicPr>
          <p:nvPr/>
        </p:nvPicPr>
        <p:blipFill rotWithShape="1">
          <a:blip r:embed="rId4"/>
          <a:srcRect l="24765" r="39869"/>
          <a:stretch/>
        </p:blipFill>
        <p:spPr>
          <a:xfrm>
            <a:off x="9510405" y="1940299"/>
            <a:ext cx="2937164" cy="837544"/>
          </a:xfrm>
          <a:prstGeom prst="rect">
            <a:avLst/>
          </a:prstGeom>
        </p:spPr>
      </p:pic>
      <p:sp>
        <p:nvSpPr>
          <p:cNvPr id="16" name="Content Placeholder 2">
            <a:extLst>
              <a:ext uri="{FF2B5EF4-FFF2-40B4-BE49-F238E27FC236}">
                <a16:creationId xmlns:a16="http://schemas.microsoft.com/office/drawing/2014/main" id="{AACF6A7A-19E9-4415-A813-D798387E1C68}"/>
              </a:ext>
            </a:extLst>
          </p:cNvPr>
          <p:cNvSpPr txBox="1">
            <a:spLocks/>
          </p:cNvSpPr>
          <p:nvPr/>
        </p:nvSpPr>
        <p:spPr>
          <a:xfrm>
            <a:off x="9510405" y="3452513"/>
            <a:ext cx="3293528" cy="244729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Output = Landings</a:t>
            </a:r>
          </a:p>
          <a:p>
            <a:endParaRPr lang="en-US" dirty="0"/>
          </a:p>
          <a:p>
            <a:endParaRPr lang="en-US" dirty="0"/>
          </a:p>
        </p:txBody>
      </p:sp>
      <p:graphicFrame>
        <p:nvGraphicFramePr>
          <p:cNvPr id="8" name="Diagram 7">
            <a:extLst>
              <a:ext uri="{FF2B5EF4-FFF2-40B4-BE49-F238E27FC236}">
                <a16:creationId xmlns:a16="http://schemas.microsoft.com/office/drawing/2014/main" id="{40236B4F-3EE5-4666-935F-018CCEB84B53}"/>
              </a:ext>
            </a:extLst>
          </p:cNvPr>
          <p:cNvGraphicFramePr/>
          <p:nvPr/>
        </p:nvGraphicFramePr>
        <p:xfrm>
          <a:off x="9365673" y="4323080"/>
          <a:ext cx="4085202"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9" name="Diagram 18">
            <a:extLst>
              <a:ext uri="{FF2B5EF4-FFF2-40B4-BE49-F238E27FC236}">
                <a16:creationId xmlns:a16="http://schemas.microsoft.com/office/drawing/2014/main" id="{24068085-7D05-467B-A8ED-A10648CE34BB}"/>
              </a:ext>
            </a:extLst>
          </p:cNvPr>
          <p:cNvGraphicFramePr/>
          <p:nvPr/>
        </p:nvGraphicFramePr>
        <p:xfrm>
          <a:off x="13719138" y="4323080"/>
          <a:ext cx="4085202" cy="4064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8" name="Picture 17">
            <a:extLst>
              <a:ext uri="{FF2B5EF4-FFF2-40B4-BE49-F238E27FC236}">
                <a16:creationId xmlns:a16="http://schemas.microsoft.com/office/drawing/2014/main" id="{4A86E3D6-A6D0-4CCB-A8A0-27E511CC10EE}"/>
              </a:ext>
            </a:extLst>
          </p:cNvPr>
          <p:cNvPicPr>
            <a:picLocks noChangeAspect="1"/>
          </p:cNvPicPr>
          <p:nvPr/>
        </p:nvPicPr>
        <p:blipFill rotWithShape="1">
          <a:blip r:embed="rId4"/>
          <a:srcRect l="51566" r="43986" b="55204"/>
          <a:stretch/>
        </p:blipFill>
        <p:spPr>
          <a:xfrm>
            <a:off x="10455563" y="5296281"/>
            <a:ext cx="369455" cy="375189"/>
          </a:xfrm>
          <a:prstGeom prst="rect">
            <a:avLst/>
          </a:prstGeom>
        </p:spPr>
      </p:pic>
    </p:spTree>
    <p:extLst>
      <p:ext uri="{BB962C8B-B14F-4D97-AF65-F5344CB8AC3E}">
        <p14:creationId xmlns:p14="http://schemas.microsoft.com/office/powerpoint/2010/main" val="2963075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BB9C5C-FC37-44AA-8C5A-3C0775682169}"/>
              </a:ext>
            </a:extLst>
          </p:cNvPr>
          <p:cNvSpPr/>
          <p:nvPr/>
        </p:nvSpPr>
        <p:spPr>
          <a:xfrm>
            <a:off x="10637214" y="2065514"/>
            <a:ext cx="4952814" cy="50874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D0322-8ACE-4675-8133-19A793AD2BCC}"/>
              </a:ext>
            </a:extLst>
          </p:cNvPr>
          <p:cNvSpPr>
            <a:spLocks noGrp="1"/>
          </p:cNvSpPr>
          <p:nvPr>
            <p:ph type="title"/>
          </p:nvPr>
        </p:nvSpPr>
        <p:spPr/>
        <p:txBody>
          <a:bodyPr>
            <a:normAutofit/>
          </a:bodyPr>
          <a:lstStyle/>
          <a:p>
            <a:r>
              <a:rPr lang="en-US" spc="-120" dirty="0"/>
              <a:t>Data Source</a:t>
            </a:r>
          </a:p>
        </p:txBody>
      </p:sp>
      <p:sp>
        <p:nvSpPr>
          <p:cNvPr id="3" name="Content Placeholder 2">
            <a:extLst>
              <a:ext uri="{FF2B5EF4-FFF2-40B4-BE49-F238E27FC236}">
                <a16:creationId xmlns:a16="http://schemas.microsoft.com/office/drawing/2014/main" id="{92DF9BCC-243B-4679-AB52-4DC0FD0DA0B2}"/>
              </a:ext>
            </a:extLst>
          </p:cNvPr>
          <p:cNvSpPr>
            <a:spLocks noGrp="1"/>
          </p:cNvSpPr>
          <p:nvPr>
            <p:ph idx="1"/>
          </p:nvPr>
        </p:nvSpPr>
        <p:spPr>
          <a:xfrm>
            <a:off x="457201" y="1207293"/>
            <a:ext cx="8229599" cy="1680953"/>
          </a:xfrm>
        </p:spPr>
        <p:txBody>
          <a:bodyPr>
            <a:normAutofit fontScale="85000" lnSpcReduction="20000"/>
          </a:bodyPr>
          <a:lstStyle/>
          <a:p>
            <a:r>
              <a:rPr lang="en-US" sz="3500" dirty="0"/>
              <a:t>The </a:t>
            </a:r>
            <a:r>
              <a:rPr lang="en-US" sz="3500" dirty="0" err="1"/>
              <a:t>Tornqvist</a:t>
            </a:r>
            <a:r>
              <a:rPr lang="en-US" sz="3500" dirty="0"/>
              <a:t> quantity index requires data on quantity and revenue shares. </a:t>
            </a:r>
          </a:p>
          <a:p>
            <a:r>
              <a:rPr lang="en-US" sz="3500" dirty="0"/>
              <a:t>We employ </a:t>
            </a:r>
            <a:r>
              <a:rPr lang="en-US" sz="3500" b="1" dirty="0"/>
              <a:t>landings quantity </a:t>
            </a:r>
            <a:r>
              <a:rPr lang="en-US" sz="3500" dirty="0"/>
              <a:t>(pounds) and </a:t>
            </a:r>
            <a:r>
              <a:rPr lang="en-US" sz="3500" b="1" dirty="0"/>
              <a:t>landings value </a:t>
            </a:r>
            <a:r>
              <a:rPr lang="en-US" sz="3500" dirty="0"/>
              <a:t>($USD) data by year, state, and species.</a:t>
            </a:r>
          </a:p>
          <a:p>
            <a:pPr marL="0" indent="0">
              <a:buNone/>
            </a:pPr>
            <a:endParaRPr lang="en-US" sz="1400" dirty="0"/>
          </a:p>
        </p:txBody>
      </p:sp>
      <p:sp>
        <p:nvSpPr>
          <p:cNvPr id="4" name="Slide Number Placeholder 3">
            <a:extLst>
              <a:ext uri="{FF2B5EF4-FFF2-40B4-BE49-F238E27FC236}">
                <a16:creationId xmlns:a16="http://schemas.microsoft.com/office/drawing/2014/main" id="{491E32FD-3260-4BB1-8EF4-08262A6F5DC6}"/>
              </a:ext>
            </a:extLst>
          </p:cNvPr>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9</a:t>
            </a:fld>
            <a:endParaRPr lang="en-US" dirty="0"/>
          </a:p>
        </p:txBody>
      </p:sp>
      <p:pic>
        <p:nvPicPr>
          <p:cNvPr id="5" name="Picture 4">
            <a:extLst>
              <a:ext uri="{FF2B5EF4-FFF2-40B4-BE49-F238E27FC236}">
                <a16:creationId xmlns:a16="http://schemas.microsoft.com/office/drawing/2014/main" id="{7FE60A77-D7BF-452B-B1A5-83D709957651}"/>
              </a:ext>
            </a:extLst>
          </p:cNvPr>
          <p:cNvPicPr>
            <a:picLocks noChangeAspect="1"/>
          </p:cNvPicPr>
          <p:nvPr/>
        </p:nvPicPr>
        <p:blipFill>
          <a:blip r:embed="rId3"/>
          <a:stretch>
            <a:fillRect/>
          </a:stretch>
        </p:blipFill>
        <p:spPr>
          <a:xfrm>
            <a:off x="11397400" y="3593784"/>
            <a:ext cx="3647209" cy="3664522"/>
          </a:xfrm>
          <a:prstGeom prst="rect">
            <a:avLst/>
          </a:prstGeom>
        </p:spPr>
      </p:pic>
      <p:grpSp>
        <p:nvGrpSpPr>
          <p:cNvPr id="12" name="Group 11">
            <a:extLst>
              <a:ext uri="{FF2B5EF4-FFF2-40B4-BE49-F238E27FC236}">
                <a16:creationId xmlns:a16="http://schemas.microsoft.com/office/drawing/2014/main" id="{0A5E9861-9954-4418-B0EF-A5DC6CF4EC3A}"/>
              </a:ext>
            </a:extLst>
          </p:cNvPr>
          <p:cNvGrpSpPr/>
          <p:nvPr/>
        </p:nvGrpSpPr>
        <p:grpSpPr>
          <a:xfrm>
            <a:off x="10611813" y="2065514"/>
            <a:ext cx="5327942" cy="228745"/>
            <a:chOff x="4434534" y="1151114"/>
            <a:chExt cx="5327942" cy="228745"/>
          </a:xfrm>
        </p:grpSpPr>
        <p:pic>
          <p:nvPicPr>
            <p:cNvPr id="8" name="Picture 7">
              <a:extLst>
                <a:ext uri="{FF2B5EF4-FFF2-40B4-BE49-F238E27FC236}">
                  <a16:creationId xmlns:a16="http://schemas.microsoft.com/office/drawing/2014/main" id="{323982EC-3614-45BE-BFE5-39D737E81BEE}"/>
                </a:ext>
              </a:extLst>
            </p:cNvPr>
            <p:cNvPicPr>
              <a:picLocks noChangeAspect="1"/>
            </p:cNvPicPr>
            <p:nvPr/>
          </p:nvPicPr>
          <p:blipFill>
            <a:blip r:embed="rId4"/>
            <a:stretch>
              <a:fillRect/>
            </a:stretch>
          </p:blipFill>
          <p:spPr>
            <a:xfrm>
              <a:off x="4434534" y="1151114"/>
              <a:ext cx="3176588" cy="228600"/>
            </a:xfrm>
            <a:prstGeom prst="rect">
              <a:avLst/>
            </a:prstGeom>
          </p:spPr>
        </p:pic>
        <p:pic>
          <p:nvPicPr>
            <p:cNvPr id="9" name="Picture 8">
              <a:extLst>
                <a:ext uri="{FF2B5EF4-FFF2-40B4-BE49-F238E27FC236}">
                  <a16:creationId xmlns:a16="http://schemas.microsoft.com/office/drawing/2014/main" id="{F87E6830-8423-4821-B364-A527C5995F71}"/>
                </a:ext>
              </a:extLst>
            </p:cNvPr>
            <p:cNvPicPr>
              <a:picLocks noChangeAspect="1"/>
            </p:cNvPicPr>
            <p:nvPr/>
          </p:nvPicPr>
          <p:blipFill rotWithShape="1">
            <a:blip r:embed="rId4"/>
            <a:srcRect l="65485"/>
            <a:stretch/>
          </p:blipFill>
          <p:spPr>
            <a:xfrm>
              <a:off x="7611122" y="1155578"/>
              <a:ext cx="1075677" cy="224281"/>
            </a:xfrm>
            <a:prstGeom prst="rect">
              <a:avLst/>
            </a:prstGeom>
          </p:spPr>
        </p:pic>
        <p:pic>
          <p:nvPicPr>
            <p:cNvPr id="10" name="Picture 9">
              <a:extLst>
                <a:ext uri="{FF2B5EF4-FFF2-40B4-BE49-F238E27FC236}">
                  <a16:creationId xmlns:a16="http://schemas.microsoft.com/office/drawing/2014/main" id="{9A3B7412-E4DA-484E-A217-9A18182CB6E8}"/>
                </a:ext>
              </a:extLst>
            </p:cNvPr>
            <p:cNvPicPr>
              <a:picLocks noChangeAspect="1"/>
            </p:cNvPicPr>
            <p:nvPr/>
          </p:nvPicPr>
          <p:blipFill rotWithShape="1">
            <a:blip r:embed="rId4"/>
            <a:srcRect l="65485"/>
            <a:stretch/>
          </p:blipFill>
          <p:spPr>
            <a:xfrm>
              <a:off x="8686799" y="1155578"/>
              <a:ext cx="1075677" cy="224281"/>
            </a:xfrm>
            <a:prstGeom prst="rect">
              <a:avLst/>
            </a:prstGeom>
          </p:spPr>
        </p:pic>
      </p:grpSp>
      <p:pic>
        <p:nvPicPr>
          <p:cNvPr id="13" name="Picture 12">
            <a:extLst>
              <a:ext uri="{FF2B5EF4-FFF2-40B4-BE49-F238E27FC236}">
                <a16:creationId xmlns:a16="http://schemas.microsoft.com/office/drawing/2014/main" id="{2C04DD7D-7F49-42CC-8754-EB3043FEF97D}"/>
              </a:ext>
            </a:extLst>
          </p:cNvPr>
          <p:cNvPicPr>
            <a:picLocks noChangeAspect="1"/>
          </p:cNvPicPr>
          <p:nvPr/>
        </p:nvPicPr>
        <p:blipFill>
          <a:blip r:embed="rId5"/>
          <a:stretch>
            <a:fillRect/>
          </a:stretch>
        </p:blipFill>
        <p:spPr>
          <a:xfrm>
            <a:off x="1" y="2895483"/>
            <a:ext cx="9180200" cy="3955536"/>
          </a:xfrm>
          <a:prstGeom prst="rect">
            <a:avLst/>
          </a:prstGeom>
          <a:ln>
            <a:solidFill>
              <a:schemeClr val="tx1"/>
            </a:solidFill>
          </a:ln>
        </p:spPr>
      </p:pic>
      <p:pic>
        <p:nvPicPr>
          <p:cNvPr id="14" name="Graphic 13" descr="Link">
            <a:extLst>
              <a:ext uri="{FF2B5EF4-FFF2-40B4-BE49-F238E27FC236}">
                <a16:creationId xmlns:a16="http://schemas.microsoft.com/office/drawing/2014/main" id="{596801FF-08E1-4BFD-AFC6-D906275CF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6806" y="2392563"/>
            <a:ext cx="914400" cy="914400"/>
          </a:xfrm>
          <a:prstGeom prst="rect">
            <a:avLst/>
          </a:prstGeom>
        </p:spPr>
      </p:pic>
      <p:grpSp>
        <p:nvGrpSpPr>
          <p:cNvPr id="16" name="Group 15">
            <a:extLst>
              <a:ext uri="{FF2B5EF4-FFF2-40B4-BE49-F238E27FC236}">
                <a16:creationId xmlns:a16="http://schemas.microsoft.com/office/drawing/2014/main" id="{90C3FE59-990F-4062-B8BE-DCB14C206D70}"/>
              </a:ext>
            </a:extLst>
          </p:cNvPr>
          <p:cNvGrpSpPr/>
          <p:nvPr/>
        </p:nvGrpSpPr>
        <p:grpSpPr>
          <a:xfrm>
            <a:off x="1" y="2888502"/>
            <a:ext cx="9394572" cy="403338"/>
            <a:chOff x="4434534" y="1151114"/>
            <a:chExt cx="5327942" cy="228745"/>
          </a:xfrm>
        </p:grpSpPr>
        <p:pic>
          <p:nvPicPr>
            <p:cNvPr id="17" name="Picture 16">
              <a:extLst>
                <a:ext uri="{FF2B5EF4-FFF2-40B4-BE49-F238E27FC236}">
                  <a16:creationId xmlns:a16="http://schemas.microsoft.com/office/drawing/2014/main" id="{B705D7A0-3A63-4464-8A0B-0BF9D07CC545}"/>
                </a:ext>
              </a:extLst>
            </p:cNvPr>
            <p:cNvPicPr>
              <a:picLocks noChangeAspect="1"/>
            </p:cNvPicPr>
            <p:nvPr/>
          </p:nvPicPr>
          <p:blipFill>
            <a:blip r:embed="rId4"/>
            <a:stretch>
              <a:fillRect/>
            </a:stretch>
          </p:blipFill>
          <p:spPr>
            <a:xfrm>
              <a:off x="4434534" y="1151114"/>
              <a:ext cx="3176588" cy="228600"/>
            </a:xfrm>
            <a:prstGeom prst="rect">
              <a:avLst/>
            </a:prstGeom>
          </p:spPr>
        </p:pic>
        <p:pic>
          <p:nvPicPr>
            <p:cNvPr id="18" name="Picture 17">
              <a:extLst>
                <a:ext uri="{FF2B5EF4-FFF2-40B4-BE49-F238E27FC236}">
                  <a16:creationId xmlns:a16="http://schemas.microsoft.com/office/drawing/2014/main" id="{26003559-1ADC-4CA1-901C-9392A6A7E929}"/>
                </a:ext>
              </a:extLst>
            </p:cNvPr>
            <p:cNvPicPr>
              <a:picLocks noChangeAspect="1"/>
            </p:cNvPicPr>
            <p:nvPr/>
          </p:nvPicPr>
          <p:blipFill rotWithShape="1">
            <a:blip r:embed="rId4"/>
            <a:srcRect l="65485"/>
            <a:stretch/>
          </p:blipFill>
          <p:spPr>
            <a:xfrm>
              <a:off x="7611122" y="1155578"/>
              <a:ext cx="1075677" cy="224281"/>
            </a:xfrm>
            <a:prstGeom prst="rect">
              <a:avLst/>
            </a:prstGeom>
          </p:spPr>
        </p:pic>
        <p:pic>
          <p:nvPicPr>
            <p:cNvPr id="19" name="Picture 18">
              <a:extLst>
                <a:ext uri="{FF2B5EF4-FFF2-40B4-BE49-F238E27FC236}">
                  <a16:creationId xmlns:a16="http://schemas.microsoft.com/office/drawing/2014/main" id="{26B84AF1-73C1-44F1-BC25-2CE698769246}"/>
                </a:ext>
              </a:extLst>
            </p:cNvPr>
            <p:cNvPicPr>
              <a:picLocks noChangeAspect="1"/>
            </p:cNvPicPr>
            <p:nvPr/>
          </p:nvPicPr>
          <p:blipFill rotWithShape="1">
            <a:blip r:embed="rId4"/>
            <a:srcRect l="65485"/>
            <a:stretch/>
          </p:blipFill>
          <p:spPr>
            <a:xfrm>
              <a:off x="8686799" y="1155578"/>
              <a:ext cx="1075677" cy="224281"/>
            </a:xfrm>
            <a:prstGeom prst="rect">
              <a:avLst/>
            </a:prstGeom>
          </p:spPr>
        </p:pic>
      </p:grpSp>
      <p:pic>
        <p:nvPicPr>
          <p:cNvPr id="6" name="Picture 5">
            <a:extLst>
              <a:ext uri="{FF2B5EF4-FFF2-40B4-BE49-F238E27FC236}">
                <a16:creationId xmlns:a16="http://schemas.microsoft.com/office/drawing/2014/main" id="{3A425686-1B40-4EAA-A215-8B07A473F995}"/>
              </a:ext>
            </a:extLst>
          </p:cNvPr>
          <p:cNvPicPr>
            <a:picLocks noChangeAspect="1"/>
          </p:cNvPicPr>
          <p:nvPr/>
        </p:nvPicPr>
        <p:blipFill rotWithShape="1">
          <a:blip r:embed="rId8"/>
          <a:srcRect r="-15993"/>
          <a:stretch/>
        </p:blipFill>
        <p:spPr>
          <a:xfrm>
            <a:off x="5474166" y="3291584"/>
            <a:ext cx="4282141" cy="708260"/>
          </a:xfrm>
          <a:prstGeom prst="rect">
            <a:avLst/>
          </a:prstGeom>
        </p:spPr>
      </p:pic>
      <p:sp>
        <p:nvSpPr>
          <p:cNvPr id="7" name="Content Placeholder 2">
            <a:extLst>
              <a:ext uri="{FF2B5EF4-FFF2-40B4-BE49-F238E27FC236}">
                <a16:creationId xmlns:a16="http://schemas.microsoft.com/office/drawing/2014/main" id="{13C6D8E4-B459-4C15-8504-758977B13F30}"/>
              </a:ext>
            </a:extLst>
          </p:cNvPr>
          <p:cNvSpPr txBox="1">
            <a:spLocks/>
          </p:cNvSpPr>
          <p:nvPr/>
        </p:nvSpPr>
        <p:spPr>
          <a:xfrm>
            <a:off x="10913533" y="882638"/>
            <a:ext cx="4131076" cy="64931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a:solidFill>
                  <a:schemeClr val="bg1"/>
                </a:solidFill>
              </a:rPr>
              <a:t>Commercial Fisheries</a:t>
            </a:r>
          </a:p>
        </p:txBody>
      </p:sp>
    </p:spTree>
    <p:extLst>
      <p:ext uri="{BB962C8B-B14F-4D97-AF65-F5344CB8AC3E}">
        <p14:creationId xmlns:p14="http://schemas.microsoft.com/office/powerpoint/2010/main" val="392844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OAA Fisheries Content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NOAA Fisheries Content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39747</TotalTime>
  <Words>7164</Words>
  <Application>Microsoft Office PowerPoint</Application>
  <PresentationFormat>On-screen Show (4:3)</PresentationFormat>
  <Paragraphs>2779</Paragraphs>
  <Slides>30</Slides>
  <Notes>30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30</vt:i4>
      </vt:variant>
    </vt:vector>
  </HeadingPairs>
  <TitlesOfParts>
    <vt:vector size="39" baseType="lpstr">
      <vt:lpstr>Arial</vt:lpstr>
      <vt:lpstr>Arial Narrow</vt:lpstr>
      <vt:lpstr>Calibri</vt:lpstr>
      <vt:lpstr>Cambria Math</vt:lpstr>
      <vt:lpstr>Courier New</vt:lpstr>
      <vt:lpstr>NOAA Fisheries Content Slides</vt:lpstr>
      <vt:lpstr>NOAA Divider Slides</vt:lpstr>
      <vt:lpstr>NOAA Title Options</vt:lpstr>
      <vt:lpstr>1_NOAA Fisheries Content Slides</vt:lpstr>
      <vt:lpstr>PowerPoint Presentation</vt:lpstr>
      <vt:lpstr>Study Purpose</vt:lpstr>
      <vt:lpstr>PowerPoint Presentation</vt:lpstr>
      <vt:lpstr>Calculating Output in Productivity Accounting: Methods</vt:lpstr>
      <vt:lpstr>Output Measurement 1: Simple Sum</vt:lpstr>
      <vt:lpstr>Output Measurement 2: Directly from Quantity Data</vt:lpstr>
      <vt:lpstr>Output Measurement 3: Price to Implicit Quantity</vt:lpstr>
      <vt:lpstr>Commercial fisheries data availability, issues, and mitigation</vt:lpstr>
      <vt:lpstr>Data Source</vt:lpstr>
      <vt:lpstr>PowerPoint Presentation</vt:lpstr>
      <vt:lpstr>PowerPoint Presentation</vt:lpstr>
      <vt:lpstr>PowerPoint Presentation</vt:lpstr>
      <vt:lpstr>Missing Data Ex. Price Model</vt:lpstr>
      <vt:lpstr>Missing Data Ex. Price Model</vt:lpstr>
      <vt:lpstr>Timeseries Reporting Consistency Ex. Price Model</vt:lpstr>
      <vt:lpstr>PowerPoint Presentation</vt:lpstr>
      <vt:lpstr>Defining Species Categories</vt:lpstr>
      <vt:lpstr>Defining Species Categories</vt:lpstr>
      <vt:lpstr>Defining Species Categories</vt:lpstr>
      <vt:lpstr>Preliminary Results</vt:lpstr>
      <vt:lpstr>Analysis Workflow and Products</vt:lpstr>
      <vt:lpstr>Comparing the models: </vt:lpstr>
      <vt:lpstr>National Quantity Index</vt:lpstr>
      <vt:lpstr>Regional Quantity Index</vt:lpstr>
      <vt:lpstr>Regional Quantity Index</vt:lpstr>
      <vt:lpstr>Price Index Estimates Price Model</vt:lpstr>
      <vt:lpstr>Future Considerations</vt:lpstr>
      <vt:lpstr>PowerPoint Presentation</vt:lpstr>
      <vt:lpstr>Output Measurement 2: Directly from Quantity Data</vt:lpstr>
      <vt:lpstr>Output Measurement 3: Price</vt:lpstr>
    </vt:vector>
  </TitlesOfParts>
  <Company>Janin/Cliff Design,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James Durham</dc:creator>
  <cp:lastModifiedBy>Emily Markowitz</cp:lastModifiedBy>
  <cp:revision>679</cp:revision>
  <cp:lastPrinted>2017-03-24T19:39:36Z</cp:lastPrinted>
  <dcterms:created xsi:type="dcterms:W3CDTF">2015-11-27T15:06:03Z</dcterms:created>
  <dcterms:modified xsi:type="dcterms:W3CDTF">2020-04-15T17:53:07Z</dcterms:modified>
</cp:coreProperties>
</file>